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725" r:id="rId1"/>
  </p:sldMasterIdLst>
  <p:notesMasterIdLst>
    <p:notesMasterId r:id="rId40"/>
  </p:notesMasterIdLst>
  <p:handoutMasterIdLst>
    <p:handoutMasterId r:id="rId41"/>
  </p:handoutMasterIdLst>
  <p:sldIdLst>
    <p:sldId id="513" r:id="rId2"/>
    <p:sldId id="514" r:id="rId3"/>
    <p:sldId id="515" r:id="rId4"/>
    <p:sldId id="516" r:id="rId5"/>
    <p:sldId id="517" r:id="rId6"/>
    <p:sldId id="538" r:id="rId7"/>
    <p:sldId id="518" r:id="rId8"/>
    <p:sldId id="519" r:id="rId9"/>
    <p:sldId id="484" r:id="rId10"/>
    <p:sldId id="489" r:id="rId11"/>
    <p:sldId id="491" r:id="rId12"/>
    <p:sldId id="492" r:id="rId13"/>
    <p:sldId id="525" r:id="rId14"/>
    <p:sldId id="526" r:id="rId15"/>
    <p:sldId id="527" r:id="rId16"/>
    <p:sldId id="528" r:id="rId17"/>
    <p:sldId id="529" r:id="rId18"/>
    <p:sldId id="530" r:id="rId19"/>
    <p:sldId id="531" r:id="rId20"/>
    <p:sldId id="532" r:id="rId21"/>
    <p:sldId id="490" r:id="rId22"/>
    <p:sldId id="493" r:id="rId23"/>
    <p:sldId id="494" r:id="rId24"/>
    <p:sldId id="496" r:id="rId25"/>
    <p:sldId id="533" r:id="rId26"/>
    <p:sldId id="534" r:id="rId27"/>
    <p:sldId id="535" r:id="rId28"/>
    <p:sldId id="536" r:id="rId29"/>
    <p:sldId id="537" r:id="rId30"/>
    <p:sldId id="497" r:id="rId31"/>
    <p:sldId id="498" r:id="rId32"/>
    <p:sldId id="512" r:id="rId33"/>
    <p:sldId id="499" r:id="rId34"/>
    <p:sldId id="500" r:id="rId35"/>
    <p:sldId id="502" r:id="rId36"/>
    <p:sldId id="503" r:id="rId37"/>
    <p:sldId id="504" r:id="rId38"/>
    <p:sldId id="472" r:id="rId39"/>
  </p:sldIdLst>
  <p:sldSz cx="9144000" cy="6858000" type="screen4x3"/>
  <p:notesSz cx="6797675" cy="9926638"/>
  <p:defaultTextStyle>
    <a:defPPr>
      <a:defRPr lang="it-IT"/>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00FF"/>
    <a:srgbClr val="FF0000"/>
    <a:srgbClr val="B9B9FF"/>
    <a:srgbClr val="91F3AB"/>
    <a:srgbClr val="33CC33"/>
    <a:srgbClr val="FF66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68" autoAdjust="0"/>
    <p:restoredTop sz="94555" autoAdjust="0"/>
  </p:normalViewPr>
  <p:slideViewPr>
    <p:cSldViewPr snapToGrid="0">
      <p:cViewPr varScale="1">
        <p:scale>
          <a:sx n="67" d="100"/>
          <a:sy n="67" d="100"/>
        </p:scale>
        <p:origin x="840"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2274" name="Rectangle 2">
            <a:extLst/>
          </p:cNvPr>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it-IT"/>
          </a:p>
        </p:txBody>
      </p:sp>
      <p:sp>
        <p:nvSpPr>
          <p:cNvPr id="182275" name="Rectangle 3">
            <a:extLst/>
          </p:cNvPr>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it-IT"/>
          </a:p>
        </p:txBody>
      </p:sp>
      <p:sp>
        <p:nvSpPr>
          <p:cNvPr id="182276" name="Rectangle 4">
            <a:extLst/>
          </p:cNvPr>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it-IT"/>
          </a:p>
        </p:txBody>
      </p:sp>
      <p:sp>
        <p:nvSpPr>
          <p:cNvPr id="182277" name="Rectangle 5">
            <a:extLst/>
          </p:cNvPr>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684649C3-B99C-4E09-ACB1-98E5A463B94E}" type="slidenum">
              <a:rPr lang="it-IT" altLang="it-IT"/>
              <a:pPr/>
              <a:t>‹N›</a:t>
            </a:fld>
            <a:endParaRPr lang="it-IT" altLang="it-IT"/>
          </a:p>
        </p:txBody>
      </p:sp>
    </p:spTree>
    <p:extLst>
      <p:ext uri="{BB962C8B-B14F-4D97-AF65-F5344CB8AC3E}">
        <p14:creationId xmlns:p14="http://schemas.microsoft.com/office/powerpoint/2010/main" val="15204497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a:extLst/>
          </p:cNvPr>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50000"/>
              </a:spcBef>
              <a:defRPr sz="1200" b="1">
                <a:latin typeface="Arial" charset="0"/>
                <a:cs typeface="+mn-cs"/>
              </a:defRPr>
            </a:lvl1pPr>
          </a:lstStyle>
          <a:p>
            <a:pPr>
              <a:defRPr/>
            </a:pPr>
            <a:endParaRPr lang="it-IT"/>
          </a:p>
        </p:txBody>
      </p:sp>
      <p:sp>
        <p:nvSpPr>
          <p:cNvPr id="73731" name="Rectangle 3">
            <a:extLst/>
          </p:cNvPr>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50000"/>
              </a:spcBef>
              <a:defRPr sz="1200" b="1">
                <a:latin typeface="Arial" charset="0"/>
                <a:cs typeface="+mn-cs"/>
              </a:defRPr>
            </a:lvl1pPr>
          </a:lstStyle>
          <a:p>
            <a:pPr>
              <a:defRPr/>
            </a:pPr>
            <a:endParaRPr lang="it-IT"/>
          </a:p>
        </p:txBody>
      </p:sp>
      <p:sp>
        <p:nvSpPr>
          <p:cNvPr id="3584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3" name="Rectangle 5">
            <a:extLst/>
          </p:cNvPr>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3734" name="Rectangle 6">
            <a:extLst/>
          </p:cNvPr>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50000"/>
              </a:spcBef>
              <a:defRPr sz="1200" b="1">
                <a:latin typeface="Arial" charset="0"/>
                <a:cs typeface="+mn-cs"/>
              </a:defRPr>
            </a:lvl1pPr>
          </a:lstStyle>
          <a:p>
            <a:pPr>
              <a:defRPr/>
            </a:pPr>
            <a:endParaRPr lang="it-IT"/>
          </a:p>
        </p:txBody>
      </p:sp>
      <p:sp>
        <p:nvSpPr>
          <p:cNvPr id="73735" name="Rectangle 7">
            <a:extLst/>
          </p:cNvPr>
          <p:cNvSpPr>
            <a:spLocks noGrp="1" noChangeArrowheads="1"/>
          </p:cNvSpPr>
          <p:nvPr>
            <p:ph type="sldNum" sz="quarter" idx="5"/>
          </p:nvPr>
        </p:nvSpPr>
        <p:spPr bwMode="auto">
          <a:xfrm>
            <a:off x="3851275"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50000"/>
              </a:spcBef>
              <a:defRPr sz="1200" b="1"/>
            </a:lvl1pPr>
          </a:lstStyle>
          <a:p>
            <a:fld id="{0DBF9832-9E3D-40AF-A55D-C92AA7189403}" type="slidenum">
              <a:rPr lang="it-IT" altLang="it-IT"/>
              <a:pPr/>
              <a:t>‹N›</a:t>
            </a:fld>
            <a:endParaRPr lang="it-IT" altLang="it-IT"/>
          </a:p>
        </p:txBody>
      </p:sp>
    </p:spTree>
    <p:extLst>
      <p:ext uri="{BB962C8B-B14F-4D97-AF65-F5344CB8AC3E}">
        <p14:creationId xmlns:p14="http://schemas.microsoft.com/office/powerpoint/2010/main" val="3563147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01B5FF5-05D0-4268-8F2D-B9FBEACCF812}" type="slidenum">
              <a:rPr lang="it-IT" altLang="it-IT"/>
              <a:pPr/>
              <a:t>1</a:t>
            </a:fld>
            <a:endParaRPr lang="it-IT" altLang="it-IT"/>
          </a:p>
        </p:txBody>
      </p:sp>
      <p:sp>
        <p:nvSpPr>
          <p:cNvPr id="36867" name="Rectangle 2"/>
          <p:cNvSpPr>
            <a:spLocks noGrp="1" noRot="1" noChangeAspect="1" noChangeArrowheads="1" noTextEdit="1"/>
          </p:cNvSpPr>
          <p:nvPr>
            <p:ph type="sldImg"/>
          </p:nvPr>
        </p:nvSpPr>
        <p:spPr>
          <a:xfrm>
            <a:off x="917575" y="744538"/>
            <a:ext cx="4962525" cy="3722687"/>
          </a:xfrm>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Arial" panose="020B0604020202020204" pitchFamily="34" charset="0"/>
            </a:endParaRPr>
          </a:p>
        </p:txBody>
      </p:sp>
    </p:spTree>
    <p:extLst>
      <p:ext uri="{BB962C8B-B14F-4D97-AF65-F5344CB8AC3E}">
        <p14:creationId xmlns:p14="http://schemas.microsoft.com/office/powerpoint/2010/main" val="1221441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777918386"/>
      </p:ext>
    </p:extLst>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3014206377"/>
      </p:ext>
    </p:extLst>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22238"/>
            <a:ext cx="2057400" cy="6008687"/>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122238"/>
            <a:ext cx="6019800" cy="6008687"/>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656723278"/>
      </p:ext>
    </p:extLst>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457200" y="122238"/>
            <a:ext cx="8229600" cy="6008687"/>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867322828"/>
      </p:ext>
    </p:extLst>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457200" y="122238"/>
            <a:ext cx="7543800" cy="1295400"/>
          </a:xfrm>
        </p:spPr>
        <p:txBody>
          <a:bodyPr/>
          <a:lstStyle/>
          <a:p>
            <a:r>
              <a:rPr lang="it-IT"/>
              <a:t>Fare clic per modificare lo stile del titolo</a:t>
            </a:r>
          </a:p>
        </p:txBody>
      </p:sp>
      <p:sp>
        <p:nvSpPr>
          <p:cNvPr id="3" name="Segnaposto tabella 2"/>
          <p:cNvSpPr>
            <a:spLocks noGrp="1"/>
          </p:cNvSpPr>
          <p:nvPr>
            <p:ph type="tbl" idx="1"/>
          </p:nvPr>
        </p:nvSpPr>
        <p:spPr>
          <a:xfrm>
            <a:off x="457200" y="1719263"/>
            <a:ext cx="8229600" cy="4411662"/>
          </a:xfrm>
        </p:spPr>
        <p:txBody>
          <a:bodyPr/>
          <a:lstStyle/>
          <a:p>
            <a:pPr lvl="0"/>
            <a:endParaRPr lang="it-IT" noProof="0"/>
          </a:p>
        </p:txBody>
      </p:sp>
    </p:spTree>
    <p:extLst>
      <p:ext uri="{BB962C8B-B14F-4D97-AF65-F5344CB8AC3E}">
        <p14:creationId xmlns:p14="http://schemas.microsoft.com/office/powerpoint/2010/main" val="2515873935"/>
      </p:ext>
    </p:extLst>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p:cNvPr>
          <p:cNvSpPr>
            <a:spLocks noGrp="1"/>
          </p:cNvSpPr>
          <p:nvPr>
            <p:ph type="dt" sz="half" idx="10"/>
          </p:nvPr>
        </p:nvSpPr>
        <p:spPr>
          <a:xfrm>
            <a:off x="0" y="0"/>
            <a:ext cx="0" cy="0"/>
          </a:xfrm>
        </p:spPr>
        <p:txBody>
          <a:bodyPr/>
          <a:lstStyle>
            <a:lvl1pPr>
              <a:defRPr>
                <a:latin typeface="Arial" panose="020B0604020202020204" pitchFamily="34" charset="0"/>
                <a:cs typeface="Arial" panose="020B0604020202020204" pitchFamily="34" charset="0"/>
              </a:defRPr>
            </a:lvl1pPr>
          </a:lstStyle>
          <a:p>
            <a:pPr>
              <a:defRPr/>
            </a:pPr>
            <a:endParaRPr lang="it-IT" altLang="it-IT"/>
          </a:p>
        </p:txBody>
      </p:sp>
      <p:sp>
        <p:nvSpPr>
          <p:cNvPr id="5" name="Segnaposto piè di pagina 4">
            <a:extLst/>
          </p:cNvPr>
          <p:cNvSpPr>
            <a:spLocks noGrp="1"/>
          </p:cNvSpPr>
          <p:nvPr>
            <p:ph type="ftr" sz="quarter" idx="11"/>
          </p:nvPr>
        </p:nvSpPr>
        <p:spPr>
          <a:xfrm>
            <a:off x="0" y="0"/>
            <a:ext cx="0" cy="0"/>
          </a:xfrm>
        </p:spPr>
        <p:txBody>
          <a:bodyPr/>
          <a:lstStyle>
            <a:lvl1pPr>
              <a:defRPr>
                <a:latin typeface="Arial" panose="020B0604020202020204" pitchFamily="34" charset="0"/>
                <a:cs typeface="Arial" panose="020B0604020202020204" pitchFamily="34" charset="0"/>
              </a:defRPr>
            </a:lvl1pPr>
          </a:lstStyle>
          <a:p>
            <a:pPr>
              <a:defRPr/>
            </a:pPr>
            <a:r>
              <a:rPr lang="it-IT" altLang="it-IT"/>
              <a:t>Ufficio Scolastico Provinciale Treviso - Tomasella Renato</a:t>
            </a:r>
          </a:p>
        </p:txBody>
      </p:sp>
      <p:sp>
        <p:nvSpPr>
          <p:cNvPr id="6" name="Segnaposto numero diapositiva 5">
            <a:extLst/>
          </p:cNvPr>
          <p:cNvSpPr>
            <a:spLocks noGrp="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fld id="{5BFFC6F9-DECF-4E8E-9BED-B76A3F5D8AB8}" type="slidenum">
              <a:rPr lang="it-IT" altLang="it-IT"/>
              <a:pPr/>
              <a:t>‹N›</a:t>
            </a:fld>
            <a:endParaRPr lang="it-IT" altLang="it-IT"/>
          </a:p>
        </p:txBody>
      </p:sp>
    </p:spTree>
    <p:extLst>
      <p:ext uri="{BB962C8B-B14F-4D97-AF65-F5344CB8AC3E}">
        <p14:creationId xmlns:p14="http://schemas.microsoft.com/office/powerpoint/2010/main" val="2586175984"/>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2813948"/>
      </p:ext>
    </p:extLst>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Tree>
    <p:extLst>
      <p:ext uri="{BB962C8B-B14F-4D97-AF65-F5344CB8AC3E}">
        <p14:creationId xmlns:p14="http://schemas.microsoft.com/office/powerpoint/2010/main" val="1822558378"/>
      </p:ext>
    </p:extLst>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231464897"/>
      </p:ext>
    </p:extLst>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787667566"/>
      </p:ext>
    </p:extLst>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Tree>
    <p:extLst>
      <p:ext uri="{BB962C8B-B14F-4D97-AF65-F5344CB8AC3E}">
        <p14:creationId xmlns:p14="http://schemas.microsoft.com/office/powerpoint/2010/main" val="1875444963"/>
      </p:ext>
    </p:extLst>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9977404"/>
      </p:ext>
    </p:extLst>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val="1930245005"/>
      </p:ext>
    </p:extLst>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val="180267216"/>
      </p:ext>
    </p:extLst>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DC79"/>
            </a:gs>
            <a:gs pos="100000">
              <a:schemeClr val="bg1"/>
            </a:gs>
          </a:gsLst>
          <a:lin ang="0" scaled="1"/>
        </a:gra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it-IT" altLang="en-US" smtClean="0"/>
              <a:t>Fare clic per modificare lo stile del titolo</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Tree>
  </p:cSld>
  <p:clrMap bg1="lt1" tx1="dk1" bg2="lt2" tx2="dk2" accent1="accent1" accent2="accent2" accent3="accent3" accent4="accent4" accent5="accent5" accent6="accent6" hlink="hlink" folHlink="folHlink"/>
  <p:sldLayoutIdLst>
    <p:sldLayoutId id="2147484460" r:id="rId1"/>
    <p:sldLayoutId id="2147484448" r:id="rId2"/>
    <p:sldLayoutId id="2147484449" r:id="rId3"/>
    <p:sldLayoutId id="2147484450" r:id="rId4"/>
    <p:sldLayoutId id="2147484451" r:id="rId5"/>
    <p:sldLayoutId id="2147484452" r:id="rId6"/>
    <p:sldLayoutId id="2147484453" r:id="rId7"/>
    <p:sldLayoutId id="2147484454" r:id="rId8"/>
    <p:sldLayoutId id="2147484455" r:id="rId9"/>
    <p:sldLayoutId id="2147484456" r:id="rId10"/>
    <p:sldLayoutId id="2147484457" r:id="rId11"/>
    <p:sldLayoutId id="2147484458" r:id="rId12"/>
    <p:sldLayoutId id="2147484459" r:id="rId13"/>
    <p:sldLayoutId id="2147484461" r:id="rId14"/>
  </p:sldLayoutIdLst>
  <p:transition>
    <p:random/>
  </p:transition>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4_Segnalazione_primaria_modulo.doc" TargetMode="External"/><Relationship Id="rId2" Type="http://schemas.openxmlformats.org/officeDocument/2006/relationships/hyperlink" Target="verbale_accertamento-104_uvmd-agg-2012.doc" TargetMode="External"/><Relationship Id="rId1" Type="http://schemas.openxmlformats.org/officeDocument/2006/relationships/slideLayout" Target="../slideLayouts/slideLayout14.xml"/><Relationship Id="rId4" Type="http://schemas.openxmlformats.org/officeDocument/2006/relationships/hyperlink" Target="9_Piano_Educativo_Individualizzato.doc"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9"/>
          <p:cNvSpPr>
            <a:spLocks noChangeArrowheads="1"/>
          </p:cNvSpPr>
          <p:nvPr/>
        </p:nvSpPr>
        <p:spPr bwMode="auto">
          <a:xfrm>
            <a:off x="4851400" y="6521450"/>
            <a:ext cx="4292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1600" dirty="0"/>
              <a:t>A cura di: Vanna </a:t>
            </a:r>
            <a:r>
              <a:rPr lang="it-IT" altLang="it-IT" sz="1600" dirty="0" err="1"/>
              <a:t>Sandre</a:t>
            </a:r>
            <a:r>
              <a:rPr lang="it-IT" altLang="it-IT" sz="1600" dirty="0"/>
              <a:t> &amp; Renato </a:t>
            </a:r>
            <a:r>
              <a:rPr lang="it-IT" altLang="it-IT" sz="1600" dirty="0" err="1"/>
              <a:t>Tomasella</a:t>
            </a:r>
            <a:endParaRPr lang="it-IT" altLang="it-IT" sz="1600" dirty="0"/>
          </a:p>
        </p:txBody>
      </p:sp>
      <p:sp>
        <p:nvSpPr>
          <p:cNvPr id="4100" name="Rectangle 12"/>
          <p:cNvSpPr txBox="1">
            <a:spLocks noChangeArrowheads="1"/>
          </p:cNvSpPr>
          <p:nvPr/>
        </p:nvSpPr>
        <p:spPr bwMode="auto">
          <a:xfrm>
            <a:off x="1505989" y="690632"/>
            <a:ext cx="6132021" cy="55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it-IT" sz="2400" b="1" dirty="0" smtClean="0"/>
              <a:t>- </a:t>
            </a:r>
            <a:r>
              <a:rPr lang="it-IT" sz="2400" b="1" dirty="0"/>
              <a:t>La continuità educativa</a:t>
            </a:r>
            <a:r>
              <a:rPr lang="it-IT" sz="2400" b="1" dirty="0" smtClean="0"/>
              <a:t>” -</a:t>
            </a:r>
            <a:endParaRPr lang="it-IT" sz="2400" dirty="0"/>
          </a:p>
        </p:txBody>
      </p:sp>
      <p:sp>
        <p:nvSpPr>
          <p:cNvPr id="4101" name="Rectangle 12"/>
          <p:cNvSpPr txBox="1">
            <a:spLocks noChangeArrowheads="1"/>
          </p:cNvSpPr>
          <p:nvPr/>
        </p:nvSpPr>
        <p:spPr bwMode="auto">
          <a:xfrm>
            <a:off x="152400" y="-114437"/>
            <a:ext cx="8850312" cy="1411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it-IT" altLang="it-IT" sz="2400" b="1" i="1" dirty="0"/>
          </a:p>
          <a:p>
            <a:pPr algn="ctr" eaLnBrk="1" hangingPunct="1"/>
            <a:r>
              <a:rPr lang="it-IT" altLang="it-IT" sz="2400" b="1" i="1" dirty="0">
                <a:solidFill>
                  <a:srgbClr val="0000FF"/>
                </a:solidFill>
              </a:rPr>
              <a:t>I</a:t>
            </a:r>
            <a:r>
              <a:rPr lang="it-IT" altLang="it-IT" sz="2400" b="1" i="1" dirty="0"/>
              <a:t>nternational </a:t>
            </a:r>
            <a:r>
              <a:rPr lang="it-IT" altLang="it-IT" sz="2400" b="1" i="1" dirty="0" err="1">
                <a:solidFill>
                  <a:srgbClr val="0000FF"/>
                </a:solidFill>
              </a:rPr>
              <a:t>C</a:t>
            </a:r>
            <a:r>
              <a:rPr lang="it-IT" altLang="it-IT" sz="2400" b="1" i="1" dirty="0" err="1"/>
              <a:t>lassification</a:t>
            </a:r>
            <a:r>
              <a:rPr lang="it-IT" altLang="it-IT" sz="2400" b="1" i="1" dirty="0"/>
              <a:t> </a:t>
            </a:r>
            <a:r>
              <a:rPr lang="it-IT" altLang="it-IT" sz="2400" b="1" i="1" dirty="0" err="1">
                <a:solidFill>
                  <a:srgbClr val="0000FF"/>
                </a:solidFill>
              </a:rPr>
              <a:t>F</a:t>
            </a:r>
            <a:r>
              <a:rPr lang="it-IT" altLang="it-IT" sz="2400" b="1" i="1" dirty="0" err="1"/>
              <a:t>unzionality</a:t>
            </a:r>
            <a:r>
              <a:rPr lang="it-IT" altLang="it-IT" sz="2400" b="1" i="1" dirty="0"/>
              <a:t> </a:t>
            </a:r>
          </a:p>
        </p:txBody>
      </p:sp>
      <p:sp>
        <p:nvSpPr>
          <p:cNvPr id="9" name="Text Box 2">
            <a:extLst/>
          </p:cNvPr>
          <p:cNvSpPr txBox="1">
            <a:spLocks noChangeArrowheads="1"/>
          </p:cNvSpPr>
          <p:nvPr/>
        </p:nvSpPr>
        <p:spPr bwMode="auto">
          <a:xfrm>
            <a:off x="1339104" y="2286439"/>
            <a:ext cx="7054398" cy="369332"/>
          </a:xfrm>
          <a:prstGeom prst="rect">
            <a:avLst/>
          </a:prstGeom>
          <a:noFill/>
          <a:ln>
            <a:noFill/>
          </a:ln>
          <a:effectLst/>
          <a:extLst/>
        </p:spPr>
        <p:txBody>
          <a:bodyPr wrap="square">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a:t>
            </a:r>
            <a:r>
              <a:rPr lang="it-IT" b="1" dirty="0" smtClean="0">
                <a:solidFill>
                  <a:srgbClr val="0000FF"/>
                </a:solidFill>
                <a:latin typeface="+mn-lt"/>
              </a:rPr>
              <a:t>la </a:t>
            </a:r>
            <a:r>
              <a:rPr lang="it-IT" b="1" dirty="0">
                <a:solidFill>
                  <a:srgbClr val="0000FF"/>
                </a:solidFill>
                <a:latin typeface="+mn-lt"/>
              </a:rPr>
              <a:t>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4103" name="Rectangle 7"/>
          <p:cNvSpPr>
            <a:spLocks noChangeArrowheads="1"/>
          </p:cNvSpPr>
          <p:nvPr/>
        </p:nvSpPr>
        <p:spPr bwMode="auto">
          <a:xfrm>
            <a:off x="592979" y="2218176"/>
            <a:ext cx="529960" cy="4508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A</a:t>
            </a:r>
          </a:p>
        </p:txBody>
      </p:sp>
      <p:sp>
        <p:nvSpPr>
          <p:cNvPr id="13" name="Text Box 34"/>
          <p:cNvSpPr txBox="1">
            <a:spLocks noChangeArrowheads="1"/>
          </p:cNvSpPr>
          <p:nvPr/>
        </p:nvSpPr>
        <p:spPr bwMode="auto">
          <a:xfrm>
            <a:off x="1332754" y="2827776"/>
            <a:ext cx="7034870" cy="369888"/>
          </a:xfrm>
          <a:prstGeom prst="rect">
            <a:avLst/>
          </a:prstGeom>
          <a:noFill/>
          <a:ln w="9525">
            <a:noFill/>
            <a:miter lim="800000"/>
            <a:headEnd/>
            <a:tailEnd/>
          </a:ln>
        </p:spPr>
        <p:txBody>
          <a:bodyPr wrap="square">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sp>
        <p:nvSpPr>
          <p:cNvPr id="4107" name="Rectangle 35"/>
          <p:cNvSpPr>
            <a:spLocks noChangeArrowheads="1"/>
          </p:cNvSpPr>
          <p:nvPr/>
        </p:nvSpPr>
        <p:spPr bwMode="auto">
          <a:xfrm>
            <a:off x="607265" y="2792851"/>
            <a:ext cx="525113"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sp>
        <p:nvSpPr>
          <p:cNvPr id="4108" name="Rectangle 17"/>
          <p:cNvSpPr>
            <a:spLocks noChangeArrowheads="1"/>
          </p:cNvSpPr>
          <p:nvPr/>
        </p:nvSpPr>
        <p:spPr bwMode="auto">
          <a:xfrm>
            <a:off x="621295" y="4128267"/>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C</a:t>
            </a:r>
          </a:p>
        </p:txBody>
      </p:sp>
      <p:sp>
        <p:nvSpPr>
          <p:cNvPr id="4109" name="Rectangle 12"/>
          <p:cNvSpPr txBox="1">
            <a:spLocks noChangeArrowheads="1"/>
          </p:cNvSpPr>
          <p:nvPr/>
        </p:nvSpPr>
        <p:spPr bwMode="auto">
          <a:xfrm>
            <a:off x="1334082" y="4134617"/>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Scheda di raccordo</a:t>
            </a:r>
            <a:endParaRPr lang="it-IT" altLang="it-IT" b="1" dirty="0">
              <a:solidFill>
                <a:srgbClr val="0000FF"/>
              </a:solidFill>
            </a:endParaRPr>
          </a:p>
        </p:txBody>
      </p:sp>
      <p:sp>
        <p:nvSpPr>
          <p:cNvPr id="4110" name="Rectangle 17"/>
          <p:cNvSpPr>
            <a:spLocks noChangeArrowheads="1"/>
          </p:cNvSpPr>
          <p:nvPr/>
        </p:nvSpPr>
        <p:spPr bwMode="auto">
          <a:xfrm>
            <a:off x="610182" y="4687067"/>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p>
        </p:txBody>
      </p:sp>
      <p:sp>
        <p:nvSpPr>
          <p:cNvPr id="4111" name="Rectangle 12"/>
          <p:cNvSpPr txBox="1">
            <a:spLocks noChangeArrowheads="1"/>
          </p:cNvSpPr>
          <p:nvPr/>
        </p:nvSpPr>
        <p:spPr bwMode="auto">
          <a:xfrm>
            <a:off x="1266031" y="5335667"/>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La Certificazione delle Competenze da rilasciare al termine dell’anno scolastico conclusivo</a:t>
            </a:r>
            <a:endParaRPr lang="it-IT" altLang="it-IT" b="1" dirty="0">
              <a:solidFill>
                <a:srgbClr val="0000FF"/>
              </a:solidFill>
            </a:endParaRPr>
          </a:p>
        </p:txBody>
      </p:sp>
      <p:pic>
        <p:nvPicPr>
          <p:cNvPr id="4112" name="Immagine 2" descr="D:\Users\mi14227\Desktop\Copertina immagine\logo ritagliato e sfumato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3" name="Rectangle 17"/>
          <p:cNvSpPr>
            <a:spLocks noChangeArrowheads="1"/>
          </p:cNvSpPr>
          <p:nvPr/>
        </p:nvSpPr>
        <p:spPr bwMode="auto">
          <a:xfrm>
            <a:off x="603833" y="5366517"/>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p>
        </p:txBody>
      </p:sp>
      <p:sp>
        <p:nvSpPr>
          <p:cNvPr id="18" name="Rectangle 522">
            <a:extLst/>
          </p:cNvPr>
          <p:cNvSpPr txBox="1">
            <a:spLocks noChangeArrowheads="1"/>
          </p:cNvSpPr>
          <p:nvPr/>
        </p:nvSpPr>
        <p:spPr bwMode="auto">
          <a:xfrm>
            <a:off x="1255281" y="4726618"/>
            <a:ext cx="7400925" cy="395287"/>
          </a:xfrm>
          <a:prstGeom prst="rect">
            <a:avLst/>
          </a:prstGeom>
          <a:noFill/>
          <a:ln w="9525" cap="flat" cmpd="sng" algn="ctr">
            <a:noFill/>
            <a:prstDash val="solid"/>
            <a:miter lim="800000"/>
            <a:headEnd/>
            <a:tailEnd/>
          </a:ln>
          <a:extLst/>
        </p:spPr>
        <p:txBody>
          <a:bodyPr anchor="b"/>
          <a:lst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a:lstStyle>
          <a:p>
            <a:pPr>
              <a:defRPr/>
            </a:pPr>
            <a:r>
              <a:rPr lang="it-IT" altLang="it-IT" sz="1800" kern="0" dirty="0" smtClean="0">
                <a:solidFill>
                  <a:srgbClr val="0000FF"/>
                </a:solidFill>
              </a:rPr>
              <a:t>Traccia della relazione finale</a:t>
            </a:r>
            <a:endParaRPr lang="it-IT" altLang="it-IT" sz="1800" kern="0" dirty="0">
              <a:solidFill>
                <a:srgbClr val="0000FF"/>
              </a:solidFill>
            </a:endParaRPr>
          </a:p>
        </p:txBody>
      </p:sp>
      <p:sp>
        <p:nvSpPr>
          <p:cNvPr id="2"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Rectangle 13"/>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1" name="Rectangle 20"/>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0" name="Rectangle 26"/>
          <p:cNvSpPr>
            <a:spLocks noChangeArrowheads="1"/>
          </p:cNvSpPr>
          <p:nvPr/>
        </p:nvSpPr>
        <p:spPr bwMode="auto">
          <a:xfrm>
            <a:off x="152400" y="609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3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555" y="378373"/>
            <a:ext cx="889962" cy="88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12"/>
          <p:cNvSpPr txBox="1">
            <a:spLocks noChangeArrowheads="1"/>
          </p:cNvSpPr>
          <p:nvPr/>
        </p:nvSpPr>
        <p:spPr bwMode="auto">
          <a:xfrm>
            <a:off x="511343" y="1573651"/>
            <a:ext cx="7899412" cy="55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2400" b="1" dirty="0" smtClean="0"/>
              <a:t>Incontro 1</a:t>
            </a:r>
            <a:endParaRPr lang="it-IT" sz="2400" dirty="0"/>
          </a:p>
        </p:txBody>
      </p:sp>
      <p:sp>
        <p:nvSpPr>
          <p:cNvPr id="25" name="Rectangle 12"/>
          <p:cNvSpPr txBox="1">
            <a:spLocks noChangeArrowheads="1"/>
          </p:cNvSpPr>
          <p:nvPr/>
        </p:nvSpPr>
        <p:spPr bwMode="auto">
          <a:xfrm>
            <a:off x="511343" y="3510035"/>
            <a:ext cx="6132021" cy="55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2400" b="1" dirty="0" smtClean="0"/>
              <a:t>Incontro 2</a:t>
            </a:r>
            <a:endParaRPr lang="it-IT" sz="2400" dirty="0"/>
          </a:p>
        </p:txBody>
      </p:sp>
      <p:sp>
        <p:nvSpPr>
          <p:cNvPr id="26" name="Rettangolo 25"/>
          <p:cNvSpPr/>
          <p:nvPr/>
        </p:nvSpPr>
        <p:spPr bwMode="auto">
          <a:xfrm>
            <a:off x="147841" y="3423085"/>
            <a:ext cx="8626415" cy="286232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lang="it-IT" dirty="0">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lang="it-IT" dirty="0">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lang="it-IT" dirty="0">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lang="it-IT" dirty="0">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charset="0"/>
            </a:endParaRP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758404" y="115503"/>
            <a:ext cx="7110248" cy="811248"/>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a:t>
            </a:r>
            <a:r>
              <a:rPr lang="it-IT" sz="1600" b="1" dirty="0" smtClean="0">
                <a:latin typeface="+mj-lt"/>
                <a:ea typeface="Times New Roman" panose="02020603050405020304" pitchFamily="18" charset="0"/>
              </a:rPr>
              <a:t>SCUOLA </a:t>
            </a:r>
            <a:r>
              <a:rPr lang="it-IT" sz="1600" b="1" dirty="0">
                <a:latin typeface="+mj-lt"/>
                <a:ea typeface="Times New Roman" panose="02020603050405020304" pitchFamily="18" charset="0"/>
              </a:rPr>
              <a:t>SECONDARIA </a:t>
            </a:r>
            <a:r>
              <a:rPr lang="it-IT" sz="1600" b="1" dirty="0" err="1">
                <a:latin typeface="+mj-lt"/>
                <a:ea typeface="Times New Roman" panose="02020603050405020304" pitchFamily="18" charset="0"/>
              </a:rPr>
              <a:t>DI</a:t>
            </a:r>
            <a:r>
              <a:rPr lang="it-IT" sz="1600" b="1" dirty="0">
                <a:latin typeface="+mj-lt"/>
                <a:ea typeface="Times New Roman" panose="02020603050405020304" pitchFamily="18" charset="0"/>
              </a:rPr>
              <a:t> </a:t>
            </a:r>
            <a:r>
              <a:rPr lang="it-IT" sz="1600" b="1" dirty="0" smtClean="0">
                <a:latin typeface="+mj-lt"/>
                <a:ea typeface="Times New Roman" panose="02020603050405020304" pitchFamily="18" charset="0"/>
              </a:rPr>
              <a:t>PRIMO </a:t>
            </a:r>
            <a:r>
              <a:rPr lang="it-IT" sz="1600" b="1" dirty="0">
                <a:latin typeface="+mj-lt"/>
                <a:ea typeface="Times New Roman" panose="02020603050405020304" pitchFamily="18" charset="0"/>
              </a:rPr>
              <a:t>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SCUOLA SECONDARIA </a:t>
            </a:r>
            <a:r>
              <a:rPr lang="it-IT" sz="1600" b="1" dirty="0" err="1" smtClean="0">
                <a:latin typeface="+mj-lt"/>
                <a:ea typeface="Times New Roman" panose="02020603050405020304" pitchFamily="18" charset="0"/>
              </a:rPr>
              <a:t>DI</a:t>
            </a:r>
            <a:r>
              <a:rPr lang="it-IT" sz="1600" b="1" dirty="0" smtClean="0">
                <a:latin typeface="+mj-lt"/>
                <a:ea typeface="Times New Roman" panose="02020603050405020304" pitchFamily="18" charset="0"/>
              </a:rPr>
              <a:t> SECONDO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64354" y="114300"/>
            <a:ext cx="579621" cy="615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Tabella 12"/>
          <p:cNvGraphicFramePr>
            <a:graphicFrameLocks noGrp="1"/>
          </p:cNvGraphicFramePr>
          <p:nvPr>
            <p:extLst>
              <p:ext uri="{D42A27DB-BD31-4B8C-83A1-F6EECF244321}">
                <p14:modId xmlns:p14="http://schemas.microsoft.com/office/powerpoint/2010/main" val="3827413961"/>
              </p:ext>
            </p:extLst>
          </p:nvPr>
        </p:nvGraphicFramePr>
        <p:xfrm>
          <a:off x="438714" y="1092042"/>
          <a:ext cx="8221718" cy="400176"/>
        </p:xfrm>
        <a:graphic>
          <a:graphicData uri="http://schemas.openxmlformats.org/drawingml/2006/table">
            <a:tbl>
              <a:tblPr firstRow="1" firstCol="1" lastRow="1" lastCol="1" bandRow="1" bandCol="1">
                <a:tableStyleId>{5C22544A-7EE6-4342-B048-85BDC9FD1C3A}</a:tableStyleId>
              </a:tblPr>
              <a:tblGrid>
                <a:gridCol w="1832848">
                  <a:extLst>
                    <a:ext uri="{9D8B030D-6E8A-4147-A177-3AD203B41FA5}">
                      <a16:colId xmlns:a16="http://schemas.microsoft.com/office/drawing/2014/main" val="20000"/>
                    </a:ext>
                  </a:extLst>
                </a:gridCol>
                <a:gridCol w="3435130">
                  <a:extLst>
                    <a:ext uri="{9D8B030D-6E8A-4147-A177-3AD203B41FA5}">
                      <a16:colId xmlns:a16="http://schemas.microsoft.com/office/drawing/2014/main" val="20001"/>
                    </a:ext>
                  </a:extLst>
                </a:gridCol>
                <a:gridCol w="1608508">
                  <a:extLst>
                    <a:ext uri="{9D8B030D-6E8A-4147-A177-3AD203B41FA5}">
                      <a16:colId xmlns:a16="http://schemas.microsoft.com/office/drawing/2014/main" val="20002"/>
                    </a:ext>
                  </a:extLst>
                </a:gridCol>
                <a:gridCol w="1345232">
                  <a:extLst>
                    <a:ext uri="{9D8B030D-6E8A-4147-A177-3AD203B41FA5}">
                      <a16:colId xmlns:a16="http://schemas.microsoft.com/office/drawing/2014/main" val="20003"/>
                    </a:ext>
                  </a:extLst>
                </a:gridCol>
              </a:tblGrid>
              <a:tr h="400176">
                <a:tc>
                  <a:txBody>
                    <a:bodyPr/>
                    <a:lstStyle/>
                    <a:p>
                      <a:pPr algn="ctr">
                        <a:spcAft>
                          <a:spcPts val="0"/>
                        </a:spcAft>
                      </a:pPr>
                      <a:r>
                        <a:rPr lang="it-IT" sz="1400" dirty="0">
                          <a:solidFill>
                            <a:sysClr val="windowText" lastClr="000000"/>
                          </a:solidFill>
                          <a:effectLst/>
                        </a:rPr>
                        <a:t>Chi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Che cosa</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a:solidFill>
                            <a:sysClr val="windowText" lastClr="000000"/>
                          </a:solidFill>
                          <a:effectLst/>
                        </a:rPr>
                        <a:t>Quando</a:t>
                      </a:r>
                      <a:endParaRPr lang="it-IT" sz="140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Strumenti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aphicFrame>
        <p:nvGraphicFramePr>
          <p:cNvPr id="16" name="Tabella 15"/>
          <p:cNvGraphicFramePr>
            <a:graphicFrameLocks noGrp="1"/>
          </p:cNvGraphicFramePr>
          <p:nvPr>
            <p:extLst>
              <p:ext uri="{D42A27DB-BD31-4B8C-83A1-F6EECF244321}">
                <p14:modId xmlns:p14="http://schemas.microsoft.com/office/powerpoint/2010/main" val="1486542685"/>
              </p:ext>
            </p:extLst>
          </p:nvPr>
        </p:nvGraphicFramePr>
        <p:xfrm>
          <a:off x="457965" y="1539825"/>
          <a:ext cx="8229600" cy="4976478"/>
        </p:xfrm>
        <a:graphic>
          <a:graphicData uri="http://schemas.openxmlformats.org/drawingml/2006/table">
            <a:tbl>
              <a:tblPr firstRow="1" firstCol="1" lastRow="1" lastCol="1" bandRow="1" bandCol="1">
                <a:tableStyleId>{5C22544A-7EE6-4342-B048-85BDC9FD1C3A}</a:tableStyleId>
              </a:tblPr>
              <a:tblGrid>
                <a:gridCol w="1813597">
                  <a:extLst>
                    <a:ext uri="{9D8B030D-6E8A-4147-A177-3AD203B41FA5}">
                      <a16:colId xmlns:a16="http://schemas.microsoft.com/office/drawing/2014/main" val="20000"/>
                    </a:ext>
                  </a:extLst>
                </a:gridCol>
                <a:gridCol w="3459431">
                  <a:extLst>
                    <a:ext uri="{9D8B030D-6E8A-4147-A177-3AD203B41FA5}">
                      <a16:colId xmlns:a16="http://schemas.microsoft.com/office/drawing/2014/main" val="20001"/>
                    </a:ext>
                  </a:extLst>
                </a:gridCol>
                <a:gridCol w="1603458">
                  <a:extLst>
                    <a:ext uri="{9D8B030D-6E8A-4147-A177-3AD203B41FA5}">
                      <a16:colId xmlns:a16="http://schemas.microsoft.com/office/drawing/2014/main" val="20002"/>
                    </a:ext>
                  </a:extLst>
                </a:gridCol>
                <a:gridCol w="1353114">
                  <a:extLst>
                    <a:ext uri="{9D8B030D-6E8A-4147-A177-3AD203B41FA5}">
                      <a16:colId xmlns:a16="http://schemas.microsoft.com/office/drawing/2014/main" val="20003"/>
                    </a:ext>
                  </a:extLst>
                </a:gridCol>
              </a:tblGrid>
              <a:tr h="882184">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Consiglio di </a:t>
                      </a:r>
                      <a:r>
                        <a:rPr lang="it-IT" sz="1200" b="0" dirty="0" smtClean="0">
                          <a:solidFill>
                            <a:schemeClr val="tx1"/>
                          </a:solidFill>
                          <a:effectLst/>
                          <a:latin typeface="+mj-lt"/>
                          <a:ea typeface="Times New Roman" panose="02020603050405020304" pitchFamily="18" charset="0"/>
                          <a:cs typeface="Arial" panose="020B0604020202020204" pitchFamily="34" charset="0"/>
                        </a:rPr>
                        <a:t>Classe</a:t>
                      </a:r>
                      <a:endParaRPr lang="it-IT" sz="12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Equipe</a:t>
                      </a:r>
                      <a:endParaRPr lang="it-IT" sz="1200" b="0" dirty="0">
                        <a:solidFill>
                          <a:schemeClr val="tx1"/>
                        </a:solidFill>
                        <a:effectLst/>
                        <a:latin typeface="+mj-lt"/>
                        <a:ea typeface="Times New Roman" panose="02020603050405020304" pitchFamily="18" charset="0"/>
                      </a:endParaRPr>
                    </a:p>
                    <a:p>
                      <a:pPr marL="36195" marR="36195">
                        <a:spcBef>
                          <a:spcPts val="600"/>
                        </a:spcBef>
                        <a:spcAft>
                          <a:spcPts val="600"/>
                        </a:spcAft>
                        <a:tabLst>
                          <a:tab pos="1100455" algn="ctr"/>
                        </a:tabLst>
                      </a:pPr>
                      <a:r>
                        <a:rPr lang="it-IT" sz="1200" b="0" dirty="0">
                          <a:solidFill>
                            <a:schemeClr val="tx1"/>
                          </a:solidFill>
                          <a:effectLst/>
                          <a:latin typeface="+mj-lt"/>
                          <a:ea typeface="Times New Roman" panose="02020603050405020304" pitchFamily="18" charset="0"/>
                          <a:cs typeface="Arial" panose="020B0604020202020204" pitchFamily="34" charset="0"/>
                        </a:rPr>
                        <a:t>Famiglia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Condividere la scelta scolastica più adatta alle caratteristiche dell’alunno (attitudini, interessi, indirizzi disponibili, servizio offerto, orario scolastico, trasporti, caratteristiche strutturali dell’edificio, norme sulla sicurezza)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Novembre/dicembre (Incontro </a:t>
                      </a:r>
                      <a:r>
                        <a:rPr lang="it-IT" sz="1200" b="0" dirty="0" smtClean="0">
                          <a:solidFill>
                            <a:schemeClr val="tx1"/>
                          </a:solidFill>
                          <a:effectLst/>
                          <a:latin typeface="+mj-lt"/>
                          <a:ea typeface="Times New Roman" panose="02020603050405020304" pitchFamily="18" charset="0"/>
                          <a:cs typeface="Arial" panose="020B0604020202020204" pitchFamily="34" charset="0"/>
                        </a:rPr>
                        <a:t>GLO</a:t>
                      </a:r>
                      <a:r>
                        <a:rPr lang="it-IT" sz="1200" b="0" dirty="0">
                          <a:solidFill>
                            <a:schemeClr val="tx1"/>
                          </a:solidFill>
                          <a:effectLst/>
                          <a:latin typeface="+mj-lt"/>
                          <a:ea typeface="Times New Roman" panose="02020603050405020304" pitchFamily="18" charset="0"/>
                          <a:cs typeface="Arial" panose="020B0604020202020204" pitchFamily="34" charset="0"/>
                        </a:rPr>
                        <a:t>)</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Colloquio </a:t>
                      </a:r>
                      <a:endParaRPr lang="it-IT" sz="12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Verbale </a:t>
                      </a:r>
                      <a:r>
                        <a:rPr lang="it-IT" sz="1200" b="0" dirty="0" smtClean="0">
                          <a:solidFill>
                            <a:schemeClr val="tx1"/>
                          </a:solidFill>
                          <a:effectLst/>
                          <a:latin typeface="+mj-lt"/>
                          <a:ea typeface="Times New Roman" panose="02020603050405020304" pitchFamily="18" charset="0"/>
                          <a:cs typeface="Arial" panose="020B0604020202020204" pitchFamily="34" charset="0"/>
                        </a:rPr>
                        <a:t>GLO</a:t>
                      </a:r>
                      <a:endParaRPr lang="it-IT" sz="12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314589">
                <a:tc>
                  <a:txBody>
                    <a:bodyPr/>
                    <a:lstStyle/>
                    <a:p>
                      <a:pPr marL="36195" marR="36195">
                        <a:spcBef>
                          <a:spcPts val="600"/>
                        </a:spcBef>
                        <a:spcAft>
                          <a:spcPts val="600"/>
                        </a:spcAft>
                      </a:pPr>
                      <a:r>
                        <a:rPr lang="it-IT" sz="1200" b="0" dirty="0" smtClean="0">
                          <a:solidFill>
                            <a:schemeClr val="tx1"/>
                          </a:solidFill>
                          <a:effectLst/>
                          <a:latin typeface="+mj-lt"/>
                          <a:ea typeface="Times New Roman" panose="02020603050405020304" pitchFamily="18" charset="0"/>
                          <a:cs typeface="Arial" panose="020B0604020202020204" pitchFamily="34" charset="0"/>
                        </a:rPr>
                        <a:t>Segreteria  SS 1 grado</a:t>
                      </a:r>
                      <a:endParaRPr lang="it-IT" sz="12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Referente per l’Inclusione/docente di </a:t>
                      </a:r>
                      <a:r>
                        <a:rPr lang="it-IT" sz="1200" b="0" dirty="0" smtClean="0">
                          <a:solidFill>
                            <a:schemeClr val="tx1"/>
                          </a:solidFill>
                          <a:effectLst/>
                          <a:latin typeface="+mj-lt"/>
                          <a:ea typeface="Times New Roman" panose="02020603050405020304" pitchFamily="18" charset="0"/>
                          <a:cs typeface="Arial" panose="020B0604020202020204" pitchFamily="34" charset="0"/>
                        </a:rPr>
                        <a:t>sostegno  SS 1 grado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0"/>
                        </a:spcBef>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Informare la famiglia sulle procedure e scadenze per l’iscrizione dell’alunno, in </a:t>
                      </a:r>
                      <a:r>
                        <a:rPr lang="it-IT" sz="1200" b="0" dirty="0" smtClean="0">
                          <a:solidFill>
                            <a:schemeClr val="tx1"/>
                          </a:solidFill>
                          <a:effectLst/>
                          <a:latin typeface="+mj-lt"/>
                          <a:ea typeface="Times New Roman" panose="02020603050405020304" pitchFamily="18" charset="0"/>
                          <a:cs typeface="Arial" panose="020B0604020202020204" pitchFamily="34" charset="0"/>
                        </a:rPr>
                        <a:t>particolare la necessità di::</a:t>
                      </a:r>
                      <a:endParaRPr lang="it-IT" sz="1200" b="0" dirty="0">
                        <a:solidFill>
                          <a:schemeClr val="tx1"/>
                        </a:solidFill>
                        <a:effectLst/>
                        <a:latin typeface="+mj-lt"/>
                        <a:ea typeface="Times New Roman" panose="02020603050405020304" pitchFamily="18" charset="0"/>
                      </a:endParaRPr>
                    </a:p>
                    <a:p>
                      <a:pPr marL="342900" marR="36195" lvl="0" indent="-342900">
                        <a:spcBef>
                          <a:spcPts val="0"/>
                        </a:spcBef>
                        <a:spcAft>
                          <a:spcPts val="0"/>
                        </a:spcAft>
                        <a:buFont typeface="Times New Roman" panose="02020603050405020304" pitchFamily="18" charset="0"/>
                        <a:buChar char="-"/>
                      </a:pPr>
                      <a:r>
                        <a:rPr lang="it-IT" sz="1200" b="0" dirty="0" smtClean="0">
                          <a:solidFill>
                            <a:schemeClr val="tx1"/>
                          </a:solidFill>
                          <a:effectLst/>
                          <a:latin typeface="+mj-lt"/>
                          <a:ea typeface="Times New Roman" panose="02020603050405020304" pitchFamily="18" charset="0"/>
                          <a:cs typeface="Arial" panose="020B0604020202020204" pitchFamily="34" charset="0"/>
                        </a:rPr>
                        <a:t>confermare </a:t>
                      </a:r>
                      <a:r>
                        <a:rPr lang="it-IT" sz="1200" b="0" dirty="0">
                          <a:solidFill>
                            <a:schemeClr val="tx1"/>
                          </a:solidFill>
                          <a:effectLst/>
                          <a:latin typeface="+mj-lt"/>
                          <a:ea typeface="Times New Roman" panose="02020603050405020304" pitchFamily="18" charset="0"/>
                          <a:cs typeface="Arial" panose="020B0604020202020204" pitchFamily="34" charset="0"/>
                        </a:rPr>
                        <a:t>la presenza del Verbale di Accertamento UVMD</a:t>
                      </a:r>
                      <a:endParaRPr lang="it-IT" sz="1200" b="0" dirty="0">
                        <a:solidFill>
                          <a:schemeClr val="tx1"/>
                        </a:solidFill>
                        <a:effectLst/>
                        <a:latin typeface="+mj-lt"/>
                        <a:ea typeface="Times New Roman" panose="02020603050405020304" pitchFamily="18" charset="0"/>
                      </a:endParaRPr>
                    </a:p>
                    <a:p>
                      <a:pPr marL="342900" marR="36195" lvl="0" indent="-342900">
                        <a:spcBef>
                          <a:spcPts val="0"/>
                        </a:spcBef>
                        <a:spcAft>
                          <a:spcPts val="0"/>
                        </a:spcAft>
                        <a:buFont typeface="Times New Roman" panose="02020603050405020304" pitchFamily="18" charset="0"/>
                        <a:buChar char="-"/>
                      </a:pPr>
                      <a:r>
                        <a:rPr lang="it-IT" sz="1200" b="0" dirty="0" smtClean="0">
                          <a:solidFill>
                            <a:schemeClr val="tx1"/>
                          </a:solidFill>
                          <a:effectLst/>
                          <a:latin typeface="+mj-lt"/>
                          <a:ea typeface="Times New Roman" panose="02020603050405020304" pitchFamily="18" charset="0"/>
                          <a:cs typeface="Arial" panose="020B0604020202020204" pitchFamily="34" charset="0"/>
                        </a:rPr>
                        <a:t>dare </a:t>
                      </a:r>
                      <a:r>
                        <a:rPr lang="it-IT" sz="1200" b="0" dirty="0">
                          <a:solidFill>
                            <a:schemeClr val="tx1"/>
                          </a:solidFill>
                          <a:effectLst/>
                          <a:latin typeface="+mj-lt"/>
                          <a:ea typeface="Times New Roman" panose="02020603050405020304" pitchFamily="18" charset="0"/>
                          <a:cs typeface="Arial" panose="020B0604020202020204" pitchFamily="34" charset="0"/>
                        </a:rPr>
                        <a:t>il consenso al fine di trasmettere il fascicolo personale</a:t>
                      </a:r>
                      <a:endParaRPr lang="it-IT" sz="1200" b="0" dirty="0">
                        <a:solidFill>
                          <a:schemeClr val="tx1"/>
                        </a:solidFill>
                        <a:effectLst/>
                        <a:latin typeface="+mj-lt"/>
                        <a:ea typeface="Times New Roman" panose="02020603050405020304" pitchFamily="18" charset="0"/>
                      </a:endParaRPr>
                    </a:p>
                    <a:p>
                      <a:pPr marL="342900" marR="36195" lvl="0" indent="-342900">
                        <a:spcBef>
                          <a:spcPts val="0"/>
                        </a:spcBef>
                        <a:spcAft>
                          <a:spcPts val="0"/>
                        </a:spcAft>
                        <a:buFont typeface="Times New Roman" panose="02020603050405020304" pitchFamily="18" charset="0"/>
                        <a:buChar char="-"/>
                      </a:pPr>
                      <a:r>
                        <a:rPr lang="it-IT" sz="1200" b="0" dirty="0" smtClean="0">
                          <a:solidFill>
                            <a:schemeClr val="tx1"/>
                          </a:solidFill>
                          <a:effectLst/>
                          <a:latin typeface="+mj-lt"/>
                          <a:ea typeface="Times New Roman" panose="02020603050405020304" pitchFamily="18" charset="0"/>
                          <a:cs typeface="Arial" panose="020B0604020202020204" pitchFamily="34" charset="0"/>
                        </a:rPr>
                        <a:t>avere </a:t>
                      </a:r>
                      <a:r>
                        <a:rPr lang="it-IT" sz="1200" b="0" dirty="0">
                          <a:solidFill>
                            <a:schemeClr val="tx1"/>
                          </a:solidFill>
                          <a:effectLst/>
                          <a:latin typeface="+mj-lt"/>
                          <a:ea typeface="Times New Roman" panose="02020603050405020304" pitchFamily="18" charset="0"/>
                          <a:cs typeface="Arial" panose="020B0604020202020204" pitchFamily="34" charset="0"/>
                        </a:rPr>
                        <a:t>il Certificato di idoneità</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Novembre/dicembre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a:solidFill>
                            <a:schemeClr val="tx1"/>
                          </a:solidFill>
                          <a:effectLst/>
                          <a:latin typeface="+mj-lt"/>
                          <a:ea typeface="Times New Roman" panose="02020603050405020304" pitchFamily="18" charset="0"/>
                          <a:cs typeface="Arial" panose="020B0604020202020204" pitchFamily="34" charset="0"/>
                        </a:rPr>
                        <a:t>Colloquio o comunicazione scritta</a:t>
                      </a:r>
                      <a:endParaRPr lang="it-IT" sz="1200" b="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200" b="0">
                          <a:solidFill>
                            <a:schemeClr val="tx1"/>
                          </a:solidFill>
                          <a:effectLst/>
                          <a:latin typeface="+mj-lt"/>
                          <a:ea typeface="Times New Roman" panose="02020603050405020304" pitchFamily="18" charset="0"/>
                          <a:cs typeface="Arial" panose="020B0604020202020204" pitchFamily="34" charset="0"/>
                        </a:rPr>
                        <a:t>Modulo di consenso (privacy)</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68141">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Addetto di segreteria </a:t>
                      </a:r>
                      <a:r>
                        <a:rPr lang="it-IT" sz="1200" b="0" dirty="0" smtClean="0">
                          <a:solidFill>
                            <a:schemeClr val="tx1"/>
                          </a:solidFill>
                          <a:effectLst/>
                          <a:latin typeface="+mj-lt"/>
                          <a:ea typeface="Times New Roman" panose="02020603050405020304" pitchFamily="18" charset="0"/>
                          <a:cs typeface="Arial" panose="020B0604020202020204" pitchFamily="34" charset="0"/>
                        </a:rPr>
                        <a:t> SS 1 grado</a:t>
                      </a:r>
                      <a:endParaRPr lang="it-IT" sz="1200" b="0" dirty="0">
                        <a:solidFill>
                          <a:schemeClr val="tx1"/>
                        </a:solidFill>
                        <a:effectLst/>
                        <a:latin typeface="+mj-lt"/>
                        <a:ea typeface="Times New Roman" panose="02020603050405020304" pitchFamily="18" charset="0"/>
                      </a:endParaRPr>
                    </a:p>
                    <a:p>
                      <a:pPr marR="36195">
                        <a:spcBef>
                          <a:spcPts val="600"/>
                        </a:spcBef>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Referente per l'inclusione </a:t>
                      </a:r>
                      <a:endParaRPr lang="it-IT" sz="1200" b="0" dirty="0">
                        <a:solidFill>
                          <a:schemeClr val="tx1"/>
                        </a:solidFill>
                        <a:effectLst/>
                        <a:latin typeface="+mj-lt"/>
                        <a:ea typeface="Times New Roman" panose="02020603050405020304" pitchFamily="18" charset="0"/>
                      </a:endParaRPr>
                    </a:p>
                    <a:p>
                      <a:pPr marL="36195" marR="36195">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1590">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Informare i genitori della necessità di:</a:t>
                      </a:r>
                      <a:endParaRPr lang="it-IT" sz="1200" b="0" dirty="0">
                        <a:solidFill>
                          <a:schemeClr val="tx1"/>
                        </a:solidFill>
                        <a:effectLst/>
                        <a:latin typeface="+mj-lt"/>
                        <a:ea typeface="Times New Roman" panose="02020603050405020304" pitchFamily="18" charset="0"/>
                      </a:endParaRPr>
                    </a:p>
                    <a:p>
                      <a:pPr marL="342900" lvl="0" indent="-342900">
                        <a:spcAft>
                          <a:spcPts val="0"/>
                        </a:spcAft>
                        <a:buFont typeface="Symbol" panose="05050102010706020507" pitchFamily="18" charset="2"/>
                        <a:buChar char=""/>
                      </a:pPr>
                      <a:r>
                        <a:rPr lang="it-IT" sz="1200" b="0" dirty="0">
                          <a:solidFill>
                            <a:schemeClr val="tx1"/>
                          </a:solidFill>
                          <a:effectLst/>
                          <a:latin typeface="+mj-lt"/>
                          <a:ea typeface="Times New Roman" panose="02020603050405020304" pitchFamily="18" charset="0"/>
                          <a:cs typeface="Arial" panose="020B0604020202020204" pitchFamily="34" charset="0"/>
                        </a:rPr>
                        <a:t>rinnovare il Verbale di Accertamento UVMD (se in scadenza) e di consegnarlo alla </a:t>
                      </a:r>
                      <a:r>
                        <a:rPr lang="it-IT" sz="1200" b="0" dirty="0" smtClean="0">
                          <a:solidFill>
                            <a:schemeClr val="tx1"/>
                          </a:solidFill>
                          <a:effectLst/>
                          <a:latin typeface="+mj-lt"/>
                          <a:ea typeface="Times New Roman" panose="02020603050405020304" pitchFamily="18" charset="0"/>
                          <a:cs typeface="Arial" panose="020B0604020202020204" pitchFamily="34" charset="0"/>
                        </a:rPr>
                        <a:t>SS di 2 grado</a:t>
                      </a:r>
                      <a:endParaRPr lang="it-IT" sz="1200" b="0" dirty="0">
                        <a:solidFill>
                          <a:schemeClr val="tx1"/>
                        </a:solidFill>
                        <a:effectLst/>
                        <a:latin typeface="+mj-lt"/>
                        <a:ea typeface="Times New Roman" panose="02020603050405020304" pitchFamily="18" charset="0"/>
                      </a:endParaRPr>
                    </a:p>
                    <a:p>
                      <a:pPr marL="342900" lvl="0" indent="-342900">
                        <a:spcAft>
                          <a:spcPts val="0"/>
                        </a:spcAft>
                        <a:buFont typeface="Symbol" panose="05050102010706020507" pitchFamily="18" charset="2"/>
                        <a:buChar char=""/>
                      </a:pPr>
                      <a:r>
                        <a:rPr lang="it-IT" sz="1200" b="0" dirty="0" smtClean="0">
                          <a:solidFill>
                            <a:schemeClr val="tx1"/>
                          </a:solidFill>
                          <a:effectLst/>
                          <a:latin typeface="+mj-lt"/>
                          <a:ea typeface="Times New Roman" panose="02020603050405020304" pitchFamily="18" charset="0"/>
                          <a:cs typeface="Arial" panose="020B0604020202020204" pitchFamily="34" charset="0"/>
                        </a:rPr>
                        <a:t>chiedere all’ULSS il </a:t>
                      </a:r>
                      <a:r>
                        <a:rPr lang="it-IT" sz="1200" b="0" dirty="0">
                          <a:solidFill>
                            <a:schemeClr val="tx1"/>
                          </a:solidFill>
                          <a:effectLst/>
                          <a:latin typeface="+mj-lt"/>
                          <a:ea typeface="Times New Roman" panose="02020603050405020304" pitchFamily="18" charset="0"/>
                          <a:cs typeface="Arial" panose="020B0604020202020204" pitchFamily="34" charset="0"/>
                        </a:rPr>
                        <a:t>rilascio del Certificato di </a:t>
                      </a:r>
                      <a:r>
                        <a:rPr lang="it-IT" sz="1200" b="0" dirty="0" smtClean="0">
                          <a:solidFill>
                            <a:schemeClr val="tx1"/>
                          </a:solidFill>
                          <a:effectLst/>
                          <a:latin typeface="+mj-lt"/>
                          <a:ea typeface="Times New Roman" panose="02020603050405020304" pitchFamily="18" charset="0"/>
                          <a:cs typeface="Arial" panose="020B0604020202020204" pitchFamily="34" charset="0"/>
                        </a:rPr>
                        <a:t>Idoneità contestualmente</a:t>
                      </a:r>
                      <a:r>
                        <a:rPr lang="it-IT" sz="1200" b="0" baseline="0" dirty="0" smtClean="0">
                          <a:solidFill>
                            <a:schemeClr val="tx1"/>
                          </a:solidFill>
                          <a:effectLst/>
                          <a:latin typeface="+mj-lt"/>
                          <a:ea typeface="Times New Roman" panose="02020603050405020304" pitchFamily="18" charset="0"/>
                          <a:cs typeface="Arial" panose="020B0604020202020204" pitchFamily="34" charset="0"/>
                        </a:rPr>
                        <a:t> al rinnovo del Verbale di Accertamento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Dicembre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Colloquio o comunicazione scritta</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318878">
                <a:tc>
                  <a:txBody>
                    <a:bodyPr/>
                    <a:lstStyle/>
                    <a:p>
                      <a:pPr marL="36195" marR="36195">
                        <a:spcBef>
                          <a:spcPts val="600"/>
                        </a:spcBef>
                        <a:spcAft>
                          <a:spcPts val="600"/>
                        </a:spcAft>
                      </a:pPr>
                      <a:r>
                        <a:rPr lang="it-IT" sz="1200" b="0">
                          <a:solidFill>
                            <a:schemeClr val="tx1"/>
                          </a:solidFill>
                          <a:effectLst/>
                          <a:latin typeface="+mj-lt"/>
                          <a:ea typeface="Times New Roman" panose="02020603050405020304" pitchFamily="18" charset="0"/>
                          <a:cs typeface="Arial" panose="020B0604020202020204" pitchFamily="34" charset="0"/>
                        </a:rPr>
                        <a:t>Famiglia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marR="36195" lvl="0" indent="-342900">
                        <a:spcBef>
                          <a:spcPts val="0"/>
                        </a:spcBef>
                        <a:spcAft>
                          <a:spcPts val="0"/>
                        </a:spcAft>
                        <a:buFont typeface="Times New Roman" panose="02020603050405020304" pitchFamily="18" charset="0"/>
                        <a:buChar char="-"/>
                      </a:pPr>
                      <a:r>
                        <a:rPr lang="it-IT" sz="1200" b="0" dirty="0">
                          <a:solidFill>
                            <a:schemeClr val="tx1"/>
                          </a:solidFill>
                          <a:effectLst/>
                          <a:latin typeface="+mj-lt"/>
                          <a:ea typeface="Times New Roman" panose="02020603050405020304" pitchFamily="18" charset="0"/>
                          <a:cs typeface="Arial" panose="020B0604020202020204" pitchFamily="34" charset="0"/>
                        </a:rPr>
                        <a:t>Iscrivere il figlio</a:t>
                      </a:r>
                      <a:endParaRPr lang="it-IT" sz="1200" b="0" dirty="0">
                        <a:solidFill>
                          <a:schemeClr val="tx1"/>
                        </a:solidFill>
                        <a:effectLst/>
                        <a:latin typeface="+mj-lt"/>
                        <a:ea typeface="Times New Roman" panose="02020603050405020304" pitchFamily="18" charset="0"/>
                      </a:endParaRPr>
                    </a:p>
                    <a:p>
                      <a:pPr marL="342900" lvl="0" indent="-342900">
                        <a:spcBef>
                          <a:spcPts val="0"/>
                        </a:spcBef>
                        <a:spcAft>
                          <a:spcPts val="0"/>
                        </a:spcAft>
                        <a:buFont typeface="Times New Roman" panose="02020603050405020304" pitchFamily="18" charset="0"/>
                        <a:buChar char="-"/>
                      </a:pPr>
                      <a:r>
                        <a:rPr lang="it-IT" sz="1200" b="0" dirty="0">
                          <a:solidFill>
                            <a:schemeClr val="tx1"/>
                          </a:solidFill>
                          <a:effectLst/>
                          <a:latin typeface="+mj-lt"/>
                          <a:ea typeface="Times New Roman" panose="02020603050405020304" pitchFamily="18" charset="0"/>
                          <a:cs typeface="Arial" panose="020B0604020202020204" pitchFamily="34" charset="0"/>
                        </a:rPr>
                        <a:t>Consegnare il Verbale di Accertamento UVMD in atto (anche se in scadenza) alla segreteria della scuola Secondaria di secondo </a:t>
                      </a:r>
                      <a:r>
                        <a:rPr lang="it-IT" sz="1200" b="0" dirty="0" smtClean="0">
                          <a:solidFill>
                            <a:schemeClr val="tx1"/>
                          </a:solidFill>
                          <a:effectLst/>
                          <a:latin typeface="+mj-lt"/>
                          <a:ea typeface="Times New Roman" panose="02020603050405020304" pitchFamily="18" charset="0"/>
                          <a:cs typeface="Arial" panose="020B0604020202020204" pitchFamily="34" charset="0"/>
                        </a:rPr>
                        <a:t>grado</a:t>
                      </a:r>
                    </a:p>
                    <a:p>
                      <a:pPr marL="342900" lvl="0" indent="-342900">
                        <a:spcBef>
                          <a:spcPts val="0"/>
                        </a:spcBef>
                        <a:spcAft>
                          <a:spcPts val="0"/>
                        </a:spcAft>
                        <a:buFont typeface="Times New Roman" panose="02020603050405020304" pitchFamily="18" charset="0"/>
                        <a:buChar char="-"/>
                      </a:pPr>
                      <a:r>
                        <a:rPr lang="it-IT" sz="1200" b="0" strike="dblStrike" baseline="0" dirty="0" smtClean="0">
                          <a:solidFill>
                            <a:schemeClr val="tx1"/>
                          </a:solidFill>
                          <a:effectLst/>
                          <a:latin typeface="+mj-lt"/>
                          <a:ea typeface="Times New Roman" panose="02020603050405020304" pitchFamily="18" charset="0"/>
                          <a:cs typeface="Arial" panose="020B0604020202020204" pitchFamily="34" charset="0"/>
                        </a:rPr>
                        <a:t>Rivolgersi allo SPISAL per la richiesta del Certificato di Idoneità </a:t>
                      </a:r>
                      <a:endParaRPr lang="it-IT" sz="1200" b="0" strike="dblStrike" baseline="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Gennaio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Piattaforma on line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016934802"/>
      </p:ext>
    </p:extLst>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35478" y="114300"/>
            <a:ext cx="608497" cy="645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Tabella 12"/>
          <p:cNvGraphicFramePr>
            <a:graphicFrameLocks noGrp="1"/>
          </p:cNvGraphicFramePr>
          <p:nvPr>
            <p:extLst>
              <p:ext uri="{D42A27DB-BD31-4B8C-83A1-F6EECF244321}">
                <p14:modId xmlns:p14="http://schemas.microsoft.com/office/powerpoint/2010/main" val="3304894575"/>
              </p:ext>
            </p:extLst>
          </p:nvPr>
        </p:nvGraphicFramePr>
        <p:xfrm>
          <a:off x="251418" y="902333"/>
          <a:ext cx="8536448" cy="400176"/>
        </p:xfrm>
        <a:graphic>
          <a:graphicData uri="http://schemas.openxmlformats.org/drawingml/2006/table">
            <a:tbl>
              <a:tblPr firstRow="1" firstCol="1" lastRow="1" lastCol="1" bandRow="1" bandCol="1">
                <a:tableStyleId>{5C22544A-7EE6-4342-B048-85BDC9FD1C3A}</a:tableStyleId>
              </a:tblPr>
              <a:tblGrid>
                <a:gridCol w="2275296">
                  <a:extLst>
                    <a:ext uri="{9D8B030D-6E8A-4147-A177-3AD203B41FA5}">
                      <a16:colId xmlns:a16="http://schemas.microsoft.com/office/drawing/2014/main" val="20000"/>
                    </a:ext>
                  </a:extLst>
                </a:gridCol>
                <a:gridCol w="3437495">
                  <a:extLst>
                    <a:ext uri="{9D8B030D-6E8A-4147-A177-3AD203B41FA5}">
                      <a16:colId xmlns:a16="http://schemas.microsoft.com/office/drawing/2014/main" val="20001"/>
                    </a:ext>
                  </a:extLst>
                </a:gridCol>
                <a:gridCol w="1252230">
                  <a:extLst>
                    <a:ext uri="{9D8B030D-6E8A-4147-A177-3AD203B41FA5}">
                      <a16:colId xmlns:a16="http://schemas.microsoft.com/office/drawing/2014/main" val="20002"/>
                    </a:ext>
                  </a:extLst>
                </a:gridCol>
                <a:gridCol w="1571427">
                  <a:extLst>
                    <a:ext uri="{9D8B030D-6E8A-4147-A177-3AD203B41FA5}">
                      <a16:colId xmlns:a16="http://schemas.microsoft.com/office/drawing/2014/main" val="20003"/>
                    </a:ext>
                  </a:extLst>
                </a:gridCol>
              </a:tblGrid>
              <a:tr h="400176">
                <a:tc>
                  <a:txBody>
                    <a:bodyPr/>
                    <a:lstStyle/>
                    <a:p>
                      <a:pPr algn="ctr">
                        <a:spcAft>
                          <a:spcPts val="0"/>
                        </a:spcAft>
                      </a:pPr>
                      <a:r>
                        <a:rPr lang="it-IT" sz="1200" dirty="0">
                          <a:solidFill>
                            <a:sysClr val="windowText" lastClr="000000"/>
                          </a:solidFill>
                          <a:effectLst/>
                          <a:latin typeface="+mj-lt"/>
                        </a:rPr>
                        <a:t>Chi</a:t>
                      </a:r>
                      <a:endParaRPr lang="it-IT" sz="1200" dirty="0">
                        <a:solidFill>
                          <a:sysClr val="windowText" lastClr="000000"/>
                        </a:solidFill>
                        <a:effectLst/>
                        <a:latin typeface="+mj-lt"/>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200" dirty="0">
                          <a:solidFill>
                            <a:sysClr val="windowText" lastClr="000000"/>
                          </a:solidFill>
                          <a:effectLst/>
                          <a:latin typeface="+mj-lt"/>
                        </a:rPr>
                        <a:t>Che cosa</a:t>
                      </a:r>
                      <a:endParaRPr lang="it-IT" sz="1200" dirty="0">
                        <a:solidFill>
                          <a:sysClr val="windowText" lastClr="000000"/>
                        </a:solidFill>
                        <a:effectLst/>
                        <a:latin typeface="+mj-lt"/>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200" dirty="0">
                          <a:solidFill>
                            <a:sysClr val="windowText" lastClr="000000"/>
                          </a:solidFill>
                          <a:effectLst/>
                          <a:latin typeface="+mj-lt"/>
                        </a:rPr>
                        <a:t>Quando</a:t>
                      </a:r>
                      <a:endParaRPr lang="it-IT" sz="1200" dirty="0">
                        <a:solidFill>
                          <a:sysClr val="windowText" lastClr="000000"/>
                        </a:solidFill>
                        <a:effectLst/>
                        <a:latin typeface="+mj-lt"/>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200" dirty="0">
                          <a:solidFill>
                            <a:sysClr val="windowText" lastClr="000000"/>
                          </a:solidFill>
                          <a:effectLst/>
                          <a:latin typeface="+mj-lt"/>
                        </a:rPr>
                        <a:t>Strumenti</a:t>
                      </a:r>
                      <a:endParaRPr lang="it-IT" sz="1200" dirty="0">
                        <a:solidFill>
                          <a:sysClr val="windowText" lastClr="000000"/>
                        </a:solidFill>
                        <a:effectLst/>
                        <a:latin typeface="+mj-lt"/>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3585301214"/>
              </p:ext>
            </p:extLst>
          </p:nvPr>
        </p:nvGraphicFramePr>
        <p:xfrm>
          <a:off x="251418" y="1352181"/>
          <a:ext cx="8544631" cy="4404360"/>
        </p:xfrm>
        <a:graphic>
          <a:graphicData uri="http://schemas.openxmlformats.org/drawingml/2006/table">
            <a:tbl>
              <a:tblPr firstRow="1" firstCol="1" lastRow="1" lastCol="1" bandRow="1" bandCol="1">
                <a:tableStyleId>{5C22544A-7EE6-4342-B048-85BDC9FD1C3A}</a:tableStyleId>
              </a:tblPr>
              <a:tblGrid>
                <a:gridCol w="2291664">
                  <a:extLst>
                    <a:ext uri="{9D8B030D-6E8A-4147-A177-3AD203B41FA5}">
                      <a16:colId xmlns:a16="http://schemas.microsoft.com/office/drawing/2014/main" val="20000"/>
                    </a:ext>
                  </a:extLst>
                </a:gridCol>
                <a:gridCol w="3429311">
                  <a:extLst>
                    <a:ext uri="{9D8B030D-6E8A-4147-A177-3AD203B41FA5}">
                      <a16:colId xmlns:a16="http://schemas.microsoft.com/office/drawing/2014/main" val="20001"/>
                    </a:ext>
                  </a:extLst>
                </a:gridCol>
                <a:gridCol w="1260415">
                  <a:extLst>
                    <a:ext uri="{9D8B030D-6E8A-4147-A177-3AD203B41FA5}">
                      <a16:colId xmlns:a16="http://schemas.microsoft.com/office/drawing/2014/main" val="20002"/>
                    </a:ext>
                  </a:extLst>
                </a:gridCol>
                <a:gridCol w="1563241">
                  <a:extLst>
                    <a:ext uri="{9D8B030D-6E8A-4147-A177-3AD203B41FA5}">
                      <a16:colId xmlns:a16="http://schemas.microsoft.com/office/drawing/2014/main" val="20003"/>
                    </a:ext>
                  </a:extLst>
                </a:gridCol>
              </a:tblGrid>
              <a:tr h="1327909">
                <a:tc>
                  <a:txBody>
                    <a:bodyPr/>
                    <a:lstStyle/>
                    <a:p>
                      <a:pPr>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Referente per l’Inclusione/insegnante di sostegno </a:t>
                      </a:r>
                      <a:r>
                        <a:rPr lang="it-IT" sz="1200" b="0" dirty="0" smtClean="0">
                          <a:solidFill>
                            <a:schemeClr val="tx1"/>
                          </a:solidFill>
                          <a:effectLst/>
                          <a:latin typeface="+mj-lt"/>
                          <a:ea typeface="Times New Roman" panose="02020603050405020304" pitchFamily="18" charset="0"/>
                          <a:cs typeface="Arial" panose="020B0604020202020204" pitchFamily="34" charset="0"/>
                        </a:rPr>
                        <a:t>SS1 grado</a:t>
                      </a:r>
                      <a:endParaRPr lang="it-IT" sz="1200" b="0" dirty="0">
                        <a:solidFill>
                          <a:schemeClr val="tx1"/>
                        </a:solidFill>
                        <a:effectLst/>
                        <a:latin typeface="+mj-lt"/>
                        <a:ea typeface="Times New Roman" panose="02020603050405020304" pitchFamily="18" charset="0"/>
                      </a:endParaRPr>
                    </a:p>
                    <a:p>
                      <a:pPr>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Referente per l’Inclusione della </a:t>
                      </a:r>
                      <a:r>
                        <a:rPr lang="it-IT" sz="1200" b="0" dirty="0" smtClean="0">
                          <a:solidFill>
                            <a:schemeClr val="tx1"/>
                          </a:solidFill>
                          <a:effectLst/>
                          <a:latin typeface="+mj-lt"/>
                          <a:ea typeface="Times New Roman" panose="02020603050405020304" pitchFamily="18" charset="0"/>
                          <a:cs typeface="Arial" panose="020B0604020202020204" pitchFamily="34" charset="0"/>
                        </a:rPr>
                        <a:t>SS 2 grado </a:t>
                      </a:r>
                      <a:endParaRPr lang="it-IT" sz="1200" b="0" dirty="0">
                        <a:solidFill>
                          <a:schemeClr val="tx1"/>
                        </a:solidFill>
                        <a:effectLst/>
                        <a:latin typeface="+mj-lt"/>
                        <a:ea typeface="Times New Roman" panose="02020603050405020304" pitchFamily="18" charset="0"/>
                      </a:endParaRPr>
                    </a:p>
                    <a:p>
                      <a:pPr>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Famiglia</a:t>
                      </a:r>
                      <a:endParaRPr lang="it-IT" sz="12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82563" lvl="0" indent="-182563" algn="just">
                        <a:spcAft>
                          <a:spcPts val="0"/>
                        </a:spcAft>
                        <a:buFont typeface="Times New Roman" panose="02020603050405020304" pitchFamily="18" charset="0"/>
                        <a:buChar char="-"/>
                        <a:tabLst>
                          <a:tab pos="234950" algn="l"/>
                        </a:tabLst>
                      </a:pPr>
                      <a:r>
                        <a:rPr lang="it-IT" sz="1200" b="0" dirty="0">
                          <a:solidFill>
                            <a:schemeClr val="tx1"/>
                          </a:solidFill>
                          <a:effectLst/>
                          <a:latin typeface="+mj-lt"/>
                          <a:ea typeface="Times New Roman" panose="02020603050405020304" pitchFamily="18" charset="0"/>
                          <a:cs typeface="Arial" panose="020B0604020202020204" pitchFamily="34" charset="0"/>
                        </a:rPr>
                        <a:t>Realizzare un incontro per il passaggio di informazioni, per esaminare il contesto di inserimento e valutare eventuali bisogni specifici (organizzazione dell'orario, ubicazione delle aule, risorse attivate/da attivare, laboratori, stage/tirocini)</a:t>
                      </a:r>
                      <a:endParaRPr lang="it-IT" sz="1200" b="0" dirty="0">
                        <a:solidFill>
                          <a:schemeClr val="tx1"/>
                        </a:solidFill>
                        <a:effectLst/>
                        <a:latin typeface="+mj-lt"/>
                        <a:ea typeface="Times New Roman" panose="02020603050405020304" pitchFamily="18" charset="0"/>
                      </a:endParaRPr>
                    </a:p>
                    <a:p>
                      <a:pPr marL="182563" marR="36195" lvl="0" indent="-182563" algn="just">
                        <a:spcBef>
                          <a:spcPts val="600"/>
                        </a:spcBef>
                        <a:spcAft>
                          <a:spcPts val="0"/>
                        </a:spcAft>
                        <a:buFont typeface="Times New Roman" panose="02020603050405020304" pitchFamily="18" charset="0"/>
                        <a:buChar char="-"/>
                        <a:tabLst>
                          <a:tab pos="234950" algn="l"/>
                        </a:tabLst>
                      </a:pPr>
                      <a:r>
                        <a:rPr lang="it-IT" sz="1200" b="0" dirty="0">
                          <a:solidFill>
                            <a:schemeClr val="tx1"/>
                          </a:solidFill>
                          <a:effectLst/>
                          <a:latin typeface="+mj-lt"/>
                          <a:ea typeface="Times New Roman" panose="02020603050405020304" pitchFamily="18" charset="0"/>
                          <a:cs typeface="Arial" panose="020B0604020202020204" pitchFamily="34" charset="0"/>
                        </a:rPr>
                        <a:t>Pianificare interventi particolari di accompagnamento.</a:t>
                      </a:r>
                      <a:endParaRPr lang="it-IT" sz="1200" b="0" dirty="0">
                        <a:solidFill>
                          <a:schemeClr val="tx1"/>
                        </a:solidFill>
                        <a:effectLst/>
                        <a:latin typeface="+mj-lt"/>
                        <a:ea typeface="Times New Roman" panose="02020603050405020304" pitchFamily="18" charset="0"/>
                      </a:endParaRPr>
                    </a:p>
                    <a:p>
                      <a:pPr marL="182563" marR="36195" lvl="0" indent="-182563" algn="just">
                        <a:spcBef>
                          <a:spcPts val="600"/>
                        </a:spcBef>
                        <a:spcAft>
                          <a:spcPts val="0"/>
                        </a:spcAft>
                        <a:buFont typeface="Times New Roman" panose="02020603050405020304" pitchFamily="18" charset="0"/>
                        <a:buChar char="-"/>
                        <a:tabLst>
                          <a:tab pos="234950" algn="l"/>
                        </a:tabLst>
                      </a:pPr>
                      <a:r>
                        <a:rPr lang="it-IT" sz="1200" b="0" dirty="0">
                          <a:solidFill>
                            <a:schemeClr val="tx1"/>
                          </a:solidFill>
                          <a:effectLst/>
                          <a:latin typeface="+mj-lt"/>
                          <a:ea typeface="Times New Roman" panose="02020603050405020304" pitchFamily="18" charset="0"/>
                          <a:cs typeface="Arial" panose="020B0604020202020204" pitchFamily="34" charset="0"/>
                        </a:rPr>
                        <a:t>Informare la famiglia dei criteri di valutazione e delle tipologie di interventi possibili (differenziata, obiettivi ministeriali)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Febbraio</a:t>
                      </a:r>
                      <a:endParaRPr lang="it-IT" sz="1200" b="0" dirty="0">
                        <a:solidFill>
                          <a:schemeClr val="tx1"/>
                        </a:solidFill>
                        <a:effectLst/>
                        <a:latin typeface="+mj-lt"/>
                        <a:ea typeface="Times New Roman" panose="02020603050405020304" pitchFamily="18" charset="0"/>
                      </a:endParaRPr>
                    </a:p>
                    <a:p>
                      <a:pPr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Modulo per la raccolta delle </a:t>
                      </a:r>
                      <a:r>
                        <a:rPr lang="it-IT" sz="1200" b="0" dirty="0" smtClean="0">
                          <a:solidFill>
                            <a:schemeClr val="tx1"/>
                          </a:solidFill>
                          <a:effectLst/>
                          <a:latin typeface="+mj-lt"/>
                          <a:ea typeface="Times New Roman" panose="02020603050405020304" pitchFamily="18" charset="0"/>
                          <a:cs typeface="Arial" panose="020B0604020202020204" pitchFamily="34" charset="0"/>
                        </a:rPr>
                        <a:t>informazioni</a:t>
                      </a:r>
                      <a:endParaRPr lang="it-IT" sz="1200" b="0" dirty="0">
                        <a:solidFill>
                          <a:schemeClr val="tx1"/>
                        </a:solidFill>
                        <a:effectLst/>
                        <a:latin typeface="+mj-lt"/>
                        <a:ea typeface="Times New Roman" panose="02020603050405020304" pitchFamily="18" charset="0"/>
                        <a:cs typeface="Arial" panose="020B0604020202020204" pitchFamily="34" charset="0"/>
                      </a:endParaRPr>
                    </a:p>
                    <a:p>
                      <a:pPr>
                        <a:spcAft>
                          <a:spcPts val="0"/>
                        </a:spcAft>
                      </a:pPr>
                      <a:endParaRPr lang="it-IT" sz="1200" b="0" dirty="0">
                        <a:solidFill>
                          <a:schemeClr val="tx1"/>
                        </a:solidFill>
                        <a:effectLst/>
                        <a:latin typeface="+mj-lt"/>
                        <a:ea typeface="Times New Roman" panose="02020603050405020304" pitchFamily="18" charset="0"/>
                        <a:cs typeface="Arial" panose="020B0604020202020204" pitchFamily="34" charset="0"/>
                      </a:endParaRPr>
                    </a:p>
                    <a:p>
                      <a:pPr>
                        <a:spcAft>
                          <a:spcPts val="0"/>
                        </a:spcAft>
                      </a:pPr>
                      <a:r>
                        <a:rPr lang="it-IT" sz="1200" b="0" dirty="0" smtClean="0">
                          <a:solidFill>
                            <a:schemeClr val="tx1"/>
                          </a:solidFill>
                          <a:effectLst/>
                          <a:latin typeface="+mj-lt"/>
                          <a:ea typeface="Times New Roman" panose="02020603050405020304" pitchFamily="18" charset="0"/>
                          <a:cs typeface="Arial" panose="020B0604020202020204" pitchFamily="34" charset="0"/>
                        </a:rPr>
                        <a:t>Colloquio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54996">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Addetto di segreteria </a:t>
                      </a:r>
                      <a:r>
                        <a:rPr lang="it-IT" sz="1200" b="0" dirty="0" smtClean="0">
                          <a:solidFill>
                            <a:schemeClr val="tx1"/>
                          </a:solidFill>
                          <a:effectLst/>
                          <a:latin typeface="+mj-lt"/>
                          <a:ea typeface="Times New Roman" panose="02020603050405020304" pitchFamily="18" charset="0"/>
                          <a:cs typeface="Arial" panose="020B0604020202020204" pitchFamily="34" charset="0"/>
                        </a:rPr>
                        <a:t>SS 2 grado</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 </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Referente per l’Inclusione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1590">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Se necessario procedere all’invio della scheda per la richiesta di operatore socio sanitario/addetto all’assistenza</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a:solidFill>
                            <a:schemeClr val="tx1"/>
                          </a:solidFill>
                          <a:effectLst/>
                          <a:latin typeface="+mj-lt"/>
                          <a:ea typeface="Times New Roman" panose="02020603050405020304" pitchFamily="18" charset="0"/>
                          <a:cs typeface="Arial" panose="020B0604020202020204" pitchFamily="34" charset="0"/>
                        </a:rPr>
                        <a:t>Marzo</a:t>
                      </a:r>
                      <a:endParaRPr lang="it-IT" sz="1200" b="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200" b="0">
                          <a:solidFill>
                            <a:schemeClr val="tx1"/>
                          </a:solidFill>
                          <a:effectLst/>
                          <a:latin typeface="+mj-lt"/>
                          <a:ea typeface="Times New Roman" panose="02020603050405020304" pitchFamily="18" charset="0"/>
                          <a:cs typeface="Arial" panose="020B0604020202020204" pitchFamily="34" charset="0"/>
                        </a:rPr>
                        <a:t>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Modulo per la richiesta</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280236">
                <a:tc>
                  <a:txBody>
                    <a:bodyPr/>
                    <a:lstStyle/>
                    <a:p>
                      <a:pPr>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Consiglio di Classe, eventuale addetto assistenza </a:t>
                      </a:r>
                      <a:r>
                        <a:rPr lang="it-IT" sz="1200" b="0" dirty="0" smtClean="0">
                          <a:solidFill>
                            <a:schemeClr val="tx1"/>
                          </a:solidFill>
                          <a:effectLst/>
                          <a:latin typeface="+mj-lt"/>
                          <a:ea typeface="Times New Roman" panose="02020603050405020304" pitchFamily="18" charset="0"/>
                          <a:cs typeface="Arial" panose="020B0604020202020204" pitchFamily="34" charset="0"/>
                        </a:rPr>
                        <a:t>della SS 1 grado</a:t>
                      </a:r>
                      <a:endParaRPr lang="it-IT" sz="1200" b="0" dirty="0">
                        <a:solidFill>
                          <a:schemeClr val="tx1"/>
                        </a:solidFill>
                        <a:effectLst/>
                        <a:latin typeface="+mj-lt"/>
                        <a:ea typeface="Times New Roman" panose="02020603050405020304" pitchFamily="18" charset="0"/>
                      </a:endParaRPr>
                    </a:p>
                    <a:p>
                      <a:pPr>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Equipe</a:t>
                      </a:r>
                      <a:endParaRPr lang="it-IT" sz="1200" b="0" dirty="0">
                        <a:solidFill>
                          <a:schemeClr val="tx1"/>
                        </a:solidFill>
                        <a:effectLst/>
                        <a:latin typeface="+mj-lt"/>
                        <a:ea typeface="Times New Roman" panose="02020603050405020304" pitchFamily="18" charset="0"/>
                      </a:endParaRPr>
                    </a:p>
                    <a:p>
                      <a:pPr>
                        <a:spcAft>
                          <a:spcPts val="600"/>
                        </a:spcAft>
                      </a:pPr>
                      <a:r>
                        <a:rPr lang="it-IT" sz="1200" b="0" dirty="0" smtClean="0">
                          <a:solidFill>
                            <a:schemeClr val="tx1"/>
                          </a:solidFill>
                          <a:effectLst/>
                          <a:latin typeface="+mj-lt"/>
                          <a:ea typeface="Times New Roman" panose="02020603050405020304" pitchFamily="18" charset="0"/>
                          <a:cs typeface="Arial" panose="020B0604020202020204" pitchFamily="34" charset="0"/>
                        </a:rPr>
                        <a:t>Famiglia</a:t>
                      </a:r>
                      <a:endParaRPr lang="it-IT" sz="1200" b="0" dirty="0">
                        <a:solidFill>
                          <a:schemeClr val="tx1"/>
                        </a:solidFill>
                        <a:effectLst/>
                        <a:latin typeface="+mj-lt"/>
                        <a:ea typeface="Times New Roman" panose="02020603050405020304" pitchFamily="18" charset="0"/>
                      </a:endParaRPr>
                    </a:p>
                    <a:p>
                      <a:pPr>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Referente per l’inclusione della </a:t>
                      </a:r>
                      <a:r>
                        <a:rPr lang="it-IT" sz="1200" b="0" dirty="0" smtClean="0">
                          <a:solidFill>
                            <a:schemeClr val="tx1"/>
                          </a:solidFill>
                          <a:effectLst/>
                          <a:latin typeface="+mj-lt"/>
                          <a:ea typeface="Times New Roman" panose="02020603050405020304" pitchFamily="18" charset="0"/>
                          <a:cs typeface="Arial" panose="020B0604020202020204" pitchFamily="34" charset="0"/>
                        </a:rPr>
                        <a:t>SS 2 grado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82563" lvl="0" indent="-182563" algn="just">
                        <a:spcAft>
                          <a:spcPts val="600"/>
                        </a:spcAft>
                        <a:buFont typeface="Times New Roman" panose="02020603050405020304" pitchFamily="18" charset="0"/>
                        <a:buChar char="-"/>
                      </a:pPr>
                      <a:r>
                        <a:rPr lang="it-IT" sz="1200" b="0" dirty="0">
                          <a:solidFill>
                            <a:schemeClr val="tx1"/>
                          </a:solidFill>
                          <a:effectLst/>
                          <a:latin typeface="+mj-lt"/>
                          <a:ea typeface="Times New Roman" panose="02020603050405020304" pitchFamily="18" charset="0"/>
                          <a:cs typeface="Arial" panose="020B0604020202020204" pitchFamily="34" charset="0"/>
                        </a:rPr>
                        <a:t>Effettuare l’incontro </a:t>
                      </a:r>
                      <a:r>
                        <a:rPr lang="it-IT" sz="1200" b="0" dirty="0" smtClean="0">
                          <a:solidFill>
                            <a:schemeClr val="tx1"/>
                          </a:solidFill>
                          <a:effectLst/>
                          <a:latin typeface="+mj-lt"/>
                          <a:ea typeface="Times New Roman" panose="02020603050405020304" pitchFamily="18" charset="0"/>
                          <a:cs typeface="Arial" panose="020B0604020202020204" pitchFamily="34" charset="0"/>
                        </a:rPr>
                        <a:t>GLO </a:t>
                      </a:r>
                      <a:r>
                        <a:rPr lang="it-IT" sz="1200" b="0" dirty="0">
                          <a:solidFill>
                            <a:schemeClr val="tx1"/>
                          </a:solidFill>
                          <a:effectLst/>
                          <a:latin typeface="+mj-lt"/>
                          <a:ea typeface="Times New Roman" panose="02020603050405020304" pitchFamily="18" charset="0"/>
                          <a:cs typeface="Arial" panose="020B0604020202020204" pitchFamily="34" charset="0"/>
                        </a:rPr>
                        <a:t>per la richiesta di rapporto in deroga.</a:t>
                      </a:r>
                      <a:endParaRPr lang="it-IT" sz="1200" b="0" dirty="0">
                        <a:solidFill>
                          <a:schemeClr val="tx1"/>
                        </a:solidFill>
                        <a:effectLst/>
                        <a:latin typeface="+mj-lt"/>
                        <a:ea typeface="Times New Roman" panose="02020603050405020304" pitchFamily="18" charset="0"/>
                      </a:endParaRPr>
                    </a:p>
                    <a:p>
                      <a:pPr marL="182563" lvl="0" indent="-182563" algn="just">
                        <a:spcAft>
                          <a:spcPts val="600"/>
                        </a:spcAft>
                        <a:buFont typeface="Times New Roman" panose="02020603050405020304" pitchFamily="18" charset="0"/>
                        <a:buChar char="-"/>
                      </a:pPr>
                      <a:r>
                        <a:rPr lang="it-IT" sz="1200" b="0" dirty="0">
                          <a:solidFill>
                            <a:schemeClr val="tx1"/>
                          </a:solidFill>
                          <a:effectLst/>
                          <a:latin typeface="+mj-lt"/>
                          <a:ea typeface="Times New Roman" panose="02020603050405020304" pitchFamily="18" charset="0"/>
                          <a:cs typeface="Arial" panose="020B0604020202020204" pitchFamily="34" charset="0"/>
                        </a:rPr>
                        <a:t>Pianificare gli interventi di accompagnamento.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 </a:t>
                      </a:r>
                      <a:endParaRPr lang="it-IT" sz="12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Maggio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Verbale dell'incontro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654269" y="79451"/>
            <a:ext cx="7110248" cy="830997"/>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SECONDARIA DI PRIMO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SCUOLA SECONDARIA DI SECONDO GRADO</a:t>
            </a:r>
            <a:r>
              <a:rPr lang="it-IT" sz="1600" dirty="0">
                <a:latin typeface="+mj-lt"/>
                <a:ea typeface="Times New Roman" panose="02020603050405020304" pitchFamily="18" charset="0"/>
              </a:rPr>
              <a:t> </a:t>
            </a:r>
            <a:endParaRPr lang="it-IT" sz="1600" dirty="0">
              <a:effectLst/>
              <a:latin typeface="+mj-lt"/>
              <a:ea typeface="Times New Roman" panose="02020603050405020304" pitchFamily="18" charset="0"/>
            </a:endParaRPr>
          </a:p>
        </p:txBody>
      </p:sp>
      <p:graphicFrame>
        <p:nvGraphicFramePr>
          <p:cNvPr id="2" name="Tabella 1"/>
          <p:cNvGraphicFramePr>
            <a:graphicFrameLocks noGrp="1"/>
          </p:cNvGraphicFramePr>
          <p:nvPr>
            <p:extLst>
              <p:ext uri="{D42A27DB-BD31-4B8C-83A1-F6EECF244321}">
                <p14:modId xmlns:p14="http://schemas.microsoft.com/office/powerpoint/2010/main" val="3192351261"/>
              </p:ext>
            </p:extLst>
          </p:nvPr>
        </p:nvGraphicFramePr>
        <p:xfrm>
          <a:off x="251418" y="5941996"/>
          <a:ext cx="8552816" cy="632059"/>
        </p:xfrm>
        <a:graphic>
          <a:graphicData uri="http://schemas.openxmlformats.org/drawingml/2006/table">
            <a:tbl>
              <a:tblPr firstRow="1" firstCol="1" lastRow="1" lastCol="1" bandRow="1" bandCol="1">
                <a:tableStyleId>{5C22544A-7EE6-4342-B048-85BDC9FD1C3A}</a:tableStyleId>
              </a:tblPr>
              <a:tblGrid>
                <a:gridCol w="2283478">
                  <a:extLst>
                    <a:ext uri="{9D8B030D-6E8A-4147-A177-3AD203B41FA5}">
                      <a16:colId xmlns:a16="http://schemas.microsoft.com/office/drawing/2014/main" val="20000"/>
                    </a:ext>
                  </a:extLst>
                </a:gridCol>
                <a:gridCol w="3445306">
                  <a:extLst>
                    <a:ext uri="{9D8B030D-6E8A-4147-A177-3AD203B41FA5}">
                      <a16:colId xmlns:a16="http://schemas.microsoft.com/office/drawing/2014/main" val="20001"/>
                    </a:ext>
                  </a:extLst>
                </a:gridCol>
                <a:gridCol w="1260790">
                  <a:extLst>
                    <a:ext uri="{9D8B030D-6E8A-4147-A177-3AD203B41FA5}">
                      <a16:colId xmlns:a16="http://schemas.microsoft.com/office/drawing/2014/main" val="20002"/>
                    </a:ext>
                  </a:extLst>
                </a:gridCol>
                <a:gridCol w="1563242">
                  <a:extLst>
                    <a:ext uri="{9D8B030D-6E8A-4147-A177-3AD203B41FA5}">
                      <a16:colId xmlns:a16="http://schemas.microsoft.com/office/drawing/2014/main" val="20003"/>
                    </a:ext>
                  </a:extLst>
                </a:gridCol>
              </a:tblGrid>
              <a:tr h="632059">
                <a:tc>
                  <a:txBody>
                    <a:bodyPr/>
                    <a:lstStyle/>
                    <a:p>
                      <a:pPr marL="36195" marR="36195">
                        <a:spcBef>
                          <a:spcPts val="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Consiglio di classe</a:t>
                      </a:r>
                      <a:endParaRPr lang="it-IT" sz="1200" b="0" dirty="0">
                        <a:solidFill>
                          <a:schemeClr val="tx1"/>
                        </a:solidFill>
                        <a:effectLst/>
                        <a:latin typeface="+mj-lt"/>
                        <a:ea typeface="Times New Roman" panose="02020603050405020304" pitchFamily="18" charset="0"/>
                      </a:endParaRPr>
                    </a:p>
                    <a:p>
                      <a:pPr marL="36195" marR="36195">
                        <a:spcBef>
                          <a:spcPts val="0"/>
                        </a:spcBef>
                        <a:spcAft>
                          <a:spcPts val="600"/>
                        </a:spcAft>
                      </a:pPr>
                      <a:r>
                        <a:rPr lang="it-IT" sz="1200" b="0" dirty="0" smtClean="0">
                          <a:solidFill>
                            <a:schemeClr val="tx1"/>
                          </a:solidFill>
                          <a:effectLst/>
                          <a:latin typeface="+mj-lt"/>
                          <a:ea typeface="Times New Roman" panose="02020603050405020304" pitchFamily="18" charset="0"/>
                          <a:cs typeface="Arial" panose="020B0604020202020204" pitchFamily="34" charset="0"/>
                        </a:rPr>
                        <a:t> della SS 1 grado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Compilare la </a:t>
                      </a:r>
                      <a:r>
                        <a:rPr lang="it-IT" sz="1200" b="0" u="sng" dirty="0">
                          <a:solidFill>
                            <a:schemeClr val="tx1"/>
                          </a:solidFill>
                          <a:effectLst/>
                          <a:latin typeface="+mj-lt"/>
                          <a:ea typeface="Times New Roman" panose="02020603050405020304" pitchFamily="18" charset="0"/>
                          <a:cs typeface="Arial" panose="020B0604020202020204" pitchFamily="34" charset="0"/>
                        </a:rPr>
                        <a:t>Scheda di raccordo</a:t>
                      </a:r>
                      <a:r>
                        <a:rPr lang="it-IT" sz="1200" b="0" dirty="0">
                          <a:solidFill>
                            <a:schemeClr val="tx1"/>
                          </a:solidFill>
                          <a:effectLst/>
                          <a:latin typeface="+mj-lt"/>
                          <a:ea typeface="Times New Roman" panose="02020603050405020304" pitchFamily="18" charset="0"/>
                          <a:cs typeface="Arial" panose="020B0604020202020204" pitchFamily="34" charset="0"/>
                        </a:rPr>
                        <a:t> con alcune informazioni sulla situazione scolastica dell’alunno da inserire nel fascicolo personale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Maggio-Giugno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Colloquio </a:t>
                      </a:r>
                      <a:endParaRPr lang="it-IT" sz="12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Scheda di </a:t>
                      </a:r>
                      <a:r>
                        <a:rPr lang="it-IT" sz="1200" b="0" dirty="0" smtClean="0">
                          <a:solidFill>
                            <a:schemeClr val="tx1"/>
                          </a:solidFill>
                          <a:effectLst/>
                          <a:latin typeface="+mj-lt"/>
                          <a:ea typeface="Times New Roman" panose="02020603050405020304" pitchFamily="18" charset="0"/>
                          <a:cs typeface="Arial" panose="020B0604020202020204" pitchFamily="34" charset="0"/>
                        </a:rPr>
                        <a:t>raccordo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62418484"/>
      </p:ext>
    </p:extLst>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1"/>
            <a:ext cx="677913" cy="719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Tabella 12"/>
          <p:cNvGraphicFramePr>
            <a:graphicFrameLocks noGrp="1"/>
          </p:cNvGraphicFramePr>
          <p:nvPr>
            <p:extLst>
              <p:ext uri="{D42A27DB-BD31-4B8C-83A1-F6EECF244321}">
                <p14:modId xmlns:p14="http://schemas.microsoft.com/office/powerpoint/2010/main" val="4016343964"/>
              </p:ext>
            </p:extLst>
          </p:nvPr>
        </p:nvGraphicFramePr>
        <p:xfrm>
          <a:off x="230423" y="958801"/>
          <a:ext cx="8221718" cy="400176"/>
        </p:xfrm>
        <a:graphic>
          <a:graphicData uri="http://schemas.openxmlformats.org/drawingml/2006/table">
            <a:tbl>
              <a:tblPr firstRow="1" firstCol="1" lastRow="1" lastCol="1" bandRow="1" bandCol="1">
                <a:tableStyleId>{5C22544A-7EE6-4342-B048-85BDC9FD1C3A}</a:tableStyleId>
              </a:tblPr>
              <a:tblGrid>
                <a:gridCol w="2087462">
                  <a:extLst>
                    <a:ext uri="{9D8B030D-6E8A-4147-A177-3AD203B41FA5}">
                      <a16:colId xmlns:a16="http://schemas.microsoft.com/office/drawing/2014/main" val="20000"/>
                    </a:ext>
                  </a:extLst>
                </a:gridCol>
                <a:gridCol w="3343760">
                  <a:extLst>
                    <a:ext uri="{9D8B030D-6E8A-4147-A177-3AD203B41FA5}">
                      <a16:colId xmlns:a16="http://schemas.microsoft.com/office/drawing/2014/main" val="20001"/>
                    </a:ext>
                  </a:extLst>
                </a:gridCol>
                <a:gridCol w="1216680">
                  <a:extLst>
                    <a:ext uri="{9D8B030D-6E8A-4147-A177-3AD203B41FA5}">
                      <a16:colId xmlns:a16="http://schemas.microsoft.com/office/drawing/2014/main" val="20002"/>
                    </a:ext>
                  </a:extLst>
                </a:gridCol>
                <a:gridCol w="1573816">
                  <a:extLst>
                    <a:ext uri="{9D8B030D-6E8A-4147-A177-3AD203B41FA5}">
                      <a16:colId xmlns:a16="http://schemas.microsoft.com/office/drawing/2014/main" val="20003"/>
                    </a:ext>
                  </a:extLst>
                </a:gridCol>
              </a:tblGrid>
              <a:tr h="400176">
                <a:tc>
                  <a:txBody>
                    <a:bodyPr/>
                    <a:lstStyle/>
                    <a:p>
                      <a:pPr algn="ctr">
                        <a:spcAft>
                          <a:spcPts val="0"/>
                        </a:spcAft>
                      </a:pPr>
                      <a:r>
                        <a:rPr lang="it-IT" sz="1400" dirty="0">
                          <a:solidFill>
                            <a:sysClr val="windowText" lastClr="000000"/>
                          </a:solidFill>
                          <a:effectLst/>
                          <a:latin typeface="+mj-lt"/>
                        </a:rPr>
                        <a:t>Chi</a:t>
                      </a:r>
                      <a:endParaRPr lang="it-IT" sz="1400" dirty="0">
                        <a:solidFill>
                          <a:sysClr val="windowText" lastClr="000000"/>
                        </a:solidFill>
                        <a:effectLst/>
                        <a:latin typeface="+mj-lt"/>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latin typeface="+mj-lt"/>
                        </a:rPr>
                        <a:t>Che cosa</a:t>
                      </a:r>
                      <a:endParaRPr lang="it-IT" sz="1400" dirty="0">
                        <a:solidFill>
                          <a:sysClr val="windowText" lastClr="000000"/>
                        </a:solidFill>
                        <a:effectLst/>
                        <a:latin typeface="+mj-lt"/>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a:solidFill>
                            <a:sysClr val="windowText" lastClr="000000"/>
                          </a:solidFill>
                          <a:effectLst/>
                          <a:latin typeface="+mj-lt"/>
                        </a:rPr>
                        <a:t>Quando</a:t>
                      </a:r>
                      <a:endParaRPr lang="it-IT" sz="1400">
                        <a:solidFill>
                          <a:sysClr val="windowText" lastClr="000000"/>
                        </a:solidFill>
                        <a:effectLst/>
                        <a:latin typeface="+mj-lt"/>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latin typeface="+mj-lt"/>
                        </a:rPr>
                        <a:t>Strumenti</a:t>
                      </a:r>
                      <a:endParaRPr lang="it-IT" sz="1400" dirty="0">
                        <a:solidFill>
                          <a:sysClr val="windowText" lastClr="000000"/>
                        </a:solidFill>
                        <a:effectLst/>
                        <a:latin typeface="+mj-lt"/>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graphicFrame>
        <p:nvGraphicFramePr>
          <p:cNvPr id="7" name="Tabella 6"/>
          <p:cNvGraphicFramePr>
            <a:graphicFrameLocks noGrp="1"/>
          </p:cNvGraphicFramePr>
          <p:nvPr>
            <p:extLst>
              <p:ext uri="{D42A27DB-BD31-4B8C-83A1-F6EECF244321}">
                <p14:modId xmlns:p14="http://schemas.microsoft.com/office/powerpoint/2010/main" val="178133566"/>
              </p:ext>
            </p:extLst>
          </p:nvPr>
        </p:nvGraphicFramePr>
        <p:xfrm>
          <a:off x="222541" y="1425930"/>
          <a:ext cx="8229600" cy="4504421"/>
        </p:xfrm>
        <a:graphic>
          <a:graphicData uri="http://schemas.openxmlformats.org/drawingml/2006/table">
            <a:tbl>
              <a:tblPr firstRow="1" firstCol="1" lastRow="1" lastCol="1" bandRow="1" bandCol="1">
                <a:tableStyleId>{5C22544A-7EE6-4342-B048-85BDC9FD1C3A}</a:tableStyleId>
              </a:tblPr>
              <a:tblGrid>
                <a:gridCol w="2089463">
                  <a:extLst>
                    <a:ext uri="{9D8B030D-6E8A-4147-A177-3AD203B41FA5}">
                      <a16:colId xmlns:a16="http://schemas.microsoft.com/office/drawing/2014/main" val="20000"/>
                    </a:ext>
                  </a:extLst>
                </a:gridCol>
                <a:gridCol w="3365407">
                  <a:extLst>
                    <a:ext uri="{9D8B030D-6E8A-4147-A177-3AD203B41FA5}">
                      <a16:colId xmlns:a16="http://schemas.microsoft.com/office/drawing/2014/main" val="20001"/>
                    </a:ext>
                  </a:extLst>
                </a:gridCol>
                <a:gridCol w="1199405">
                  <a:extLst>
                    <a:ext uri="{9D8B030D-6E8A-4147-A177-3AD203B41FA5}">
                      <a16:colId xmlns:a16="http://schemas.microsoft.com/office/drawing/2014/main" val="20002"/>
                    </a:ext>
                  </a:extLst>
                </a:gridCol>
                <a:gridCol w="1575325">
                  <a:extLst>
                    <a:ext uri="{9D8B030D-6E8A-4147-A177-3AD203B41FA5}">
                      <a16:colId xmlns:a16="http://schemas.microsoft.com/office/drawing/2014/main" val="20003"/>
                    </a:ext>
                  </a:extLst>
                </a:gridCol>
              </a:tblGrid>
              <a:tr h="646529">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Addetto di segreteria </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Referente per l’Inclusione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Inviare alla Scuola Secondaria di secondo grado  il fascicolo dell’alunno (verificare la presenza del consenso da parte della famiglia)</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Giugno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Fascicolo personale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70329">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Famiglia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Consegnare alla segreteria della scuola secondaria di secondo grado:</a:t>
                      </a:r>
                      <a:endParaRPr lang="it-IT" sz="1200" b="0" dirty="0">
                        <a:solidFill>
                          <a:schemeClr val="tx1"/>
                        </a:solidFill>
                        <a:effectLst/>
                        <a:latin typeface="+mj-lt"/>
                        <a:ea typeface="Times New Roman" panose="02020603050405020304" pitchFamily="18" charset="0"/>
                      </a:endParaRPr>
                    </a:p>
                    <a:p>
                      <a:pPr marL="182563" lvl="0" indent="-182563">
                        <a:spcAft>
                          <a:spcPts val="0"/>
                        </a:spcAft>
                        <a:buFont typeface="Arial" pitchFamily="34" charset="0"/>
                        <a:buChar char="•"/>
                      </a:pPr>
                      <a:r>
                        <a:rPr lang="it-IT" sz="1200" b="0" dirty="0">
                          <a:solidFill>
                            <a:schemeClr val="tx1"/>
                          </a:solidFill>
                          <a:effectLst/>
                          <a:latin typeface="+mj-lt"/>
                          <a:ea typeface="Times New Roman" panose="02020603050405020304" pitchFamily="18" charset="0"/>
                          <a:cs typeface="Arial" panose="020B0604020202020204" pitchFamily="34" charset="0"/>
                        </a:rPr>
                        <a:t>il Verbale di Accertamento UVMD aggiornato, qualora sia in scadenza</a:t>
                      </a:r>
                      <a:endParaRPr lang="it-IT" sz="1200" b="0" dirty="0">
                        <a:solidFill>
                          <a:schemeClr val="tx1"/>
                        </a:solidFill>
                        <a:effectLst/>
                        <a:latin typeface="+mj-lt"/>
                        <a:ea typeface="Times New Roman" panose="02020603050405020304" pitchFamily="18" charset="0"/>
                      </a:endParaRPr>
                    </a:p>
                    <a:p>
                      <a:pPr marL="182563" lvl="0" indent="-182563">
                        <a:spcAft>
                          <a:spcPts val="0"/>
                        </a:spcAft>
                        <a:buFont typeface="Arial" pitchFamily="34" charset="0"/>
                        <a:buChar char="•"/>
                      </a:pPr>
                      <a:r>
                        <a:rPr lang="it-IT" sz="1200" b="0" dirty="0">
                          <a:solidFill>
                            <a:schemeClr val="tx1"/>
                          </a:solidFill>
                          <a:effectLst/>
                          <a:latin typeface="+mj-lt"/>
                          <a:ea typeface="Times New Roman" panose="02020603050405020304" pitchFamily="18" charset="0"/>
                          <a:cs typeface="Arial" panose="020B0604020202020204" pitchFamily="34" charset="0"/>
                        </a:rPr>
                        <a:t>il Certificato di Idoneità</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Maggio/giugno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Verbale UVMD</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13652">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Collegio docenti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Approvazione di eventuale progetto di </a:t>
                      </a:r>
                      <a:r>
                        <a:rPr lang="it-IT" sz="1200" b="0" dirty="0" smtClean="0">
                          <a:solidFill>
                            <a:schemeClr val="tx1"/>
                          </a:solidFill>
                          <a:effectLst/>
                          <a:latin typeface="+mj-lt"/>
                          <a:ea typeface="Times New Roman" panose="02020603050405020304" pitchFamily="18" charset="0"/>
                          <a:cs typeface="Arial" panose="020B0604020202020204" pitchFamily="34" charset="0"/>
                        </a:rPr>
                        <a:t>accompagnamento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Maggio/giugno</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ea typeface="Times New Roman" panose="02020603050405020304" pitchFamily="18" charset="0"/>
                          <a:cs typeface="Arial" panose="020B0604020202020204" pitchFamily="34" charset="0"/>
                        </a:rPr>
                        <a:t>Progetto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04648">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Addetto di segreteria </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Referente per l'Inclusione</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(Scuola secondaria di secondo grado)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spcAft>
                          <a:spcPts val="600"/>
                        </a:spcAft>
                        <a:buFont typeface="Times New Roman" panose="02020603050405020304" pitchFamily="18" charset="0"/>
                        <a:buChar char="-"/>
                      </a:pPr>
                      <a:r>
                        <a:rPr lang="it-IT" sz="1200" b="0">
                          <a:solidFill>
                            <a:schemeClr val="tx1"/>
                          </a:solidFill>
                          <a:effectLst/>
                          <a:latin typeface="+mj-lt"/>
                          <a:ea typeface="Times New Roman" panose="02020603050405020304" pitchFamily="18" charset="0"/>
                          <a:cs typeface="Arial" panose="020B0604020202020204" pitchFamily="34" charset="0"/>
                        </a:rPr>
                        <a:t>Elaborare il progetto in deroga per gli alunni in situazione di gravità</a:t>
                      </a:r>
                      <a:endParaRPr lang="it-IT" sz="1200" b="0">
                        <a:solidFill>
                          <a:schemeClr val="tx1"/>
                        </a:solidFill>
                        <a:effectLst/>
                        <a:latin typeface="+mj-lt"/>
                        <a:ea typeface="Times New Roman" panose="02020603050405020304" pitchFamily="18" charset="0"/>
                      </a:endParaRPr>
                    </a:p>
                    <a:p>
                      <a:pPr marL="342900" lvl="0" indent="-342900">
                        <a:spcAft>
                          <a:spcPts val="600"/>
                        </a:spcAft>
                        <a:buFont typeface="Times New Roman" panose="02020603050405020304" pitchFamily="18" charset="0"/>
                        <a:buChar char="-"/>
                      </a:pPr>
                      <a:r>
                        <a:rPr lang="it-IT" sz="1200" b="0">
                          <a:solidFill>
                            <a:schemeClr val="tx1"/>
                          </a:solidFill>
                          <a:effectLst/>
                          <a:latin typeface="+mj-lt"/>
                          <a:ea typeface="Times New Roman" panose="02020603050405020304" pitchFamily="18" charset="0"/>
                          <a:cs typeface="Arial" panose="020B0604020202020204" pitchFamily="34" charset="0"/>
                        </a:rPr>
                        <a:t>Inviare all’UST la documentazione necessaria per richiedere le risorse di sostegno in deroga</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Giugno</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Progetto in deroga</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Verbale UVMD</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Verbale invalidità civile</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Verbale di sintesi del </a:t>
                      </a:r>
                      <a:r>
                        <a:rPr lang="it-IT" sz="1200" b="0" dirty="0" smtClean="0">
                          <a:solidFill>
                            <a:schemeClr val="tx1"/>
                          </a:solidFill>
                          <a:effectLst/>
                          <a:latin typeface="+mj-lt"/>
                          <a:ea typeface="Times New Roman" panose="02020603050405020304" pitchFamily="18" charset="0"/>
                          <a:cs typeface="Arial" panose="020B0604020202020204" pitchFamily="34" charset="0"/>
                        </a:rPr>
                        <a:t>GLO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20947">
                <a:tc>
                  <a:txBody>
                    <a:bodyPr/>
                    <a:lstStyle/>
                    <a:p>
                      <a:pPr marL="0" marR="36195" algn="l" defTabSz="914400" rtl="0" eaLnBrk="1" latinLnBrk="0" hangingPunct="1">
                        <a:spcBef>
                          <a:spcPts val="600"/>
                        </a:spcBef>
                        <a:spcAft>
                          <a:spcPts val="0"/>
                        </a:spcAft>
                      </a:pPr>
                      <a:r>
                        <a:rPr lang="it-IT" sz="1200" b="0" kern="1200" dirty="0">
                          <a:solidFill>
                            <a:schemeClr val="tx1"/>
                          </a:solidFill>
                          <a:effectLst/>
                          <a:latin typeface="+mj-lt"/>
                          <a:ea typeface="Times New Roman" panose="02020603050405020304" pitchFamily="18" charset="0"/>
                          <a:cs typeface="Arial" panose="020B0604020202020204" pitchFamily="34" charset="0"/>
                        </a:rPr>
                        <a:t>Referente per l’Inclusione della Scuola Secondaria di primo grado</a:t>
                      </a:r>
                    </a:p>
                    <a:p>
                      <a:pPr marL="0" marR="36195" algn="l" defTabSz="914400" rtl="0" eaLnBrk="1" latinLnBrk="0" hangingPunct="1">
                        <a:spcBef>
                          <a:spcPts val="600"/>
                        </a:spcBef>
                        <a:spcAft>
                          <a:spcPts val="0"/>
                        </a:spcAft>
                      </a:pPr>
                      <a:r>
                        <a:rPr lang="it-IT" sz="1200" b="0" kern="1200" dirty="0">
                          <a:solidFill>
                            <a:schemeClr val="tx1"/>
                          </a:solidFill>
                          <a:effectLst/>
                          <a:latin typeface="+mj-lt"/>
                          <a:ea typeface="Times New Roman" panose="02020603050405020304" pitchFamily="18" charset="0"/>
                          <a:cs typeface="Arial" panose="020B0604020202020204" pitchFamily="34" charset="0"/>
                        </a:rPr>
                        <a:t>Referente per l’Inclusione della Scuola Secondaria di secondo grado</a:t>
                      </a:r>
                    </a:p>
                    <a:p>
                      <a:pPr marL="0" marR="36195" algn="l" defTabSz="914400" rtl="0" eaLnBrk="1" latinLnBrk="0" hangingPunct="1">
                        <a:spcBef>
                          <a:spcPts val="600"/>
                        </a:spcBef>
                        <a:spcAft>
                          <a:spcPts val="0"/>
                        </a:spcAft>
                      </a:pPr>
                      <a:r>
                        <a:rPr lang="it-IT" sz="1200" b="0" kern="1200" dirty="0">
                          <a:solidFill>
                            <a:schemeClr val="tx1"/>
                          </a:solidFill>
                          <a:effectLst/>
                          <a:latin typeface="+mj-lt"/>
                          <a:ea typeface="Times New Roman" panose="02020603050405020304" pitchFamily="18" charset="0"/>
                          <a:cs typeface="Arial" panose="020B0604020202020204" pitchFamily="34" charset="0"/>
                        </a:rPr>
                        <a:t>Consiglio di Classe</a:t>
                      </a: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36195" algn="l" defTabSz="914400" rtl="0" eaLnBrk="1" latinLnBrk="0" hangingPunct="1">
                        <a:spcBef>
                          <a:spcPts val="600"/>
                        </a:spcBef>
                        <a:spcAft>
                          <a:spcPts val="0"/>
                        </a:spcAft>
                      </a:pPr>
                      <a:r>
                        <a:rPr lang="it-IT" sz="1200" b="0" kern="1200" dirty="0">
                          <a:solidFill>
                            <a:schemeClr val="tx1"/>
                          </a:solidFill>
                          <a:effectLst/>
                          <a:latin typeface="+mj-lt"/>
                          <a:ea typeface="Times New Roman" panose="02020603050405020304" pitchFamily="18" charset="0"/>
                          <a:cs typeface="Arial" panose="020B0604020202020204" pitchFamily="34" charset="0"/>
                        </a:rPr>
                        <a:t>Condividere le caratteristiche dell’alunno in vista dell’elaborazione del PDF e del PEI (per situazioni specifiche ove se ne ravveda la necessità)</a:t>
                      </a: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36195" algn="l" defTabSz="914400" rtl="0" eaLnBrk="1" latinLnBrk="0" hangingPunct="1">
                        <a:spcBef>
                          <a:spcPts val="600"/>
                        </a:spcBef>
                        <a:spcAft>
                          <a:spcPts val="0"/>
                        </a:spcAft>
                      </a:pPr>
                      <a:r>
                        <a:rPr lang="it-IT" sz="1200" b="0" kern="1200" dirty="0">
                          <a:solidFill>
                            <a:schemeClr val="tx1"/>
                          </a:solidFill>
                          <a:effectLst/>
                          <a:latin typeface="+mj-lt"/>
                          <a:ea typeface="Times New Roman" panose="02020603050405020304" pitchFamily="18" charset="0"/>
                          <a:cs typeface="Arial" panose="020B0604020202020204" pitchFamily="34" charset="0"/>
                        </a:rPr>
                        <a:t>Settembre</a:t>
                      </a:r>
                    </a:p>
                    <a:p>
                      <a:pPr marL="0" marR="36195" algn="l" defTabSz="914400" rtl="0" eaLnBrk="1" latinLnBrk="0" hangingPunct="1">
                        <a:spcBef>
                          <a:spcPts val="600"/>
                        </a:spcBef>
                        <a:spcAft>
                          <a:spcPts val="0"/>
                        </a:spcAft>
                      </a:pPr>
                      <a:r>
                        <a:rPr lang="it-IT" sz="1200" b="0" kern="1200" dirty="0">
                          <a:solidFill>
                            <a:schemeClr val="tx1"/>
                          </a:solidFill>
                          <a:effectLst/>
                          <a:latin typeface="+mj-lt"/>
                          <a:ea typeface="Times New Roman" panose="02020603050405020304" pitchFamily="18" charset="0"/>
                          <a:cs typeface="Arial" panose="020B0604020202020204" pitchFamily="34" charset="0"/>
                        </a:rPr>
                        <a:t> </a:t>
                      </a: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36195" algn="l" defTabSz="914400" rtl="0" eaLnBrk="1" latinLnBrk="0" hangingPunct="1">
                        <a:spcBef>
                          <a:spcPts val="600"/>
                        </a:spcBef>
                        <a:spcAft>
                          <a:spcPts val="0"/>
                        </a:spcAft>
                      </a:pPr>
                      <a:r>
                        <a:rPr lang="it-IT" sz="1200" b="0" kern="1200" dirty="0">
                          <a:solidFill>
                            <a:schemeClr val="tx1"/>
                          </a:solidFill>
                          <a:effectLst/>
                          <a:latin typeface="+mj-lt"/>
                          <a:ea typeface="Times New Roman" panose="02020603050405020304" pitchFamily="18" charset="0"/>
                          <a:cs typeface="Arial" panose="020B0604020202020204" pitchFamily="34" charset="0"/>
                        </a:rPr>
                        <a:t>Scheda di raccordo</a:t>
                      </a:r>
                    </a:p>
                    <a:p>
                      <a:pPr marL="0" marR="36195" algn="l" defTabSz="914400" rtl="0" eaLnBrk="1" latinLnBrk="0" hangingPunct="1">
                        <a:spcBef>
                          <a:spcPts val="600"/>
                        </a:spcBef>
                        <a:spcAft>
                          <a:spcPts val="0"/>
                        </a:spcAft>
                      </a:pPr>
                      <a:r>
                        <a:rPr lang="it-IT" sz="1200" b="0" kern="1200" dirty="0">
                          <a:solidFill>
                            <a:schemeClr val="tx1"/>
                          </a:solidFill>
                          <a:effectLst/>
                          <a:latin typeface="+mj-lt"/>
                          <a:ea typeface="Times New Roman" panose="02020603050405020304" pitchFamily="18" charset="0"/>
                          <a:cs typeface="Arial" panose="020B0604020202020204" pitchFamily="34" charset="0"/>
                        </a:rPr>
                        <a:t>Sintesi dei contenuti del fascicolo personale</a:t>
                      </a:r>
                    </a:p>
                    <a:p>
                      <a:pPr marL="0" marR="36195" algn="l" defTabSz="914400" rtl="0" eaLnBrk="1" latinLnBrk="0" hangingPunct="1">
                        <a:spcBef>
                          <a:spcPts val="600"/>
                        </a:spcBef>
                        <a:spcAft>
                          <a:spcPts val="0"/>
                        </a:spcAft>
                      </a:pPr>
                      <a:r>
                        <a:rPr lang="it-IT" sz="1200" b="0" kern="1200" dirty="0">
                          <a:solidFill>
                            <a:schemeClr val="tx1"/>
                          </a:solidFill>
                          <a:effectLst/>
                          <a:latin typeface="+mj-lt"/>
                          <a:ea typeface="Times New Roman" panose="02020603050405020304" pitchFamily="18" charset="0"/>
                          <a:cs typeface="Arial" panose="020B0604020202020204" pitchFamily="34" charset="0"/>
                        </a:rPr>
                        <a:t>Colloquio</a:t>
                      </a: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graphicFrame>
        <p:nvGraphicFramePr>
          <p:cNvPr id="2" name="Tabella 1"/>
          <p:cNvGraphicFramePr>
            <a:graphicFrameLocks noGrp="1"/>
          </p:cNvGraphicFramePr>
          <p:nvPr>
            <p:extLst>
              <p:ext uri="{D42A27DB-BD31-4B8C-83A1-F6EECF244321}">
                <p14:modId xmlns:p14="http://schemas.microsoft.com/office/powerpoint/2010/main" val="1840379965"/>
              </p:ext>
            </p:extLst>
          </p:nvPr>
        </p:nvGraphicFramePr>
        <p:xfrm>
          <a:off x="240049" y="5988103"/>
          <a:ext cx="8205952" cy="589045"/>
        </p:xfrm>
        <a:graphic>
          <a:graphicData uri="http://schemas.openxmlformats.org/drawingml/2006/table">
            <a:tbl>
              <a:tblPr firstRow="1" firstCol="1" lastRow="1" lastCol="1" bandRow="1" bandCol="1">
                <a:tableStyleId>{5C22544A-7EE6-4342-B048-85BDC9FD1C3A}</a:tableStyleId>
              </a:tblPr>
              <a:tblGrid>
                <a:gridCol w="2099677">
                  <a:extLst>
                    <a:ext uri="{9D8B030D-6E8A-4147-A177-3AD203B41FA5}">
                      <a16:colId xmlns:a16="http://schemas.microsoft.com/office/drawing/2014/main" val="20000"/>
                    </a:ext>
                  </a:extLst>
                </a:gridCol>
                <a:gridCol w="3347310">
                  <a:extLst>
                    <a:ext uri="{9D8B030D-6E8A-4147-A177-3AD203B41FA5}">
                      <a16:colId xmlns:a16="http://schemas.microsoft.com/office/drawing/2014/main" val="20001"/>
                    </a:ext>
                  </a:extLst>
                </a:gridCol>
                <a:gridCol w="1217502">
                  <a:extLst>
                    <a:ext uri="{9D8B030D-6E8A-4147-A177-3AD203B41FA5}">
                      <a16:colId xmlns:a16="http://schemas.microsoft.com/office/drawing/2014/main" val="20002"/>
                    </a:ext>
                  </a:extLst>
                </a:gridCol>
                <a:gridCol w="1541463">
                  <a:extLst>
                    <a:ext uri="{9D8B030D-6E8A-4147-A177-3AD203B41FA5}">
                      <a16:colId xmlns:a16="http://schemas.microsoft.com/office/drawing/2014/main" val="20003"/>
                    </a:ext>
                  </a:extLst>
                </a:gridCol>
              </a:tblGrid>
              <a:tr h="589045">
                <a:tc>
                  <a:txBody>
                    <a:bodyPr/>
                    <a:lstStyle/>
                    <a:p>
                      <a:pPr marL="0" marR="36195" algn="l" defTabSz="914400" rtl="0" eaLnBrk="1" latinLnBrk="0" hangingPunct="1">
                        <a:spcBef>
                          <a:spcPts val="600"/>
                        </a:spcBef>
                        <a:spcAft>
                          <a:spcPts val="0"/>
                        </a:spcAft>
                      </a:pPr>
                      <a:r>
                        <a:rPr lang="it-IT" sz="1200" b="0" kern="1200" dirty="0">
                          <a:solidFill>
                            <a:schemeClr val="tx1"/>
                          </a:solidFill>
                          <a:effectLst/>
                          <a:latin typeface="+mn-lt"/>
                          <a:ea typeface="Times New Roman" panose="02020603050405020304" pitchFamily="18" charset="0"/>
                          <a:cs typeface="Arial" panose="020B0604020202020204" pitchFamily="34" charset="0"/>
                        </a:rPr>
                        <a:t>Famiglia</a:t>
                      </a:r>
                    </a:p>
                    <a:p>
                      <a:pPr marL="0" marR="36195" algn="l" defTabSz="914400" rtl="0" eaLnBrk="1" latinLnBrk="0" hangingPunct="1">
                        <a:spcBef>
                          <a:spcPts val="600"/>
                        </a:spcBef>
                        <a:spcAft>
                          <a:spcPts val="0"/>
                        </a:spcAft>
                      </a:pPr>
                      <a:r>
                        <a:rPr lang="it-IT" sz="1200" b="0" kern="1200" dirty="0">
                          <a:solidFill>
                            <a:schemeClr val="tx1"/>
                          </a:solidFill>
                          <a:effectLst/>
                          <a:latin typeface="+mn-lt"/>
                          <a:ea typeface="Times New Roman" panose="02020603050405020304" pitchFamily="18" charset="0"/>
                          <a:cs typeface="Arial" panose="020B0604020202020204" pitchFamily="34" charset="0"/>
                        </a:rPr>
                        <a:t>Addetto di segreteria</a:t>
                      </a: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36195" algn="l" defTabSz="914400" rtl="0" eaLnBrk="1" latinLnBrk="0" hangingPunct="1">
                        <a:spcBef>
                          <a:spcPts val="600"/>
                        </a:spcBef>
                        <a:spcAft>
                          <a:spcPts val="0"/>
                        </a:spcAft>
                      </a:pPr>
                      <a:r>
                        <a:rPr lang="it-IT" sz="1200" b="0" kern="1200" dirty="0">
                          <a:solidFill>
                            <a:schemeClr val="tx1"/>
                          </a:solidFill>
                          <a:effectLst/>
                          <a:latin typeface="+mn-lt"/>
                          <a:ea typeface="Times New Roman" panose="02020603050405020304" pitchFamily="18" charset="0"/>
                          <a:cs typeface="Arial" panose="020B0604020202020204" pitchFamily="34" charset="0"/>
                        </a:rPr>
                        <a:t>Acquisire la Diagnosi Funzionale aggiornata e depositarla in segreteria</a:t>
                      </a: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36195" algn="l" defTabSz="914400" rtl="0" eaLnBrk="1" latinLnBrk="0" hangingPunct="1">
                        <a:spcBef>
                          <a:spcPts val="600"/>
                        </a:spcBef>
                        <a:spcAft>
                          <a:spcPts val="0"/>
                        </a:spcAft>
                      </a:pPr>
                      <a:r>
                        <a:rPr lang="it-IT" sz="1200" b="0" kern="1200" dirty="0">
                          <a:solidFill>
                            <a:schemeClr val="tx1"/>
                          </a:solidFill>
                          <a:effectLst/>
                          <a:latin typeface="+mn-lt"/>
                          <a:ea typeface="Times New Roman" panose="02020603050405020304" pitchFamily="18" charset="0"/>
                          <a:cs typeface="Arial" panose="020B0604020202020204" pitchFamily="34" charset="0"/>
                        </a:rPr>
                        <a:t>Settembre</a:t>
                      </a: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36195" algn="l" defTabSz="914400" rtl="0" eaLnBrk="1" latinLnBrk="0" hangingPunct="1">
                        <a:spcBef>
                          <a:spcPts val="600"/>
                        </a:spcBef>
                        <a:spcAft>
                          <a:spcPts val="0"/>
                        </a:spcAft>
                      </a:pPr>
                      <a:r>
                        <a:rPr lang="it-IT" sz="1200" b="0" kern="1200" dirty="0">
                          <a:solidFill>
                            <a:schemeClr val="tx1"/>
                          </a:solidFill>
                          <a:effectLst/>
                          <a:latin typeface="+mn-lt"/>
                          <a:ea typeface="Times New Roman" panose="02020603050405020304" pitchFamily="18" charset="0"/>
                          <a:cs typeface="Arial" panose="020B0604020202020204" pitchFamily="34" charset="0"/>
                        </a:rPr>
                        <a:t>Diagnosi Funzionale</a:t>
                      </a: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10" name="Rettangolo 9"/>
          <p:cNvSpPr/>
          <p:nvPr/>
        </p:nvSpPr>
        <p:spPr>
          <a:xfrm>
            <a:off x="742896" y="93879"/>
            <a:ext cx="7110248" cy="811248"/>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SCUOLA SECONDARIA DI PRIMO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SCUOLA SECONDARIA DI SECONDO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13798911"/>
      </p:ext>
    </p:extLst>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1"/>
            <a:ext cx="677913" cy="719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742896" y="93879"/>
            <a:ext cx="7110248" cy="784830"/>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a:t>
            </a:r>
            <a:r>
              <a:rPr lang="it-IT" sz="1600" b="1" dirty="0" smtClean="0">
                <a:latin typeface="+mj-lt"/>
                <a:ea typeface="Times New Roman" panose="02020603050405020304" pitchFamily="18" charset="0"/>
              </a:rPr>
              <a:t>SS 1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SS 2 GRADO</a:t>
            </a:r>
          </a:p>
          <a:p>
            <a:pPr algn="ctr">
              <a:lnSpc>
                <a:spcPts val="1800"/>
              </a:lnSpc>
              <a:spcAft>
                <a:spcPts val="0"/>
              </a:spcAft>
            </a:pPr>
            <a:r>
              <a:rPr lang="it-IT" sz="1600" b="1" dirty="0" smtClean="0">
                <a:latin typeface="+mj-lt"/>
                <a:ea typeface="Times New Roman" panose="02020603050405020304" pitchFamily="18" charset="0"/>
              </a:rPr>
              <a:t>Monitoraggio</a:t>
            </a:r>
            <a:r>
              <a:rPr lang="it-IT" dirty="0">
                <a:latin typeface="Verdana" panose="020B0604030504040204" pitchFamily="34" charset="0"/>
                <a:ea typeface="Times New Roman" panose="02020603050405020304" pitchFamily="18" charset="0"/>
              </a:rPr>
              <a:t> </a:t>
            </a:r>
            <a:r>
              <a:rPr lang="it-IT" dirty="0" smtClean="0">
                <a:latin typeface="Verdana" panose="020B0604030504040204" pitchFamily="34" charset="0"/>
                <a:ea typeface="Times New Roman" panose="02020603050405020304" pitchFamily="18" charset="0"/>
              </a:rPr>
              <a:t>(1 di 8)</a:t>
            </a:r>
            <a:endParaRPr lang="it-IT" sz="2800" dirty="0">
              <a:effectLst/>
              <a:latin typeface="Times New Roman" panose="02020603050405020304" pitchFamily="18" charset="0"/>
              <a:ea typeface="Times New Roman" panose="02020603050405020304" pitchFamily="18" charset="0"/>
            </a:endParaRPr>
          </a:p>
        </p:txBody>
      </p:sp>
      <p:pic>
        <p:nvPicPr>
          <p:cNvPr id="9" name="Immagin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482" y="1898543"/>
            <a:ext cx="8179156" cy="3773594"/>
          </a:xfrm>
          <a:prstGeom prst="rect">
            <a:avLst/>
          </a:prstGeom>
          <a:noFill/>
          <a:ln>
            <a:noFill/>
          </a:ln>
        </p:spPr>
      </p:pic>
    </p:spTree>
    <p:extLst>
      <p:ext uri="{BB962C8B-B14F-4D97-AF65-F5344CB8AC3E}">
        <p14:creationId xmlns:p14="http://schemas.microsoft.com/office/powerpoint/2010/main" val="3408307265"/>
      </p:ext>
    </p:extLst>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1"/>
            <a:ext cx="677913" cy="719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742896" y="93879"/>
            <a:ext cx="7110248" cy="784830"/>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a:t>
            </a:r>
            <a:r>
              <a:rPr lang="it-IT" sz="1600" b="1" dirty="0" smtClean="0">
                <a:latin typeface="+mj-lt"/>
                <a:ea typeface="Times New Roman" panose="02020603050405020304" pitchFamily="18" charset="0"/>
              </a:rPr>
              <a:t>SS 1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SS 2 GRADO</a:t>
            </a:r>
          </a:p>
          <a:p>
            <a:pPr algn="ctr">
              <a:lnSpc>
                <a:spcPts val="1800"/>
              </a:lnSpc>
              <a:spcAft>
                <a:spcPts val="0"/>
              </a:spcAft>
            </a:pPr>
            <a:r>
              <a:rPr lang="it-IT" sz="1600" b="1" dirty="0" smtClean="0">
                <a:latin typeface="+mj-lt"/>
                <a:ea typeface="Times New Roman" panose="02020603050405020304" pitchFamily="18" charset="0"/>
              </a:rPr>
              <a:t>Monitoraggio</a:t>
            </a:r>
            <a:r>
              <a:rPr lang="it-IT" dirty="0">
                <a:latin typeface="Verdana" panose="020B0604030504040204" pitchFamily="34" charset="0"/>
                <a:ea typeface="Times New Roman" panose="02020603050405020304" pitchFamily="18" charset="0"/>
              </a:rPr>
              <a:t> </a:t>
            </a:r>
            <a:r>
              <a:rPr lang="it-IT" dirty="0" smtClean="0">
                <a:latin typeface="Verdana" panose="020B0604030504040204" pitchFamily="34" charset="0"/>
                <a:ea typeface="Times New Roman" panose="02020603050405020304" pitchFamily="18" charset="0"/>
              </a:rPr>
              <a:t>(2 di 8)</a:t>
            </a:r>
            <a:endParaRPr lang="it-IT" sz="2800" dirty="0">
              <a:effectLst/>
              <a:latin typeface="Times New Roman" panose="02020603050405020304" pitchFamily="18" charset="0"/>
              <a:ea typeface="Times New Roman" panose="02020603050405020304" pitchFamily="18" charset="0"/>
            </a:endParaRPr>
          </a:p>
        </p:txBody>
      </p:sp>
      <p:pic>
        <p:nvPicPr>
          <p:cNvPr id="8" name="Immagin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403" y="3731895"/>
            <a:ext cx="7932103" cy="2908935"/>
          </a:xfrm>
          <a:prstGeom prst="rect">
            <a:avLst/>
          </a:prstGeom>
          <a:noFill/>
          <a:ln>
            <a:noFill/>
          </a:ln>
        </p:spPr>
      </p:pic>
      <p:pic>
        <p:nvPicPr>
          <p:cNvPr id="12" name="Immagin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4927" y="833861"/>
            <a:ext cx="8030423" cy="3044825"/>
          </a:xfrm>
          <a:prstGeom prst="rect">
            <a:avLst/>
          </a:prstGeom>
          <a:noFill/>
          <a:ln>
            <a:noFill/>
          </a:ln>
        </p:spPr>
      </p:pic>
    </p:spTree>
    <p:extLst>
      <p:ext uri="{BB962C8B-B14F-4D97-AF65-F5344CB8AC3E}">
        <p14:creationId xmlns:p14="http://schemas.microsoft.com/office/powerpoint/2010/main" val="2216772769"/>
      </p:ext>
    </p:extLst>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1"/>
            <a:ext cx="677913" cy="719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742896" y="93879"/>
            <a:ext cx="7110248" cy="784830"/>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a:t>
            </a:r>
            <a:r>
              <a:rPr lang="it-IT" sz="1600" b="1" dirty="0" smtClean="0">
                <a:latin typeface="+mj-lt"/>
                <a:ea typeface="Times New Roman" panose="02020603050405020304" pitchFamily="18" charset="0"/>
              </a:rPr>
              <a:t>SS 1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SS 2 GRADO</a:t>
            </a:r>
          </a:p>
          <a:p>
            <a:pPr algn="ctr">
              <a:lnSpc>
                <a:spcPts val="1800"/>
              </a:lnSpc>
              <a:spcAft>
                <a:spcPts val="0"/>
              </a:spcAft>
            </a:pPr>
            <a:r>
              <a:rPr lang="it-IT" sz="1600" b="1" dirty="0" smtClean="0">
                <a:latin typeface="+mj-lt"/>
                <a:ea typeface="Times New Roman" panose="02020603050405020304" pitchFamily="18" charset="0"/>
              </a:rPr>
              <a:t>Monitoraggio</a:t>
            </a:r>
            <a:r>
              <a:rPr lang="it-IT" dirty="0">
                <a:latin typeface="Verdana" panose="020B0604030504040204" pitchFamily="34" charset="0"/>
                <a:ea typeface="Times New Roman" panose="02020603050405020304" pitchFamily="18" charset="0"/>
              </a:rPr>
              <a:t> </a:t>
            </a:r>
            <a:r>
              <a:rPr lang="it-IT" dirty="0" smtClean="0">
                <a:latin typeface="Verdana" panose="020B0604030504040204" pitchFamily="34" charset="0"/>
                <a:ea typeface="Times New Roman" panose="02020603050405020304" pitchFamily="18" charset="0"/>
              </a:rPr>
              <a:t>(3 di 8)</a:t>
            </a:r>
            <a:endParaRPr lang="it-IT" sz="2800" dirty="0">
              <a:effectLst/>
              <a:latin typeface="Times New Roman" panose="02020603050405020304" pitchFamily="18" charset="0"/>
              <a:ea typeface="Times New Roman" panose="02020603050405020304" pitchFamily="18" charset="0"/>
            </a:endParaRPr>
          </a:p>
        </p:txBody>
      </p:sp>
      <p:pic>
        <p:nvPicPr>
          <p:cNvPr id="9" name="Immagin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958" y="1455630"/>
            <a:ext cx="8659073" cy="4016483"/>
          </a:xfrm>
          <a:prstGeom prst="rect">
            <a:avLst/>
          </a:prstGeom>
          <a:noFill/>
          <a:ln>
            <a:noFill/>
          </a:ln>
        </p:spPr>
      </p:pic>
    </p:spTree>
    <p:extLst>
      <p:ext uri="{BB962C8B-B14F-4D97-AF65-F5344CB8AC3E}">
        <p14:creationId xmlns:p14="http://schemas.microsoft.com/office/powerpoint/2010/main" val="250326276"/>
      </p:ext>
    </p:extLst>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1"/>
            <a:ext cx="677913" cy="719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742896" y="93879"/>
            <a:ext cx="7110248" cy="784830"/>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a:t>
            </a:r>
            <a:r>
              <a:rPr lang="it-IT" sz="1600" b="1" dirty="0" smtClean="0">
                <a:latin typeface="+mj-lt"/>
                <a:ea typeface="Times New Roman" panose="02020603050405020304" pitchFamily="18" charset="0"/>
              </a:rPr>
              <a:t>SS 1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SS 2 GRADO</a:t>
            </a:r>
          </a:p>
          <a:p>
            <a:pPr algn="ctr">
              <a:lnSpc>
                <a:spcPts val="1800"/>
              </a:lnSpc>
              <a:spcAft>
                <a:spcPts val="0"/>
              </a:spcAft>
            </a:pPr>
            <a:r>
              <a:rPr lang="it-IT" sz="1600" b="1" dirty="0" smtClean="0">
                <a:latin typeface="+mj-lt"/>
                <a:ea typeface="Times New Roman" panose="02020603050405020304" pitchFamily="18" charset="0"/>
              </a:rPr>
              <a:t>Monitoraggio</a:t>
            </a:r>
            <a:r>
              <a:rPr lang="it-IT" dirty="0">
                <a:latin typeface="Verdana" panose="020B0604030504040204" pitchFamily="34" charset="0"/>
                <a:ea typeface="Times New Roman" panose="02020603050405020304" pitchFamily="18" charset="0"/>
              </a:rPr>
              <a:t> </a:t>
            </a:r>
            <a:r>
              <a:rPr lang="it-IT" dirty="0" smtClean="0">
                <a:latin typeface="Verdana" panose="020B0604030504040204" pitchFamily="34" charset="0"/>
                <a:ea typeface="Times New Roman" panose="02020603050405020304" pitchFamily="18" charset="0"/>
              </a:rPr>
              <a:t>(4 di 8)</a:t>
            </a:r>
            <a:endParaRPr lang="it-IT" sz="2800" dirty="0">
              <a:effectLst/>
              <a:latin typeface="Times New Roman" panose="02020603050405020304" pitchFamily="18" charset="0"/>
              <a:ea typeface="Times New Roman" panose="02020603050405020304" pitchFamily="18" charset="0"/>
            </a:endParaRPr>
          </a:p>
        </p:txBody>
      </p:sp>
      <p:pic>
        <p:nvPicPr>
          <p:cNvPr id="7" name="Immagin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958" y="941281"/>
            <a:ext cx="7626186" cy="3116263"/>
          </a:xfrm>
          <a:prstGeom prst="rect">
            <a:avLst/>
          </a:prstGeom>
          <a:noFill/>
          <a:ln>
            <a:noFill/>
          </a:ln>
        </p:spPr>
      </p:pic>
      <p:pic>
        <p:nvPicPr>
          <p:cNvPr id="8" name="Immagin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6297" y="3831908"/>
            <a:ext cx="6565316" cy="2908935"/>
          </a:xfrm>
          <a:prstGeom prst="rect">
            <a:avLst/>
          </a:prstGeom>
          <a:noFill/>
          <a:ln>
            <a:noFill/>
          </a:ln>
        </p:spPr>
      </p:pic>
    </p:spTree>
    <p:extLst>
      <p:ext uri="{BB962C8B-B14F-4D97-AF65-F5344CB8AC3E}">
        <p14:creationId xmlns:p14="http://schemas.microsoft.com/office/powerpoint/2010/main" val="1098714301"/>
      </p:ext>
    </p:extLst>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1"/>
            <a:ext cx="677913" cy="719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742896" y="93879"/>
            <a:ext cx="7110248" cy="784830"/>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a:t>
            </a:r>
            <a:r>
              <a:rPr lang="it-IT" sz="1600" b="1" dirty="0" smtClean="0">
                <a:latin typeface="+mj-lt"/>
                <a:ea typeface="Times New Roman" panose="02020603050405020304" pitchFamily="18" charset="0"/>
              </a:rPr>
              <a:t>SS 1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SS 2 GRADO</a:t>
            </a:r>
          </a:p>
          <a:p>
            <a:pPr algn="ctr">
              <a:lnSpc>
                <a:spcPts val="1800"/>
              </a:lnSpc>
              <a:spcAft>
                <a:spcPts val="0"/>
              </a:spcAft>
            </a:pPr>
            <a:r>
              <a:rPr lang="it-IT" sz="1600" b="1" dirty="0" smtClean="0">
                <a:latin typeface="+mj-lt"/>
                <a:ea typeface="Times New Roman" panose="02020603050405020304" pitchFamily="18" charset="0"/>
              </a:rPr>
              <a:t>Monitoraggio</a:t>
            </a:r>
            <a:r>
              <a:rPr lang="it-IT" dirty="0">
                <a:latin typeface="Verdana" panose="020B0604030504040204" pitchFamily="34" charset="0"/>
                <a:ea typeface="Times New Roman" panose="02020603050405020304" pitchFamily="18" charset="0"/>
              </a:rPr>
              <a:t> </a:t>
            </a:r>
            <a:r>
              <a:rPr lang="it-IT" dirty="0" smtClean="0">
                <a:latin typeface="Verdana" panose="020B0604030504040204" pitchFamily="34" charset="0"/>
                <a:ea typeface="Times New Roman" panose="02020603050405020304" pitchFamily="18" charset="0"/>
              </a:rPr>
              <a:t>(5 di 8)</a:t>
            </a:r>
            <a:endParaRPr lang="it-IT" sz="2800" dirty="0">
              <a:effectLst/>
              <a:latin typeface="Times New Roman" panose="02020603050405020304" pitchFamily="18" charset="0"/>
              <a:ea typeface="Times New Roman" panose="02020603050405020304" pitchFamily="18" charset="0"/>
            </a:endParaRPr>
          </a:p>
        </p:txBody>
      </p:sp>
      <p:pic>
        <p:nvPicPr>
          <p:cNvPr id="9" name="Immagin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488" y="1657350"/>
            <a:ext cx="8105825" cy="4014788"/>
          </a:xfrm>
          <a:prstGeom prst="rect">
            <a:avLst/>
          </a:prstGeom>
          <a:noFill/>
          <a:ln>
            <a:noFill/>
          </a:ln>
        </p:spPr>
      </p:pic>
    </p:spTree>
    <p:extLst>
      <p:ext uri="{BB962C8B-B14F-4D97-AF65-F5344CB8AC3E}">
        <p14:creationId xmlns:p14="http://schemas.microsoft.com/office/powerpoint/2010/main" val="969563775"/>
      </p:ext>
    </p:extLst>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1"/>
            <a:ext cx="677913" cy="719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742896" y="93879"/>
            <a:ext cx="7110248" cy="784830"/>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a:t>
            </a:r>
            <a:r>
              <a:rPr lang="it-IT" sz="1600" b="1" dirty="0" smtClean="0">
                <a:latin typeface="+mj-lt"/>
                <a:ea typeface="Times New Roman" panose="02020603050405020304" pitchFamily="18" charset="0"/>
              </a:rPr>
              <a:t>SS 1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SS 2 GRADO</a:t>
            </a:r>
          </a:p>
          <a:p>
            <a:pPr algn="ctr">
              <a:lnSpc>
                <a:spcPts val="1800"/>
              </a:lnSpc>
              <a:spcAft>
                <a:spcPts val="0"/>
              </a:spcAft>
            </a:pPr>
            <a:r>
              <a:rPr lang="it-IT" sz="1600" b="1" dirty="0" smtClean="0">
                <a:latin typeface="+mj-lt"/>
                <a:ea typeface="Times New Roman" panose="02020603050405020304" pitchFamily="18" charset="0"/>
              </a:rPr>
              <a:t>Monitoraggio</a:t>
            </a:r>
            <a:r>
              <a:rPr lang="it-IT" dirty="0">
                <a:latin typeface="Verdana" panose="020B0604030504040204" pitchFamily="34" charset="0"/>
                <a:ea typeface="Times New Roman" panose="02020603050405020304" pitchFamily="18" charset="0"/>
              </a:rPr>
              <a:t> </a:t>
            </a:r>
            <a:r>
              <a:rPr lang="it-IT" dirty="0" smtClean="0">
                <a:latin typeface="Verdana" panose="020B0604030504040204" pitchFamily="34" charset="0"/>
                <a:ea typeface="Times New Roman" panose="02020603050405020304" pitchFamily="18" charset="0"/>
              </a:rPr>
              <a:t>(6 di 8)</a:t>
            </a:r>
            <a:endParaRPr lang="it-IT" sz="2800" dirty="0">
              <a:effectLst/>
              <a:latin typeface="Times New Roman" panose="02020603050405020304" pitchFamily="18" charset="0"/>
              <a:ea typeface="Times New Roman" panose="02020603050405020304" pitchFamily="18" charset="0"/>
            </a:endParaRPr>
          </a:p>
        </p:txBody>
      </p:sp>
      <p:pic>
        <p:nvPicPr>
          <p:cNvPr id="7" name="Immagin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958" y="941280"/>
            <a:ext cx="7786742" cy="3016357"/>
          </a:xfrm>
          <a:prstGeom prst="rect">
            <a:avLst/>
          </a:prstGeom>
          <a:noFill/>
          <a:ln>
            <a:noFill/>
          </a:ln>
        </p:spPr>
      </p:pic>
      <p:pic>
        <p:nvPicPr>
          <p:cNvPr id="8" name="Immagin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93569" y="3803332"/>
            <a:ext cx="6798043" cy="2908935"/>
          </a:xfrm>
          <a:prstGeom prst="rect">
            <a:avLst/>
          </a:prstGeom>
          <a:noFill/>
          <a:ln>
            <a:noFill/>
          </a:ln>
        </p:spPr>
      </p:pic>
    </p:spTree>
    <p:extLst>
      <p:ext uri="{BB962C8B-B14F-4D97-AF65-F5344CB8AC3E}">
        <p14:creationId xmlns:p14="http://schemas.microsoft.com/office/powerpoint/2010/main" val="3150369411"/>
      </p:ext>
    </p:extLst>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1"/>
            <a:ext cx="677913" cy="719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742896" y="93879"/>
            <a:ext cx="7110248" cy="784830"/>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a:t>
            </a:r>
            <a:r>
              <a:rPr lang="it-IT" sz="1600" b="1" dirty="0" smtClean="0">
                <a:latin typeface="+mj-lt"/>
                <a:ea typeface="Times New Roman" panose="02020603050405020304" pitchFamily="18" charset="0"/>
              </a:rPr>
              <a:t>SS 1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SS 2 GRADO</a:t>
            </a:r>
          </a:p>
          <a:p>
            <a:pPr algn="ctr">
              <a:lnSpc>
                <a:spcPts val="1800"/>
              </a:lnSpc>
              <a:spcAft>
                <a:spcPts val="0"/>
              </a:spcAft>
            </a:pPr>
            <a:r>
              <a:rPr lang="it-IT" sz="1600" b="1" dirty="0" smtClean="0">
                <a:latin typeface="+mj-lt"/>
                <a:ea typeface="Times New Roman" panose="02020603050405020304" pitchFamily="18" charset="0"/>
              </a:rPr>
              <a:t>Monitoraggio</a:t>
            </a:r>
            <a:r>
              <a:rPr lang="it-IT" dirty="0">
                <a:latin typeface="Verdana" panose="020B0604030504040204" pitchFamily="34" charset="0"/>
                <a:ea typeface="Times New Roman" panose="02020603050405020304" pitchFamily="18" charset="0"/>
              </a:rPr>
              <a:t> </a:t>
            </a:r>
            <a:r>
              <a:rPr lang="it-IT" dirty="0" smtClean="0">
                <a:latin typeface="Verdana" panose="020B0604030504040204" pitchFamily="34" charset="0"/>
                <a:ea typeface="Times New Roman" panose="02020603050405020304" pitchFamily="18" charset="0"/>
              </a:rPr>
              <a:t>(7 di 8)</a:t>
            </a:r>
            <a:endParaRPr lang="it-IT" sz="2800" dirty="0">
              <a:effectLst/>
              <a:latin typeface="Times New Roman" panose="02020603050405020304" pitchFamily="18" charset="0"/>
              <a:ea typeface="Times New Roman" panose="02020603050405020304" pitchFamily="18" charset="0"/>
            </a:endParaRPr>
          </a:p>
        </p:txBody>
      </p:sp>
      <p:pic>
        <p:nvPicPr>
          <p:cNvPr id="9" name="Immagin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4927" y="1898649"/>
            <a:ext cx="7663158" cy="3687764"/>
          </a:xfrm>
          <a:prstGeom prst="rect">
            <a:avLst/>
          </a:prstGeom>
          <a:noFill/>
          <a:ln>
            <a:noFill/>
          </a:ln>
        </p:spPr>
      </p:pic>
    </p:spTree>
    <p:extLst>
      <p:ext uri="{BB962C8B-B14F-4D97-AF65-F5344CB8AC3E}">
        <p14:creationId xmlns:p14="http://schemas.microsoft.com/office/powerpoint/2010/main" val="2804844099"/>
      </p:ext>
    </p:extLst>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308007" y="385011"/>
            <a:ext cx="528605" cy="502102"/>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dirty="0"/>
              <a:t>A</a:t>
            </a:r>
          </a:p>
        </p:txBody>
      </p:sp>
      <p:sp>
        <p:nvSpPr>
          <p:cNvPr id="3"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tangolo 4"/>
          <p:cNvSpPr/>
          <p:nvPr/>
        </p:nvSpPr>
        <p:spPr>
          <a:xfrm>
            <a:off x="351659" y="2542190"/>
            <a:ext cx="7662041" cy="646331"/>
          </a:xfrm>
          <a:prstGeom prst="rect">
            <a:avLst/>
          </a:prstGeom>
        </p:spPr>
        <p:txBody>
          <a:bodyPr wrap="square">
            <a:spAutoFit/>
          </a:bodyPr>
          <a:lstStyle/>
          <a:p>
            <a:r>
              <a:rPr lang="it-IT" b="1" dirty="0">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endParaRPr lang="it-IT" dirty="0">
              <a:effectLst/>
              <a:latin typeface="Times New Roman" panose="02020603050405020304" pitchFamily="18" charset="0"/>
              <a:ea typeface="Times New Roman" panose="02020603050405020304" pitchFamily="18" charset="0"/>
            </a:endParaRPr>
          </a:p>
        </p:txBody>
      </p:sp>
      <p:sp>
        <p:nvSpPr>
          <p:cNvPr id="6" name="Rettangolo 5"/>
          <p:cNvSpPr/>
          <p:nvPr/>
        </p:nvSpPr>
        <p:spPr>
          <a:xfrm>
            <a:off x="603907" y="1437457"/>
            <a:ext cx="7409793" cy="981423"/>
          </a:xfrm>
          <a:prstGeom prst="rect">
            <a:avLst/>
          </a:prstGeom>
          <a:ln>
            <a:solidFill>
              <a:schemeClr val="tx1"/>
            </a:solidFill>
          </a:ln>
        </p:spPr>
        <p:txBody>
          <a:bodyPr wrap="square">
            <a:spAutoFit/>
          </a:bodyPr>
          <a:lstStyle/>
          <a:p>
            <a:pPr algn="ctr">
              <a:lnSpc>
                <a:spcPct val="107000"/>
              </a:lnSpc>
              <a:spcAft>
                <a:spcPts val="800"/>
              </a:spcAft>
            </a:pPr>
            <a:r>
              <a:rPr lang="it-IT" b="1" dirty="0">
                <a:latin typeface="+mj-lt"/>
                <a:ea typeface="Times New Roman" panose="02020603050405020304" pitchFamily="18" charset="0"/>
                <a:cs typeface="Times New Roman" panose="02020603050405020304" pitchFamily="18" charset="0"/>
              </a:rPr>
              <a:t>La continuità educativa e didattica del processo di </a:t>
            </a:r>
            <a:r>
              <a:rPr lang="it-IT" b="1" dirty="0" smtClean="0">
                <a:latin typeface="+mj-lt"/>
                <a:ea typeface="Times New Roman" panose="02020603050405020304" pitchFamily="18" charset="0"/>
                <a:cs typeface="Times New Roman" panose="02020603050405020304" pitchFamily="18" charset="0"/>
              </a:rPr>
              <a:t>inclusione </a:t>
            </a:r>
            <a:r>
              <a:rPr lang="it-IT" b="1" dirty="0">
                <a:latin typeface="+mj-lt"/>
                <a:ea typeface="Times New Roman" panose="02020603050405020304" pitchFamily="18" charset="0"/>
                <a:cs typeface="Times New Roman" panose="02020603050405020304" pitchFamily="18" charset="0"/>
              </a:rPr>
              <a:t>scolastica tra i diversi gradi dell'istruzione, è garantita e disciplinata da disposizioni legislative ed amministrative.</a:t>
            </a:r>
            <a:endParaRPr lang="it-IT" sz="1600" b="1" dirty="0">
              <a:effectLst/>
              <a:latin typeface="+mj-lt"/>
              <a:ea typeface="Calibri" panose="020F0502020204030204" pitchFamily="34" charset="0"/>
              <a:cs typeface="Times New Roman" panose="02020603050405020304" pitchFamily="18" charset="0"/>
            </a:endParaRPr>
          </a:p>
        </p:txBody>
      </p:sp>
      <p:sp>
        <p:nvSpPr>
          <p:cNvPr id="7" name="Rettangolo 6"/>
          <p:cNvSpPr/>
          <p:nvPr/>
        </p:nvSpPr>
        <p:spPr>
          <a:xfrm>
            <a:off x="351659" y="2687729"/>
            <a:ext cx="7409793" cy="344069"/>
          </a:xfrm>
          <a:prstGeom prst="rect">
            <a:avLst/>
          </a:prstGeom>
        </p:spPr>
        <p:txBody>
          <a:bodyPr wrap="square">
            <a:spAutoFit/>
          </a:bodyPr>
          <a:lstStyle/>
          <a:p>
            <a:pPr algn="ctr">
              <a:lnSpc>
                <a:spcPct val="107000"/>
              </a:lnSpc>
              <a:spcAft>
                <a:spcPts val="800"/>
              </a:spcAft>
            </a:pP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ttangolo 7"/>
          <p:cNvSpPr/>
          <p:nvPr/>
        </p:nvSpPr>
        <p:spPr>
          <a:xfrm>
            <a:off x="706574" y="2983006"/>
            <a:ext cx="7595914" cy="2372060"/>
          </a:xfrm>
          <a:prstGeom prst="rect">
            <a:avLst/>
          </a:prstGeom>
        </p:spPr>
        <p:txBody>
          <a:bodyPr wrap="square">
            <a:spAutoFit/>
          </a:bodyPr>
          <a:lstStyle/>
          <a:p>
            <a:pPr>
              <a:lnSpc>
                <a:spcPct val="107000"/>
              </a:lnSpc>
              <a:spcAft>
                <a:spcPts val="800"/>
              </a:spcAft>
            </a:pPr>
            <a:r>
              <a:rPr lang="it-IT" b="1" dirty="0" smtClean="0">
                <a:solidFill>
                  <a:srgbClr val="0000FF"/>
                </a:solidFill>
                <a:ea typeface="Times New Roman" panose="02020603050405020304" pitchFamily="18" charset="0"/>
                <a:cs typeface="Times New Roman" panose="02020603050405020304" pitchFamily="18" charset="0"/>
              </a:rPr>
              <a:t>Legge del 5 febbraio 1992 n. 104</a:t>
            </a:r>
            <a:r>
              <a:rPr lang="it-IT" dirty="0" smtClean="0">
                <a:solidFill>
                  <a:srgbClr val="0000FF"/>
                </a:solidFill>
                <a:ea typeface="Times New Roman" panose="02020603050405020304" pitchFamily="18" charset="0"/>
                <a:cs typeface="Times New Roman" panose="02020603050405020304" pitchFamily="18" charset="0"/>
              </a:rPr>
              <a:t> </a:t>
            </a:r>
            <a:r>
              <a:rPr lang="it-IT" dirty="0" smtClean="0">
                <a:ea typeface="Times New Roman" panose="02020603050405020304" pitchFamily="18" charset="0"/>
                <a:cs typeface="Times New Roman" panose="02020603050405020304" pitchFamily="18" charset="0"/>
              </a:rPr>
              <a:t>art. 14 comma 1 lettera c (Legge-quadro per … )</a:t>
            </a:r>
            <a:endParaRPr lang="it-IT" sz="1600" dirty="0" smtClean="0">
              <a:ea typeface="Calibri" panose="020F0502020204030204" pitchFamily="34" charset="0"/>
              <a:cs typeface="Times New Roman" panose="02020603050405020304" pitchFamily="18" charset="0"/>
            </a:endParaRPr>
          </a:p>
          <a:p>
            <a:pPr algn="just">
              <a:lnSpc>
                <a:spcPct val="107000"/>
              </a:lnSpc>
              <a:spcAft>
                <a:spcPts val="800"/>
              </a:spcAft>
            </a:pPr>
            <a:r>
              <a:rPr lang="it-IT" b="1" dirty="0" smtClean="0">
                <a:solidFill>
                  <a:srgbClr val="0000FF"/>
                </a:solidFill>
                <a:latin typeface="+mj-lt"/>
                <a:ea typeface="Times New Roman" panose="02020603050405020304" pitchFamily="18" charset="0"/>
                <a:cs typeface="Times New Roman" panose="02020603050405020304" pitchFamily="18" charset="0"/>
              </a:rPr>
              <a:t>Circolare </a:t>
            </a:r>
            <a:r>
              <a:rPr lang="it-IT" b="1" dirty="0">
                <a:solidFill>
                  <a:srgbClr val="0000FF"/>
                </a:solidFill>
                <a:latin typeface="+mj-lt"/>
                <a:ea typeface="Times New Roman" panose="02020603050405020304" pitchFamily="18" charset="0"/>
                <a:cs typeface="Times New Roman" panose="02020603050405020304" pitchFamily="18" charset="0"/>
              </a:rPr>
              <a:t>del 16 novembre 1992 n. 339</a:t>
            </a:r>
            <a:r>
              <a:rPr lang="it-IT" dirty="0">
                <a:solidFill>
                  <a:srgbClr val="0000FF"/>
                </a:solidFill>
                <a:latin typeface="+mj-lt"/>
                <a:ea typeface="Times New Roman" panose="02020603050405020304" pitchFamily="18" charset="0"/>
                <a:cs typeface="Times New Roman" panose="02020603050405020304" pitchFamily="18" charset="0"/>
              </a:rPr>
              <a:t> </a:t>
            </a:r>
            <a:r>
              <a:rPr lang="it-IT" dirty="0">
                <a:latin typeface="+mj-lt"/>
                <a:ea typeface="Times New Roman" panose="02020603050405020304" pitchFamily="18" charset="0"/>
                <a:cs typeface="Times New Roman" panose="02020603050405020304" pitchFamily="18" charset="0"/>
              </a:rPr>
              <a:t>(Continuità educativa. Trasmissione del Decreto Ministeriale applicativo dell'art. 2 della Legge 5 giugno 1990, n. 148</a:t>
            </a:r>
            <a:r>
              <a:rPr lang="it-IT" dirty="0" smtClean="0">
                <a:latin typeface="+mj-lt"/>
                <a:ea typeface="Times New Roman" panose="02020603050405020304" pitchFamily="18" charset="0"/>
                <a:cs typeface="Times New Roman" panose="02020603050405020304" pitchFamily="18" charset="0"/>
              </a:rPr>
              <a:t>)</a:t>
            </a:r>
            <a:endParaRPr lang="it-IT" sz="16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it-IT" b="1" dirty="0">
                <a:solidFill>
                  <a:srgbClr val="0000FF"/>
                </a:solidFill>
                <a:latin typeface="+mj-lt"/>
                <a:ea typeface="Times New Roman" panose="02020603050405020304" pitchFamily="18" charset="0"/>
                <a:cs typeface="Times New Roman" panose="02020603050405020304" pitchFamily="18" charset="0"/>
              </a:rPr>
              <a:t>Decreto del 16 novembre 1992</a:t>
            </a:r>
            <a:r>
              <a:rPr lang="it-IT" dirty="0">
                <a:solidFill>
                  <a:srgbClr val="0000FF"/>
                </a:solidFill>
                <a:latin typeface="+mj-lt"/>
                <a:ea typeface="Times New Roman" panose="02020603050405020304" pitchFamily="18" charset="0"/>
                <a:cs typeface="Times New Roman" panose="02020603050405020304" pitchFamily="18" charset="0"/>
              </a:rPr>
              <a:t> </a:t>
            </a:r>
            <a:r>
              <a:rPr lang="it-IT" dirty="0">
                <a:latin typeface="+mj-lt"/>
                <a:ea typeface="Times New Roman" panose="02020603050405020304" pitchFamily="18" charset="0"/>
                <a:cs typeface="Times New Roman" panose="02020603050405020304" pitchFamily="18" charset="0"/>
              </a:rPr>
              <a:t>(Applicazione dell'art. 2 della legge 5 giugno 1990, n. 148</a:t>
            </a:r>
            <a:r>
              <a:rPr lang="it-IT" dirty="0" smtClean="0">
                <a:latin typeface="+mj-lt"/>
                <a:ea typeface="Times New Roman" panose="02020603050405020304" pitchFamily="18" charset="0"/>
                <a:cs typeface="Times New Roman" panose="02020603050405020304" pitchFamily="18" charset="0"/>
              </a:rPr>
              <a:t>)</a:t>
            </a:r>
            <a:endParaRPr lang="it-IT" sz="1600" dirty="0">
              <a:latin typeface="+mj-lt"/>
              <a:ea typeface="Calibri" panose="020F0502020204030204" pitchFamily="34" charset="0"/>
              <a:cs typeface="Times New Roman" panose="02020603050405020304" pitchFamily="18" charset="0"/>
            </a:endParaRPr>
          </a:p>
        </p:txBody>
      </p:sp>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3685466790"/>
      </p:ext>
    </p:extLst>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1"/>
            <a:ext cx="677913" cy="719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742896" y="93879"/>
            <a:ext cx="7110248" cy="784830"/>
          </a:xfrm>
          <a:prstGeom prst="rect">
            <a:avLst/>
          </a:prstGeom>
        </p:spPr>
        <p:txBody>
          <a:bodyPr wrap="square">
            <a:spAutoFit/>
          </a:bodyPr>
          <a:lstStyle/>
          <a:p>
            <a:pPr algn="ctr">
              <a:lnSpc>
                <a:spcPts val="1800"/>
              </a:lnSpc>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lnSpc>
                <a:spcPts val="1800"/>
              </a:lnSpc>
              <a:spcAft>
                <a:spcPts val="0"/>
              </a:spcAft>
            </a:pPr>
            <a:r>
              <a:rPr lang="it-IT" sz="1600" b="1" dirty="0">
                <a:latin typeface="+mj-lt"/>
                <a:ea typeface="Times New Roman" panose="02020603050405020304" pitchFamily="18" charset="0"/>
              </a:rPr>
              <a:t>DALLA </a:t>
            </a:r>
            <a:r>
              <a:rPr lang="it-IT" sz="1600" b="1" dirty="0" smtClean="0">
                <a:latin typeface="+mj-lt"/>
                <a:ea typeface="Times New Roman" panose="02020603050405020304" pitchFamily="18" charset="0"/>
              </a:rPr>
              <a:t>SS 1 GRADO</a:t>
            </a:r>
            <a:r>
              <a:rPr lang="it-IT" sz="1600" dirty="0">
                <a:latin typeface="+mj-lt"/>
                <a:ea typeface="Times New Roman" panose="02020603050405020304" pitchFamily="18" charset="0"/>
              </a:rPr>
              <a:t> </a:t>
            </a:r>
            <a:r>
              <a:rPr lang="it-IT" sz="1600" b="1" dirty="0" smtClean="0">
                <a:latin typeface="+mj-lt"/>
                <a:ea typeface="Times New Roman" panose="02020603050405020304" pitchFamily="18" charset="0"/>
              </a:rPr>
              <a:t>ALLA SS 2 GRADO</a:t>
            </a:r>
          </a:p>
          <a:p>
            <a:pPr algn="ctr">
              <a:lnSpc>
                <a:spcPts val="1800"/>
              </a:lnSpc>
              <a:spcAft>
                <a:spcPts val="0"/>
              </a:spcAft>
            </a:pPr>
            <a:r>
              <a:rPr lang="it-IT" sz="1600" b="1" dirty="0" smtClean="0">
                <a:latin typeface="+mj-lt"/>
                <a:ea typeface="Times New Roman" panose="02020603050405020304" pitchFamily="18" charset="0"/>
              </a:rPr>
              <a:t>Monitoraggio</a:t>
            </a:r>
            <a:r>
              <a:rPr lang="it-IT" dirty="0">
                <a:latin typeface="Verdana" panose="020B0604030504040204" pitchFamily="34" charset="0"/>
                <a:ea typeface="Times New Roman" panose="02020603050405020304" pitchFamily="18" charset="0"/>
              </a:rPr>
              <a:t> </a:t>
            </a:r>
            <a:r>
              <a:rPr lang="it-IT" dirty="0" smtClean="0">
                <a:latin typeface="Verdana" panose="020B0604030504040204" pitchFamily="34" charset="0"/>
                <a:ea typeface="Times New Roman" panose="02020603050405020304" pitchFamily="18" charset="0"/>
              </a:rPr>
              <a:t>(8 di 8)</a:t>
            </a:r>
            <a:endParaRPr lang="it-IT" sz="2800" dirty="0">
              <a:effectLst/>
              <a:latin typeface="Times New Roman" panose="02020603050405020304" pitchFamily="18" charset="0"/>
              <a:ea typeface="Times New Roman" panose="02020603050405020304" pitchFamily="18" charset="0"/>
            </a:endParaRPr>
          </a:p>
        </p:txBody>
      </p:sp>
      <p:pic>
        <p:nvPicPr>
          <p:cNvPr id="7" name="Immagin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662" y="941281"/>
            <a:ext cx="6809226" cy="2774950"/>
          </a:xfrm>
          <a:prstGeom prst="rect">
            <a:avLst/>
          </a:prstGeom>
          <a:noFill/>
          <a:ln>
            <a:noFill/>
          </a:ln>
        </p:spPr>
      </p:pic>
      <p:pic>
        <p:nvPicPr>
          <p:cNvPr id="8" name="Immagin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50720" y="3546157"/>
            <a:ext cx="6564630" cy="3183256"/>
          </a:xfrm>
          <a:prstGeom prst="rect">
            <a:avLst/>
          </a:prstGeom>
          <a:noFill/>
          <a:ln>
            <a:noFill/>
          </a:ln>
        </p:spPr>
      </p:pic>
    </p:spTree>
    <p:extLst>
      <p:ext uri="{BB962C8B-B14F-4D97-AF65-F5344CB8AC3E}">
        <p14:creationId xmlns:p14="http://schemas.microsoft.com/office/powerpoint/2010/main" val="1571904651"/>
      </p:ext>
    </p:extLst>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smtClean="0"/>
              <a:t>C</a:t>
            </a:r>
            <a:endParaRPr lang="it-IT" altLang="it-IT" sz="2000" b="1" dirty="0"/>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9487" y="144380"/>
            <a:ext cx="518353" cy="55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ttangolo 3"/>
          <p:cNvSpPr/>
          <p:nvPr/>
        </p:nvSpPr>
        <p:spPr>
          <a:xfrm>
            <a:off x="1513490" y="128095"/>
            <a:ext cx="5754413" cy="646331"/>
          </a:xfrm>
          <a:prstGeom prst="rect">
            <a:avLst/>
          </a:prstGeom>
        </p:spPr>
        <p:txBody>
          <a:bodyPr wrap="square">
            <a:spAutoFit/>
          </a:bodyPr>
          <a:lstStyle/>
          <a:p>
            <a:pPr algn="ctr"/>
            <a:r>
              <a:rPr lang="it-IT" b="1" dirty="0"/>
              <a:t>SCHEDA INFORMATIVA DI RACCORDO </a:t>
            </a:r>
            <a:endParaRPr lang="it-IT" dirty="0"/>
          </a:p>
          <a:p>
            <a:pPr algn="ctr"/>
            <a:r>
              <a:rPr lang="it-IT" b="1" dirty="0"/>
              <a:t>PER LA SCUOLA SECONDARIA DI PRIMO GRADO</a:t>
            </a:r>
            <a:endParaRPr lang="it-IT" dirty="0"/>
          </a:p>
        </p:txBody>
      </p:sp>
      <p:sp>
        <p:nvSpPr>
          <p:cNvPr id="5" name="Rettangolo 4"/>
          <p:cNvSpPr/>
          <p:nvPr/>
        </p:nvSpPr>
        <p:spPr>
          <a:xfrm>
            <a:off x="212833" y="774426"/>
            <a:ext cx="8661659" cy="1015663"/>
          </a:xfrm>
          <a:prstGeom prst="rect">
            <a:avLst/>
          </a:prstGeom>
          <a:ln>
            <a:solidFill>
              <a:schemeClr val="tx1"/>
            </a:solidFill>
          </a:ln>
        </p:spPr>
        <p:txBody>
          <a:bodyPr wrap="square">
            <a:spAutoFit/>
          </a:bodyPr>
          <a:lstStyle/>
          <a:p>
            <a:pPr>
              <a:spcAft>
                <a:spcPts val="0"/>
              </a:spcAft>
            </a:pPr>
            <a:r>
              <a:rPr lang="it-IT" sz="1200" dirty="0">
                <a:latin typeface="Verdana" panose="020B0604030504040204" pitchFamily="34" charset="0"/>
                <a:ea typeface="Times New Roman" panose="02020603050405020304" pitchFamily="18" charset="0"/>
              </a:rPr>
              <a:t> </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ISTITUTO </a:t>
            </a:r>
            <a:r>
              <a:rPr lang="it-IT" sz="1200" dirty="0" smtClean="0">
                <a:latin typeface="Verdana" panose="020B0604030504040204" pitchFamily="34" charset="0"/>
                <a:ea typeface="Times New Roman" panose="02020603050405020304" pitchFamily="18" charset="0"/>
              </a:rPr>
              <a:t>__________________ </a:t>
            </a:r>
            <a:r>
              <a:rPr lang="it-IT" sz="1200" dirty="0">
                <a:latin typeface="Verdana" panose="020B0604030504040204" pitchFamily="34" charset="0"/>
                <a:ea typeface="Times New Roman" panose="02020603050405020304" pitchFamily="18" charset="0"/>
              </a:rPr>
              <a:t>PLESSO </a:t>
            </a:r>
            <a:r>
              <a:rPr lang="it-IT" sz="1200" dirty="0" smtClean="0">
                <a:latin typeface="Verdana" panose="020B0604030504040204" pitchFamily="34" charset="0"/>
                <a:ea typeface="Times New Roman" panose="02020603050405020304" pitchFamily="18" charset="0"/>
              </a:rPr>
              <a:t>_____________ </a:t>
            </a:r>
            <a:r>
              <a:rPr lang="it-IT" sz="1200" dirty="0">
                <a:latin typeface="Verdana" panose="020B0604030504040204" pitchFamily="34" charset="0"/>
                <a:ea typeface="Times New Roman" panose="02020603050405020304" pitchFamily="18" charset="0"/>
              </a:rPr>
              <a:t>Alunno/a _____________________</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 </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Sesso ____ Nato/a______________ il </a:t>
            </a:r>
            <a:r>
              <a:rPr lang="it-IT" sz="1200" dirty="0" smtClean="0">
                <a:latin typeface="Verdana" panose="020B0604030504040204" pitchFamily="34" charset="0"/>
                <a:ea typeface="Times New Roman" panose="02020603050405020304" pitchFamily="18" charset="0"/>
              </a:rPr>
              <a:t>_______ </a:t>
            </a:r>
            <a:r>
              <a:rPr lang="it-IT" sz="1200" dirty="0">
                <a:latin typeface="Verdana" panose="020B0604030504040204" pitchFamily="34" charset="0"/>
                <a:ea typeface="Times New Roman" panose="02020603050405020304" pitchFamily="18" charset="0"/>
              </a:rPr>
              <a:t>Scuola di destinazione  </a:t>
            </a:r>
            <a:r>
              <a:rPr lang="it-IT" sz="1200" dirty="0" smtClean="0">
                <a:latin typeface="Verdana" panose="020B0604030504040204" pitchFamily="34" charset="0"/>
                <a:ea typeface="Times New Roman" panose="02020603050405020304" pitchFamily="18" charset="0"/>
              </a:rPr>
              <a:t>____________________</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 </a:t>
            </a:r>
            <a:endParaRPr lang="it-IT" sz="1200" dirty="0">
              <a:effectLst/>
              <a:latin typeface="Times New Roman" panose="02020603050405020304" pitchFamily="18" charset="0"/>
              <a:ea typeface="Times New Roman" panose="02020603050405020304" pitchFamily="18" charset="0"/>
            </a:endParaRPr>
          </a:p>
        </p:txBody>
      </p:sp>
      <p:graphicFrame>
        <p:nvGraphicFramePr>
          <p:cNvPr id="6" name="Tabella 5"/>
          <p:cNvGraphicFramePr>
            <a:graphicFrameLocks noGrp="1"/>
          </p:cNvGraphicFramePr>
          <p:nvPr>
            <p:extLst>
              <p:ext uri="{D42A27DB-BD31-4B8C-83A1-F6EECF244321}">
                <p14:modId xmlns:p14="http://schemas.microsoft.com/office/powerpoint/2010/main" val="1892248697"/>
              </p:ext>
            </p:extLst>
          </p:nvPr>
        </p:nvGraphicFramePr>
        <p:xfrm>
          <a:off x="160298" y="1926150"/>
          <a:ext cx="8568196" cy="474405"/>
        </p:xfrm>
        <a:graphic>
          <a:graphicData uri="http://schemas.openxmlformats.org/drawingml/2006/table">
            <a:tbl>
              <a:tblPr firstRow="1" firstCol="1" lastRow="1" lastCol="1" bandRow="1" bandCol="1">
                <a:tableStyleId>{5C22544A-7EE6-4342-B048-85BDC9FD1C3A}</a:tableStyleId>
              </a:tblPr>
              <a:tblGrid>
                <a:gridCol w="8568196">
                  <a:extLst>
                    <a:ext uri="{9D8B030D-6E8A-4147-A177-3AD203B41FA5}">
                      <a16:colId xmlns:a16="http://schemas.microsoft.com/office/drawing/2014/main" val="20000"/>
                    </a:ext>
                  </a:extLst>
                </a:gridCol>
              </a:tblGrid>
              <a:tr h="474405">
                <a:tc>
                  <a:txBody>
                    <a:bodyPr/>
                    <a:lstStyle/>
                    <a:p>
                      <a:pPr hangingPunct="0">
                        <a:spcAft>
                          <a:spcPts val="0"/>
                        </a:spcAft>
                      </a:pPr>
                      <a:r>
                        <a:rPr lang="it-IT" sz="900" dirty="0">
                          <a:solidFill>
                            <a:schemeClr val="tx1"/>
                          </a:solidFill>
                          <a:effectLst/>
                        </a:rPr>
                        <a:t>Per ciascuna categoria il bambino ha qualche problema</a:t>
                      </a:r>
                      <a:r>
                        <a:rPr lang="it-IT" sz="900" dirty="0" smtClean="0">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[Indicare la gravità del problema secondo la seguente scala: 0 nessun problema; 1 problema lieve; 2 problema medio; 3 problema grave;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4 problema completo.]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mpd="sng">
                      <a:noFill/>
                    </a:lnL>
                    <a:lnR w="12700" cmpd="sng">
                      <a:noFill/>
                    </a:lnR>
                    <a:lnT w="38100" cmpd="sng">
                      <a:noFill/>
                    </a:lnT>
                    <a:lnB w="381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7" name="Tabella 6"/>
          <p:cNvGraphicFramePr>
            <a:graphicFrameLocks noGrp="1"/>
          </p:cNvGraphicFramePr>
          <p:nvPr>
            <p:extLst>
              <p:ext uri="{D42A27DB-BD31-4B8C-83A1-F6EECF244321}">
                <p14:modId xmlns:p14="http://schemas.microsoft.com/office/powerpoint/2010/main" val="1779503646"/>
              </p:ext>
            </p:extLst>
          </p:nvPr>
        </p:nvGraphicFramePr>
        <p:xfrm>
          <a:off x="212832" y="2536616"/>
          <a:ext cx="8661660" cy="3474077"/>
        </p:xfrm>
        <a:graphic>
          <a:graphicData uri="http://schemas.openxmlformats.org/drawingml/2006/table">
            <a:tbl>
              <a:tblPr firstRow="1" firstCol="1" lastRow="1" lastCol="1" bandRow="1" bandCol="1">
                <a:tableStyleId>{5C22544A-7EE6-4342-B048-85BDC9FD1C3A}</a:tableStyleId>
              </a:tblPr>
              <a:tblGrid>
                <a:gridCol w="6300523">
                  <a:extLst>
                    <a:ext uri="{9D8B030D-6E8A-4147-A177-3AD203B41FA5}">
                      <a16:colId xmlns:a16="http://schemas.microsoft.com/office/drawing/2014/main" val="20000"/>
                    </a:ext>
                  </a:extLst>
                </a:gridCol>
                <a:gridCol w="448641">
                  <a:extLst>
                    <a:ext uri="{9D8B030D-6E8A-4147-A177-3AD203B41FA5}">
                      <a16:colId xmlns:a16="http://schemas.microsoft.com/office/drawing/2014/main" val="20001"/>
                    </a:ext>
                  </a:extLst>
                </a:gridCol>
                <a:gridCol w="478124">
                  <a:extLst>
                    <a:ext uri="{9D8B030D-6E8A-4147-A177-3AD203B41FA5}">
                      <a16:colId xmlns:a16="http://schemas.microsoft.com/office/drawing/2014/main" val="20002"/>
                    </a:ext>
                  </a:extLst>
                </a:gridCol>
                <a:gridCol w="478124">
                  <a:extLst>
                    <a:ext uri="{9D8B030D-6E8A-4147-A177-3AD203B41FA5}">
                      <a16:colId xmlns:a16="http://schemas.microsoft.com/office/drawing/2014/main" val="20003"/>
                    </a:ext>
                  </a:extLst>
                </a:gridCol>
                <a:gridCol w="478124">
                  <a:extLst>
                    <a:ext uri="{9D8B030D-6E8A-4147-A177-3AD203B41FA5}">
                      <a16:colId xmlns:a16="http://schemas.microsoft.com/office/drawing/2014/main" val="20004"/>
                    </a:ext>
                  </a:extLst>
                </a:gridCol>
                <a:gridCol w="478124">
                  <a:extLst>
                    <a:ext uri="{9D8B030D-6E8A-4147-A177-3AD203B41FA5}">
                      <a16:colId xmlns:a16="http://schemas.microsoft.com/office/drawing/2014/main" val="20005"/>
                    </a:ext>
                  </a:extLst>
                </a:gridCol>
              </a:tblGrid>
              <a:tr h="207095">
                <a:tc>
                  <a:txBody>
                    <a:bodyPr/>
                    <a:lstStyle/>
                    <a:p>
                      <a:pPr marL="342900" lvl="0" indent="-342900" hangingPunct="0">
                        <a:spcBef>
                          <a:spcPts val="300"/>
                        </a:spcBef>
                        <a:spcAft>
                          <a:spcPts val="300"/>
                        </a:spcAft>
                        <a:buFont typeface="+mj-lt"/>
                        <a:buAutoNum type="arabicPeriod"/>
                      </a:pPr>
                      <a:r>
                        <a:rPr lang="it-IT" sz="1000" dirty="0">
                          <a:solidFill>
                            <a:schemeClr val="tx1"/>
                          </a:solidFill>
                          <a:effectLst/>
                        </a:rPr>
                        <a:t>AREA COGNITIVA E DELL’APPRENDIMENTO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a:solidFill>
                            <a:schemeClr val="tx1"/>
                          </a:solidFill>
                          <a:effectLst/>
                        </a:rPr>
                        <a:t>0</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a:solidFill>
                            <a:schemeClr val="tx1"/>
                          </a:solidFill>
                          <a:effectLst/>
                        </a:rPr>
                        <a:t>1</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a:solidFill>
                            <a:schemeClr val="tx1"/>
                          </a:solidFill>
                          <a:effectLst/>
                        </a:rPr>
                        <a:t>2</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a:solidFill>
                            <a:schemeClr val="tx1"/>
                          </a:solidFill>
                          <a:effectLst/>
                        </a:rPr>
                        <a:t>3</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dirty="0">
                          <a:solidFill>
                            <a:schemeClr val="tx1"/>
                          </a:solidFill>
                          <a:effectLst/>
                        </a:rPr>
                        <a:t>4</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191129">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d1452 Apprendere le abilità di scrittura di parole e di frasi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189187">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d1500 Acquisire le abilità di riconoscimento di numeri, simboli e dei segni aritmetici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206528">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d1501 Acquisire abilità di alfabetismo numerico, come contare o ordinare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165538">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d1502 Acquisire abilità nell’uso delle operazioni elementari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165538">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d160 Focalizzare l’attenzione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173421">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d161 Dirigere (mantenere) l’attenzione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r h="20495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d1660 Utilizzare le abilità e le strategie generali del processo di lettura</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7"/>
                  </a:ext>
                </a:extLst>
              </a:tr>
              <a:tr h="181303">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d1661 Comprendere il linguaggio scritto</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8"/>
                  </a:ext>
                </a:extLst>
              </a:tr>
              <a:tr h="197069">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d1702 Utilizzare le abilità e le strategie generali per creare componimenti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9"/>
                  </a:ext>
                </a:extLst>
              </a:tr>
              <a:tr h="157655">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d1720 Utilizzare le abilità e le strategie semplici del processo di calcolo</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0"/>
                  </a:ext>
                </a:extLst>
              </a:tr>
              <a:tr h="181304">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d175 Risoluzione di problemi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1"/>
                  </a:ext>
                </a:extLst>
              </a:tr>
              <a:tr h="173420">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d177 Prendere decisioni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2"/>
                  </a:ext>
                </a:extLst>
              </a:tr>
              <a:tr h="197069">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d2100 Intraprendere un compito semplice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3"/>
                  </a:ext>
                </a:extLst>
              </a:tr>
              <a:tr h="165538">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d2101 Intraprendere un compito complesso</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4"/>
                  </a:ext>
                </a:extLst>
              </a:tr>
              <a:tr h="189187">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d2102 Intraprendere un compito singolo autonomamente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5"/>
                  </a:ext>
                </a:extLst>
              </a:tr>
              <a:tr h="189186">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d2103 Intraprendere un compito singolo in gruppo</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6"/>
                  </a:ext>
                </a:extLst>
              </a:tr>
              <a:tr h="157655">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d2104 Completare un compito semplice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7"/>
                  </a:ext>
                </a:extLst>
              </a:tr>
              <a:tr h="181303">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d2105 Completare un compito complesso</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1587297997"/>
      </p:ext>
    </p:extLst>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smtClean="0"/>
              <a:t>C</a:t>
            </a:r>
            <a:endParaRPr lang="it-IT" altLang="it-IT" sz="2000" b="1" dirty="0"/>
          </a:p>
        </p:txBody>
      </p:sp>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ella 5"/>
          <p:cNvGraphicFramePr>
            <a:graphicFrameLocks noGrp="1"/>
          </p:cNvGraphicFramePr>
          <p:nvPr>
            <p:extLst>
              <p:ext uri="{D42A27DB-BD31-4B8C-83A1-F6EECF244321}">
                <p14:modId xmlns:p14="http://schemas.microsoft.com/office/powerpoint/2010/main" val="3229269672"/>
              </p:ext>
            </p:extLst>
          </p:nvPr>
        </p:nvGraphicFramePr>
        <p:xfrm>
          <a:off x="118604" y="980821"/>
          <a:ext cx="7835099" cy="474405"/>
        </p:xfrm>
        <a:graphic>
          <a:graphicData uri="http://schemas.openxmlformats.org/drawingml/2006/table">
            <a:tbl>
              <a:tblPr firstRow="1" firstCol="1" lastRow="1" lastCol="1" bandRow="1" bandCol="1">
                <a:tableStyleId>{5C22544A-7EE6-4342-B048-85BDC9FD1C3A}</a:tableStyleId>
              </a:tblPr>
              <a:tblGrid>
                <a:gridCol w="7835099">
                  <a:extLst>
                    <a:ext uri="{9D8B030D-6E8A-4147-A177-3AD203B41FA5}">
                      <a16:colId xmlns:a16="http://schemas.microsoft.com/office/drawing/2014/main" val="20000"/>
                    </a:ext>
                  </a:extLst>
                </a:gridCol>
              </a:tblGrid>
              <a:tr h="474405">
                <a:tc>
                  <a:txBody>
                    <a:bodyPr/>
                    <a:lstStyle/>
                    <a:p>
                      <a:pPr hangingPunct="0">
                        <a:spcAft>
                          <a:spcPts val="0"/>
                        </a:spcAft>
                      </a:pPr>
                      <a:r>
                        <a:rPr lang="it-IT" sz="900" dirty="0">
                          <a:solidFill>
                            <a:schemeClr val="tx1"/>
                          </a:solidFill>
                          <a:effectLst/>
                        </a:rPr>
                        <a:t>Per ciascuna categoria il bambino ha qualche problema</a:t>
                      </a:r>
                      <a:r>
                        <a:rPr lang="it-IT" sz="900" dirty="0" smtClean="0">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[Indicare la gravità del problema secondo la seguente scala: 0 nessun problema; 1 problema lieve; 2 problema medio; 3 problema grave; 4 problema completo.]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mpd="sng">
                      <a:noFill/>
                    </a:lnL>
                    <a:lnR w="12700" cmpd="sng">
                      <a:noFill/>
                    </a:lnR>
                    <a:lnT w="38100" cmpd="sng">
                      <a:noFill/>
                    </a:lnT>
                    <a:lnB w="381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4" name="Tabella 3"/>
          <p:cNvGraphicFramePr>
            <a:graphicFrameLocks noGrp="1"/>
          </p:cNvGraphicFramePr>
          <p:nvPr>
            <p:extLst>
              <p:ext uri="{D42A27DB-BD31-4B8C-83A1-F6EECF244321}">
                <p14:modId xmlns:p14="http://schemas.microsoft.com/office/powerpoint/2010/main" val="841153278"/>
              </p:ext>
            </p:extLst>
          </p:nvPr>
        </p:nvGraphicFramePr>
        <p:xfrm>
          <a:off x="299161" y="1971746"/>
          <a:ext cx="8229600" cy="3270288"/>
        </p:xfrm>
        <a:graphic>
          <a:graphicData uri="http://schemas.openxmlformats.org/drawingml/2006/table">
            <a:tbl>
              <a:tblPr firstRow="1" firstCol="1" lastRow="1" lastCol="1" bandRow="1" bandCol="1">
                <a:tableStyleId>{5C22544A-7EE6-4342-B048-85BDC9FD1C3A}</a:tableStyleId>
              </a:tblPr>
              <a:tblGrid>
                <a:gridCol w="5920336">
                  <a:extLst>
                    <a:ext uri="{9D8B030D-6E8A-4147-A177-3AD203B41FA5}">
                      <a16:colId xmlns:a16="http://schemas.microsoft.com/office/drawing/2014/main" val="20000"/>
                    </a:ext>
                  </a:extLst>
                </a:gridCol>
                <a:gridCol w="492168">
                  <a:extLst>
                    <a:ext uri="{9D8B030D-6E8A-4147-A177-3AD203B41FA5}">
                      <a16:colId xmlns:a16="http://schemas.microsoft.com/office/drawing/2014/main" val="20001"/>
                    </a:ext>
                  </a:extLst>
                </a:gridCol>
                <a:gridCol w="454274">
                  <a:extLst>
                    <a:ext uri="{9D8B030D-6E8A-4147-A177-3AD203B41FA5}">
                      <a16:colId xmlns:a16="http://schemas.microsoft.com/office/drawing/2014/main" val="20002"/>
                    </a:ext>
                  </a:extLst>
                </a:gridCol>
                <a:gridCol w="454274">
                  <a:extLst>
                    <a:ext uri="{9D8B030D-6E8A-4147-A177-3AD203B41FA5}">
                      <a16:colId xmlns:a16="http://schemas.microsoft.com/office/drawing/2014/main" val="20003"/>
                    </a:ext>
                  </a:extLst>
                </a:gridCol>
                <a:gridCol w="454274">
                  <a:extLst>
                    <a:ext uri="{9D8B030D-6E8A-4147-A177-3AD203B41FA5}">
                      <a16:colId xmlns:a16="http://schemas.microsoft.com/office/drawing/2014/main" val="20004"/>
                    </a:ext>
                  </a:extLst>
                </a:gridCol>
                <a:gridCol w="454274">
                  <a:extLst>
                    <a:ext uri="{9D8B030D-6E8A-4147-A177-3AD203B41FA5}">
                      <a16:colId xmlns:a16="http://schemas.microsoft.com/office/drawing/2014/main" val="20005"/>
                    </a:ext>
                  </a:extLst>
                </a:gridCol>
              </a:tblGrid>
              <a:tr h="227544">
                <a:tc>
                  <a:txBody>
                    <a:bodyPr/>
                    <a:lstStyle/>
                    <a:p>
                      <a:pPr marL="342900" lvl="0" indent="-342900" hangingPunct="0">
                        <a:spcAft>
                          <a:spcPts val="0"/>
                        </a:spcAft>
                        <a:buFont typeface="+mj-lt"/>
                        <a:buAutoNum type="arabicPeriod"/>
                      </a:pPr>
                      <a:r>
                        <a:rPr lang="it-IT" sz="1000" b="1" dirty="0">
                          <a:solidFill>
                            <a:schemeClr val="tx1"/>
                          </a:solidFill>
                          <a:effectLst/>
                        </a:rPr>
                        <a:t>AREA DELLA COMUNICAZIONE</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dirty="0">
                          <a:solidFill>
                            <a:schemeClr val="tx1"/>
                          </a:solidFill>
                          <a:effectLst/>
                        </a:rPr>
                        <a:t> </a:t>
                      </a:r>
                      <a:r>
                        <a:rPr lang="it-IT" sz="900" b="1" dirty="0" smtClean="0">
                          <a:solidFill>
                            <a:schemeClr val="tx1"/>
                          </a:solidFill>
                          <a:effectLst/>
                        </a:rPr>
                        <a:t>0</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dirty="0">
                          <a:solidFill>
                            <a:schemeClr val="tx1"/>
                          </a:solidFill>
                          <a:effectLst/>
                        </a:rPr>
                        <a:t> </a:t>
                      </a:r>
                      <a:r>
                        <a:rPr lang="it-IT" sz="900" b="1" dirty="0" smtClean="0">
                          <a:solidFill>
                            <a:schemeClr val="tx1"/>
                          </a:solidFill>
                          <a:effectLst/>
                        </a:rPr>
                        <a:t>1</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dirty="0">
                          <a:solidFill>
                            <a:schemeClr val="tx1"/>
                          </a:solidFill>
                          <a:effectLst/>
                        </a:rPr>
                        <a:t> </a:t>
                      </a:r>
                      <a:r>
                        <a:rPr lang="it-IT" sz="900" b="1" dirty="0" smtClean="0">
                          <a:solidFill>
                            <a:schemeClr val="tx1"/>
                          </a:solidFill>
                          <a:effectLst/>
                        </a:rPr>
                        <a:t>2</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dirty="0" smtClean="0">
                          <a:solidFill>
                            <a:schemeClr val="tx1"/>
                          </a:solidFill>
                          <a:effectLst/>
                        </a:rPr>
                        <a:t>3</a:t>
                      </a:r>
                      <a:r>
                        <a:rPr lang="it-IT" sz="900" b="1" dirty="0">
                          <a:solidFill>
                            <a:schemeClr val="tx1"/>
                          </a:solidFill>
                          <a:effectLst/>
                        </a:rPr>
                        <a:t> </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dirty="0">
                          <a:solidFill>
                            <a:schemeClr val="tx1"/>
                          </a:solidFill>
                          <a:effectLst/>
                        </a:rPr>
                        <a:t> </a:t>
                      </a:r>
                      <a:r>
                        <a:rPr lang="it-IT" sz="900" b="1" dirty="0" smtClean="0">
                          <a:solidFill>
                            <a:schemeClr val="tx1"/>
                          </a:solidFill>
                          <a:effectLst/>
                        </a:rPr>
                        <a:t>4</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185502">
                <a:tc>
                  <a:txBody>
                    <a:bodyPr/>
                    <a:lstStyle/>
                    <a:p>
                      <a:pPr>
                        <a:spcAft>
                          <a:spcPts val="0"/>
                        </a:spcAft>
                      </a:pPr>
                      <a:r>
                        <a:rPr lang="it-IT" sz="900" b="1">
                          <a:solidFill>
                            <a:schemeClr val="tx1"/>
                          </a:solidFill>
                          <a:effectLst/>
                        </a:rPr>
                        <a:t>d310 Ricevere (comprendere) messaggi verbali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200753">
                <a:tc>
                  <a:txBody>
                    <a:bodyPr/>
                    <a:lstStyle/>
                    <a:p>
                      <a:pPr>
                        <a:spcAft>
                          <a:spcPts val="0"/>
                        </a:spcAft>
                      </a:pPr>
                      <a:r>
                        <a:rPr lang="it-IT" sz="900" b="1">
                          <a:solidFill>
                            <a:schemeClr val="tx1"/>
                          </a:solidFill>
                          <a:effectLst/>
                        </a:rPr>
                        <a:t>d315 Ricevere (comprendere) messaggi non verbali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165538">
                <a:tc>
                  <a:txBody>
                    <a:bodyPr/>
                    <a:lstStyle/>
                    <a:p>
                      <a:pPr hangingPunct="0">
                        <a:spcAft>
                          <a:spcPts val="0"/>
                        </a:spcAft>
                      </a:pPr>
                      <a:r>
                        <a:rPr lang="it-IT" sz="900" b="1">
                          <a:solidFill>
                            <a:schemeClr val="tx1"/>
                          </a:solidFill>
                          <a:effectLst/>
                        </a:rPr>
                        <a:t>d330 Parlare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189186">
                <a:tc>
                  <a:txBody>
                    <a:bodyPr/>
                    <a:lstStyle/>
                    <a:p>
                      <a:pPr hangingPunct="0">
                        <a:spcAft>
                          <a:spcPts val="0"/>
                        </a:spcAft>
                      </a:pPr>
                      <a:r>
                        <a:rPr lang="it-IT" sz="900" b="1">
                          <a:solidFill>
                            <a:schemeClr val="tx1"/>
                          </a:solidFill>
                          <a:effectLst/>
                        </a:rPr>
                        <a:t>d335 Produrre messaggi non verbali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173421">
                <a:tc>
                  <a:txBody>
                    <a:bodyPr/>
                    <a:lstStyle/>
                    <a:p>
                      <a:pPr fontAlgn="auto" hangingPunct="1">
                        <a:spcAft>
                          <a:spcPts val="0"/>
                        </a:spcAft>
                      </a:pPr>
                      <a:r>
                        <a:rPr lang="it-IT" sz="900" b="1">
                          <a:solidFill>
                            <a:schemeClr val="tx1"/>
                          </a:solidFill>
                          <a:effectLst/>
                        </a:rPr>
                        <a:t>d360 Utilizzo di strumenti e tecniche di comunicazione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212834">
                <a:tc>
                  <a:txBody>
                    <a:bodyPr/>
                    <a:lstStyle/>
                    <a:p>
                      <a:pPr marL="342900" lvl="0" indent="-342900" hangingPunct="0">
                        <a:spcAft>
                          <a:spcPts val="0"/>
                        </a:spcAft>
                        <a:buFont typeface="+mj-lt"/>
                        <a:buAutoNum type="arabicPeriod"/>
                      </a:pPr>
                      <a:r>
                        <a:rPr lang="it-IT" sz="1000" b="1">
                          <a:solidFill>
                            <a:schemeClr val="tx1"/>
                          </a:solidFill>
                          <a:effectLst/>
                        </a:rPr>
                        <a:t>AREA RELAZIONALE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dirty="0">
                          <a:solidFill>
                            <a:schemeClr val="tx1"/>
                          </a:solidFill>
                          <a:effectLst/>
                        </a:rPr>
                        <a:t> </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6"/>
                  </a:ext>
                </a:extLst>
              </a:tr>
              <a:tr h="204952">
                <a:tc>
                  <a:txBody>
                    <a:bodyPr/>
                    <a:lstStyle/>
                    <a:p>
                      <a:pPr hangingPunct="0">
                        <a:spcAft>
                          <a:spcPts val="0"/>
                        </a:spcAft>
                      </a:pPr>
                      <a:r>
                        <a:rPr lang="it-IT" sz="900" b="1">
                          <a:solidFill>
                            <a:schemeClr val="tx1"/>
                          </a:solidFill>
                          <a:effectLst/>
                        </a:rPr>
                        <a:t>d240 Gestire la tensione ed altre richieste di tipo psicologico</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7"/>
                  </a:ext>
                </a:extLst>
              </a:tr>
              <a:tr h="189186">
                <a:tc>
                  <a:txBody>
                    <a:bodyPr/>
                    <a:lstStyle/>
                    <a:p>
                      <a:pPr hangingPunct="0">
                        <a:spcAft>
                          <a:spcPts val="0"/>
                        </a:spcAft>
                      </a:pPr>
                      <a:r>
                        <a:rPr lang="it-IT" sz="900" b="1">
                          <a:solidFill>
                            <a:schemeClr val="tx1"/>
                          </a:solidFill>
                          <a:effectLst/>
                        </a:rPr>
                        <a:t>d2400 Gestire le responsabilità</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8"/>
                  </a:ext>
                </a:extLst>
              </a:tr>
              <a:tr h="173421">
                <a:tc>
                  <a:txBody>
                    <a:bodyPr/>
                    <a:lstStyle/>
                    <a:p>
                      <a:pPr hangingPunct="0">
                        <a:spcAft>
                          <a:spcPts val="0"/>
                        </a:spcAft>
                      </a:pPr>
                      <a:r>
                        <a:rPr lang="it-IT" sz="900" b="1">
                          <a:solidFill>
                            <a:schemeClr val="tx1"/>
                          </a:solidFill>
                          <a:effectLst/>
                        </a:rPr>
                        <a:t>d2401  Gestire lo stress</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9"/>
                  </a:ext>
                </a:extLst>
              </a:tr>
              <a:tr h="173420">
                <a:tc>
                  <a:txBody>
                    <a:bodyPr/>
                    <a:lstStyle/>
                    <a:p>
                      <a:pPr marL="434975" indent="-434975" hangingPunct="0">
                        <a:spcAft>
                          <a:spcPts val="0"/>
                        </a:spcAft>
                      </a:pPr>
                      <a:r>
                        <a:rPr lang="it-IT" sz="900" b="1">
                          <a:solidFill>
                            <a:schemeClr val="tx1"/>
                          </a:solidFill>
                          <a:effectLst/>
                        </a:rPr>
                        <a:t>d250 Controllare il proprio comportamento</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0"/>
                  </a:ext>
                </a:extLst>
              </a:tr>
              <a:tr h="204952">
                <a:tc>
                  <a:txBody>
                    <a:bodyPr/>
                    <a:lstStyle/>
                    <a:p>
                      <a:pPr marL="434975" indent="-434975" hangingPunct="0">
                        <a:spcAft>
                          <a:spcPts val="0"/>
                        </a:spcAft>
                      </a:pPr>
                      <a:r>
                        <a:rPr lang="it-IT" sz="900" b="1">
                          <a:solidFill>
                            <a:schemeClr val="tx1"/>
                          </a:solidFill>
                          <a:effectLst/>
                        </a:rPr>
                        <a:t>d740 Relazioni formali (rapporto con persone autorevoli)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1"/>
                  </a:ext>
                </a:extLst>
              </a:tr>
              <a:tr h="189186">
                <a:tc>
                  <a:txBody>
                    <a:bodyPr/>
                    <a:lstStyle/>
                    <a:p>
                      <a:pPr marL="434975" indent="-434975" hangingPunct="0">
                        <a:spcAft>
                          <a:spcPts val="0"/>
                        </a:spcAft>
                      </a:pPr>
                      <a:r>
                        <a:rPr lang="it-IT" sz="900" b="1">
                          <a:solidFill>
                            <a:schemeClr val="tx1"/>
                          </a:solidFill>
                          <a:effectLst/>
                        </a:rPr>
                        <a:t>d750 Relazioni sociali informali (rapporto con i pari)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2"/>
                  </a:ext>
                </a:extLst>
              </a:tr>
              <a:tr h="197069">
                <a:tc>
                  <a:txBody>
                    <a:bodyPr/>
                    <a:lstStyle/>
                    <a:p>
                      <a:pPr marL="342900" lvl="0" indent="-342900" hangingPunct="0">
                        <a:spcAft>
                          <a:spcPts val="0"/>
                        </a:spcAft>
                        <a:buFont typeface="+mj-lt"/>
                        <a:buAutoNum type="arabicPeriod"/>
                      </a:pPr>
                      <a:r>
                        <a:rPr lang="it-IT" sz="1000" b="1">
                          <a:solidFill>
                            <a:schemeClr val="tx1"/>
                          </a:solidFill>
                          <a:effectLst/>
                        </a:rPr>
                        <a:t>AREA SENSORIALE</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spc="280">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spc="280">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spc="280">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spc="280">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b="1" spc="280" dirty="0">
                          <a:solidFill>
                            <a:schemeClr val="tx1"/>
                          </a:solidFill>
                          <a:effectLst/>
                        </a:rPr>
                        <a:t> </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13"/>
                  </a:ext>
                </a:extLst>
              </a:tr>
              <a:tr h="181304">
                <a:tc>
                  <a:txBody>
                    <a:bodyPr/>
                    <a:lstStyle/>
                    <a:p>
                      <a:pPr>
                        <a:spcAft>
                          <a:spcPts val="0"/>
                        </a:spcAft>
                      </a:pPr>
                      <a:r>
                        <a:rPr lang="it-IT" sz="900" b="1">
                          <a:solidFill>
                            <a:schemeClr val="tx1"/>
                          </a:solidFill>
                          <a:effectLst/>
                        </a:rPr>
                        <a:t>d110 Guardare (anche con ausili)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4"/>
                  </a:ext>
                </a:extLst>
              </a:tr>
              <a:tr h="189186">
                <a:tc>
                  <a:txBody>
                    <a:bodyPr/>
                    <a:lstStyle/>
                    <a:p>
                      <a:pPr>
                        <a:spcAft>
                          <a:spcPts val="0"/>
                        </a:spcAft>
                      </a:pPr>
                      <a:r>
                        <a:rPr lang="it-IT" sz="900" b="1">
                          <a:solidFill>
                            <a:schemeClr val="tx1"/>
                          </a:solidFill>
                          <a:effectLst/>
                        </a:rPr>
                        <a:t>d115 Ascoltare (anche con ausili)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5"/>
                  </a:ext>
                </a:extLst>
              </a:tr>
              <a:tr h="212834">
                <a:tc>
                  <a:txBody>
                    <a:bodyPr/>
                    <a:lstStyle/>
                    <a:p>
                      <a:pPr marL="344805" indent="-344805" hangingPunct="0">
                        <a:spcAft>
                          <a:spcPts val="0"/>
                        </a:spcAft>
                      </a:pPr>
                      <a:r>
                        <a:rPr lang="it-IT" sz="900" b="1">
                          <a:solidFill>
                            <a:schemeClr val="tx1"/>
                          </a:solidFill>
                          <a:effectLst/>
                        </a:rPr>
                        <a:t>d120 Altre percezioni sensoriali intenzionali</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b="1" dirty="0">
                          <a:solidFill>
                            <a:schemeClr val="tx1"/>
                          </a:solidFill>
                          <a:effectLst/>
                        </a:rPr>
                        <a:t> </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6"/>
                  </a:ext>
                </a:extLst>
              </a:tr>
            </a:tbl>
          </a:graphicData>
        </a:graphic>
      </p:graphicFrame>
      <p:sp>
        <p:nvSpPr>
          <p:cNvPr id="9" name="Rettangolo 8"/>
          <p:cNvSpPr/>
          <p:nvPr/>
        </p:nvSpPr>
        <p:spPr>
          <a:xfrm>
            <a:off x="1513490" y="128095"/>
            <a:ext cx="5754413" cy="646331"/>
          </a:xfrm>
          <a:prstGeom prst="rect">
            <a:avLst/>
          </a:prstGeom>
        </p:spPr>
        <p:txBody>
          <a:bodyPr wrap="square">
            <a:spAutoFit/>
          </a:bodyPr>
          <a:lstStyle/>
          <a:p>
            <a:pPr algn="ctr"/>
            <a:r>
              <a:rPr lang="it-IT" b="1" dirty="0"/>
              <a:t>SCHEDA INFORMATIVA DI RACCORDO </a:t>
            </a:r>
            <a:endParaRPr lang="it-IT" dirty="0"/>
          </a:p>
          <a:p>
            <a:pPr algn="ctr"/>
            <a:r>
              <a:rPr lang="it-IT" b="1" dirty="0"/>
              <a:t>PER LA SCUOLA SECONDARIA DI PRIMO GRADO</a:t>
            </a:r>
            <a:endParaRPr lang="it-IT" dirty="0"/>
          </a:p>
        </p:txBody>
      </p:sp>
    </p:spTree>
    <p:extLst>
      <p:ext uri="{BB962C8B-B14F-4D97-AF65-F5344CB8AC3E}">
        <p14:creationId xmlns:p14="http://schemas.microsoft.com/office/powerpoint/2010/main" val="2022168248"/>
      </p:ext>
    </p:extLst>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smtClean="0"/>
              <a:t>C</a:t>
            </a:r>
            <a:endParaRPr lang="it-IT" altLang="it-IT" sz="2000" b="1" dirty="0"/>
          </a:p>
        </p:txBody>
      </p:sp>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ella 5"/>
          <p:cNvGraphicFramePr>
            <a:graphicFrameLocks noGrp="1"/>
          </p:cNvGraphicFramePr>
          <p:nvPr/>
        </p:nvGraphicFramePr>
        <p:xfrm>
          <a:off x="118604" y="980821"/>
          <a:ext cx="8142527" cy="474405"/>
        </p:xfrm>
        <a:graphic>
          <a:graphicData uri="http://schemas.openxmlformats.org/drawingml/2006/table">
            <a:tbl>
              <a:tblPr firstRow="1" firstCol="1" lastRow="1" lastCol="1" bandRow="1" bandCol="1">
                <a:tableStyleId>{5C22544A-7EE6-4342-B048-85BDC9FD1C3A}</a:tableStyleId>
              </a:tblPr>
              <a:tblGrid>
                <a:gridCol w="8142527">
                  <a:extLst>
                    <a:ext uri="{9D8B030D-6E8A-4147-A177-3AD203B41FA5}">
                      <a16:colId xmlns:a16="http://schemas.microsoft.com/office/drawing/2014/main" val="20000"/>
                    </a:ext>
                  </a:extLst>
                </a:gridCol>
              </a:tblGrid>
              <a:tr h="474405">
                <a:tc>
                  <a:txBody>
                    <a:bodyPr/>
                    <a:lstStyle/>
                    <a:p>
                      <a:pPr hangingPunct="0">
                        <a:spcAft>
                          <a:spcPts val="0"/>
                        </a:spcAft>
                      </a:pPr>
                      <a:r>
                        <a:rPr lang="it-IT" sz="900" dirty="0">
                          <a:solidFill>
                            <a:schemeClr val="tx1"/>
                          </a:solidFill>
                          <a:effectLst/>
                        </a:rPr>
                        <a:t>Per ciascuna categoria il bambino ha qualche problema</a:t>
                      </a:r>
                      <a:r>
                        <a:rPr lang="it-IT" sz="900" dirty="0" smtClean="0">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[Indicare la gravità del problema secondo la seguente scala: 0 nessun problema; 1 problema lieve; 2 problema medio; 3 problema grave;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4 problema completo.]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mpd="sng">
                      <a:noFill/>
                    </a:lnL>
                    <a:lnR w="12700" cmpd="sng">
                      <a:noFill/>
                    </a:lnR>
                    <a:lnT w="38100" cmpd="sng">
                      <a:noFill/>
                    </a:lnT>
                    <a:lnB w="381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4116850666"/>
              </p:ext>
            </p:extLst>
          </p:nvPr>
        </p:nvGraphicFramePr>
        <p:xfrm>
          <a:off x="118602" y="1661621"/>
          <a:ext cx="8142529" cy="4369364"/>
        </p:xfrm>
        <a:graphic>
          <a:graphicData uri="http://schemas.openxmlformats.org/drawingml/2006/table">
            <a:tbl>
              <a:tblPr firstRow="1" firstCol="1" lastRow="1" lastCol="1" bandRow="1" bandCol="1">
                <a:tableStyleId>{5C22544A-7EE6-4342-B048-85BDC9FD1C3A}</a:tableStyleId>
              </a:tblPr>
              <a:tblGrid>
                <a:gridCol w="5895189">
                  <a:extLst>
                    <a:ext uri="{9D8B030D-6E8A-4147-A177-3AD203B41FA5}">
                      <a16:colId xmlns:a16="http://schemas.microsoft.com/office/drawing/2014/main" val="20000"/>
                    </a:ext>
                  </a:extLst>
                </a:gridCol>
                <a:gridCol w="449468">
                  <a:extLst>
                    <a:ext uri="{9D8B030D-6E8A-4147-A177-3AD203B41FA5}">
                      <a16:colId xmlns:a16="http://schemas.microsoft.com/office/drawing/2014/main" val="20001"/>
                    </a:ext>
                  </a:extLst>
                </a:gridCol>
                <a:gridCol w="449468">
                  <a:extLst>
                    <a:ext uri="{9D8B030D-6E8A-4147-A177-3AD203B41FA5}">
                      <a16:colId xmlns:a16="http://schemas.microsoft.com/office/drawing/2014/main" val="20002"/>
                    </a:ext>
                  </a:extLst>
                </a:gridCol>
                <a:gridCol w="449468">
                  <a:extLst>
                    <a:ext uri="{9D8B030D-6E8A-4147-A177-3AD203B41FA5}">
                      <a16:colId xmlns:a16="http://schemas.microsoft.com/office/drawing/2014/main" val="20003"/>
                    </a:ext>
                  </a:extLst>
                </a:gridCol>
                <a:gridCol w="449468">
                  <a:extLst>
                    <a:ext uri="{9D8B030D-6E8A-4147-A177-3AD203B41FA5}">
                      <a16:colId xmlns:a16="http://schemas.microsoft.com/office/drawing/2014/main" val="20004"/>
                    </a:ext>
                  </a:extLst>
                </a:gridCol>
                <a:gridCol w="449468">
                  <a:extLst>
                    <a:ext uri="{9D8B030D-6E8A-4147-A177-3AD203B41FA5}">
                      <a16:colId xmlns:a16="http://schemas.microsoft.com/office/drawing/2014/main" val="20005"/>
                    </a:ext>
                  </a:extLst>
                </a:gridCol>
              </a:tblGrid>
              <a:tr h="226980">
                <a:tc>
                  <a:txBody>
                    <a:bodyPr/>
                    <a:lstStyle/>
                    <a:p>
                      <a:pPr marL="342900" lvl="0" indent="-342900" hangingPunct="0">
                        <a:spcAft>
                          <a:spcPts val="0"/>
                        </a:spcAft>
                        <a:buFont typeface="+mj-lt"/>
                        <a:buAutoNum type="arabicPeriod"/>
                      </a:pPr>
                      <a:r>
                        <a:rPr lang="it-IT" sz="1000" b="1"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AREA MOTORIO PRASSICA</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0</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1</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a:t>
                      </a: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4</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d410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Cambiare la posizione corporea di base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d415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Mantenere una posizione corporea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d420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Trasferirsi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d430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Sollevare e trasportare oggetti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204282">
                <a:tc>
                  <a:txBody>
                    <a:bodyPr/>
                    <a:lstStyle/>
                    <a:p>
                      <a:pPr hangingPunct="0">
                        <a:spcAft>
                          <a:spcPts val="0"/>
                        </a:spcAft>
                      </a:pPr>
                      <a:r>
                        <a:rPr lang="it-IT" sz="900" b="1"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d440 </a:t>
                      </a: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Uso fine della mano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d450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Camminare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r h="226980">
                <a:tc>
                  <a:txBody>
                    <a:bodyPr/>
                    <a:lstStyle/>
                    <a:p>
                      <a:pPr marL="342900" lvl="0" indent="-342900" hangingPunct="0">
                        <a:spcAft>
                          <a:spcPts val="0"/>
                        </a:spcAft>
                        <a:buFont typeface="+mj-lt"/>
                        <a:buAutoNum type="arabicPeriod"/>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AREA DELL’AUTONOMIA PERSONALE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7"/>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d230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Eseguire la routine quotidiana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8"/>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d510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Lavarsi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9"/>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d530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Bisogni corporali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0"/>
                  </a:ext>
                </a:extLst>
              </a:tr>
              <a:tr h="204282">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d540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Vestirsi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1"/>
                  </a:ext>
                </a:extLst>
              </a:tr>
              <a:tr h="204282">
                <a:tc>
                  <a:txBody>
                    <a:bodyPr/>
                    <a:lstStyle/>
                    <a:p>
                      <a:pPr marL="434975" indent="-434975" hangingPunct="0">
                        <a:spcAft>
                          <a:spcPts val="0"/>
                        </a:spcAft>
                      </a:pPr>
                      <a:r>
                        <a:rPr lang="it-IT" sz="900" b="1"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d550 </a:t>
                      </a: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Mangiare</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2"/>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d560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Bere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3"/>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d571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Badare alla propria sicurezza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4"/>
                  </a:ext>
                </a:extLst>
              </a:tr>
              <a:tr h="226980">
                <a:tc>
                  <a:txBody>
                    <a:bodyPr/>
                    <a:lstStyle/>
                    <a:p>
                      <a:pPr marL="342900" lvl="0" indent="-342900" hangingPunct="0">
                        <a:spcAft>
                          <a:spcPts val="0"/>
                        </a:spcAft>
                        <a:buFont typeface="+mj-lt"/>
                        <a:buAutoNum type="arabicPeriod"/>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AREE DI VITA PRINCIPALI (AUTONOMIA SOCIALE)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15"/>
                  </a:ext>
                </a:extLst>
              </a:tr>
              <a:tr h="267647">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d460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Spostarsi in diverse collocazioni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6"/>
                  </a:ext>
                </a:extLst>
              </a:tr>
              <a:tr h="229817">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d465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Spostarsi usando apparecchiature/ausili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7"/>
                  </a:ext>
                </a:extLst>
              </a:tr>
              <a:tr h="267647">
                <a:tc>
                  <a:txBody>
                    <a:bodyPr/>
                    <a:lstStyle/>
                    <a:p>
                      <a:pPr hangingPunct="0">
                        <a:spcAft>
                          <a:spcPts val="0"/>
                        </a:spcAft>
                      </a:pPr>
                      <a:r>
                        <a:rPr lang="it-IT" sz="9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d470 </a:t>
                      </a: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Usare</a:t>
                      </a:r>
                      <a:r>
                        <a:rPr lang="it-IT" sz="900" baseline="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un mezzo di trasporto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8"/>
                  </a:ext>
                </a:extLst>
              </a:tr>
              <a:tr h="267647">
                <a:tc>
                  <a:txBody>
                    <a:bodyPr/>
                    <a:lstStyle/>
                    <a:p>
                      <a:pPr>
                        <a:spcAft>
                          <a:spcPts val="0"/>
                        </a:spcAft>
                      </a:pPr>
                      <a:r>
                        <a:rPr lang="it-IT" sz="9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d860 T</a:t>
                      </a:r>
                      <a:r>
                        <a:rPr lang="it-IT" sz="900" b="1" baseline="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r>
                        <a:rPr lang="it-IT" sz="900" b="1" dirty="0" err="1"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ransazioni</a:t>
                      </a:r>
                      <a:r>
                        <a:rPr lang="it-IT" sz="9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economiche semplici</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9"/>
                  </a:ext>
                </a:extLst>
              </a:tr>
            </a:tbl>
          </a:graphicData>
        </a:graphic>
      </p:graphicFrame>
      <p:graphicFrame>
        <p:nvGraphicFramePr>
          <p:cNvPr id="9" name="Tabella 8"/>
          <p:cNvGraphicFramePr>
            <a:graphicFrameLocks noGrp="1"/>
          </p:cNvGraphicFramePr>
          <p:nvPr>
            <p:extLst>
              <p:ext uri="{D42A27DB-BD31-4B8C-83A1-F6EECF244321}">
                <p14:modId xmlns:p14="http://schemas.microsoft.com/office/powerpoint/2010/main" val="2517276535"/>
              </p:ext>
            </p:extLst>
          </p:nvPr>
        </p:nvGraphicFramePr>
        <p:xfrm>
          <a:off x="118602" y="6030985"/>
          <a:ext cx="8158295" cy="456525"/>
        </p:xfrm>
        <a:graphic>
          <a:graphicData uri="http://schemas.openxmlformats.org/drawingml/2006/table">
            <a:tbl>
              <a:tblPr firstRow="1" firstCol="1" bandRow="1">
                <a:tableStyleId>{5C22544A-7EE6-4342-B048-85BDC9FD1C3A}</a:tableStyleId>
              </a:tblPr>
              <a:tblGrid>
                <a:gridCol w="5903826">
                  <a:extLst>
                    <a:ext uri="{9D8B030D-6E8A-4147-A177-3AD203B41FA5}">
                      <a16:colId xmlns:a16="http://schemas.microsoft.com/office/drawing/2014/main" val="20000"/>
                    </a:ext>
                  </a:extLst>
                </a:gridCol>
                <a:gridCol w="441434">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441435">
                  <a:extLst>
                    <a:ext uri="{9D8B030D-6E8A-4147-A177-3AD203B41FA5}">
                      <a16:colId xmlns:a16="http://schemas.microsoft.com/office/drawing/2014/main" val="20003"/>
                    </a:ext>
                  </a:extLst>
                </a:gridCol>
                <a:gridCol w="449317">
                  <a:extLst>
                    <a:ext uri="{9D8B030D-6E8A-4147-A177-3AD203B41FA5}">
                      <a16:colId xmlns:a16="http://schemas.microsoft.com/office/drawing/2014/main" val="20004"/>
                    </a:ext>
                  </a:extLst>
                </a:gridCol>
                <a:gridCol w="465083">
                  <a:extLst>
                    <a:ext uri="{9D8B030D-6E8A-4147-A177-3AD203B41FA5}">
                      <a16:colId xmlns:a16="http://schemas.microsoft.com/office/drawing/2014/main" val="20005"/>
                    </a:ext>
                  </a:extLst>
                </a:gridCol>
              </a:tblGrid>
              <a:tr h="235808">
                <a:tc>
                  <a:txBody>
                    <a:bodyPr/>
                    <a:lstStyle/>
                    <a:p>
                      <a:pPr hangingPunct="0">
                        <a:spcAft>
                          <a:spcPts val="0"/>
                        </a:spcAft>
                      </a:pPr>
                      <a:r>
                        <a:rPr lang="it-IT" sz="900" b="1" kern="12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d880 Coinvolgimento nel gioco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220717">
                <a:tc>
                  <a:txBody>
                    <a:bodyPr/>
                    <a:lstStyle/>
                    <a:p>
                      <a:pPr>
                        <a:spcAft>
                          <a:spcPts val="0"/>
                        </a:spcAft>
                      </a:pPr>
                      <a:r>
                        <a:rPr lang="it-IT" sz="900" b="1" kern="12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d9205 Socializzazione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a:solidFill>
                            <a:schemeClr val="tx1"/>
                          </a:solidFill>
                          <a:effectLst/>
                        </a:rPr>
                        <a:t> </a:t>
                      </a:r>
                      <a:endParaRPr lang="it-IT" sz="1000" b="1">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b="1" dirty="0">
                          <a:solidFill>
                            <a:schemeClr val="tx1"/>
                          </a:solidFill>
                          <a:effectLst/>
                        </a:rPr>
                        <a:t> </a:t>
                      </a:r>
                      <a:endParaRPr lang="it-IT" sz="10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bl>
          </a:graphicData>
        </a:graphic>
      </p:graphicFrame>
      <p:sp>
        <p:nvSpPr>
          <p:cNvPr id="10" name="Rettangolo 9"/>
          <p:cNvSpPr/>
          <p:nvPr/>
        </p:nvSpPr>
        <p:spPr>
          <a:xfrm>
            <a:off x="1513490" y="128095"/>
            <a:ext cx="5754413" cy="646331"/>
          </a:xfrm>
          <a:prstGeom prst="rect">
            <a:avLst/>
          </a:prstGeom>
        </p:spPr>
        <p:txBody>
          <a:bodyPr wrap="square">
            <a:spAutoFit/>
          </a:bodyPr>
          <a:lstStyle/>
          <a:p>
            <a:pPr algn="ctr"/>
            <a:r>
              <a:rPr lang="it-IT" b="1" dirty="0"/>
              <a:t>SCHEDA INFORMATIVA DI RACCORDO </a:t>
            </a:r>
            <a:endParaRPr lang="it-IT" dirty="0"/>
          </a:p>
          <a:p>
            <a:pPr algn="ctr"/>
            <a:r>
              <a:rPr lang="it-IT" b="1" dirty="0"/>
              <a:t>PER LA SCUOLA SECONDARIA DI PRIMO GRADO</a:t>
            </a:r>
            <a:endParaRPr lang="it-IT" dirty="0"/>
          </a:p>
        </p:txBody>
      </p:sp>
    </p:spTree>
    <p:extLst>
      <p:ext uri="{BB962C8B-B14F-4D97-AF65-F5344CB8AC3E}">
        <p14:creationId xmlns:p14="http://schemas.microsoft.com/office/powerpoint/2010/main" val="23795148"/>
      </p:ext>
    </p:extLst>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smtClean="0"/>
              <a:t>C</a:t>
            </a:r>
            <a:endParaRPr lang="it-IT" altLang="it-IT" sz="2000" b="1" dirty="0"/>
          </a:p>
        </p:txBody>
      </p:sp>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Tabella 6"/>
          <p:cNvGraphicFramePr>
            <a:graphicFrameLocks noGrp="1"/>
          </p:cNvGraphicFramePr>
          <p:nvPr>
            <p:extLst>
              <p:ext uri="{D42A27DB-BD31-4B8C-83A1-F6EECF244321}">
                <p14:modId xmlns:p14="http://schemas.microsoft.com/office/powerpoint/2010/main" val="1077039188"/>
              </p:ext>
            </p:extLst>
          </p:nvPr>
        </p:nvGraphicFramePr>
        <p:xfrm>
          <a:off x="291662" y="1170117"/>
          <a:ext cx="6495393" cy="487680"/>
        </p:xfrm>
        <a:graphic>
          <a:graphicData uri="http://schemas.openxmlformats.org/drawingml/2006/table">
            <a:tbl>
              <a:tblPr firstRow="1" firstCol="1" lastRow="1" lastCol="1" bandRow="1" bandCol="1">
                <a:tableStyleId>{5C22544A-7EE6-4342-B048-85BDC9FD1C3A}</a:tableStyleId>
              </a:tblPr>
              <a:tblGrid>
                <a:gridCol w="6495393">
                  <a:extLst>
                    <a:ext uri="{9D8B030D-6E8A-4147-A177-3AD203B41FA5}">
                      <a16:colId xmlns:a16="http://schemas.microsoft.com/office/drawing/2014/main" val="20000"/>
                    </a:ext>
                  </a:extLst>
                </a:gridCol>
              </a:tblGrid>
              <a:tr h="452344">
                <a:tc>
                  <a:txBody>
                    <a:bodyPr/>
                    <a:lstStyle/>
                    <a:p>
                      <a:pPr hangingPunct="0">
                        <a:spcAft>
                          <a:spcPts val="0"/>
                        </a:spcAft>
                      </a:pPr>
                      <a:r>
                        <a:rPr lang="it-IT" sz="1100" dirty="0">
                          <a:solidFill>
                            <a:schemeClr val="tx1"/>
                          </a:solidFill>
                          <a:effectLst/>
                        </a:rPr>
                        <a:t>Come influiscono i fattori ambientali</a:t>
                      </a:r>
                      <a:r>
                        <a:rPr lang="it-IT" sz="1100" dirty="0" smtClean="0">
                          <a:solidFill>
                            <a:schemeClr val="tx1"/>
                          </a:solidFill>
                          <a:effectLst/>
                        </a:rPr>
                        <a:t>?</a:t>
                      </a:r>
                    </a:p>
                    <a:p>
                      <a:pPr marL="0" marR="0" lvl="0" indent="0" algn="l" defTabSz="914400" rtl="0" eaLnBrk="1" fontAlgn="auto" latinLnBrk="0" hangingPunct="0">
                        <a:lnSpc>
                          <a:spcPct val="100000"/>
                        </a:lnSpc>
                        <a:spcBef>
                          <a:spcPts val="0"/>
                        </a:spcBef>
                        <a:spcAft>
                          <a:spcPts val="0"/>
                        </a:spcAft>
                        <a:buClrTx/>
                        <a:buSzTx/>
                        <a:buFontTx/>
                        <a:buNone/>
                        <a:tabLst/>
                        <a:defRPr/>
                      </a:pPr>
                      <a:r>
                        <a:rPr lang="it-IT" sz="1000" b="0" i="1" kern="1200" dirty="0" smtClean="0">
                          <a:solidFill>
                            <a:schemeClr val="tx1"/>
                          </a:solidFill>
                          <a:effectLst/>
                          <a:latin typeface="+mn-lt"/>
                          <a:ea typeface="+mn-ea"/>
                          <a:cs typeface="+mn-cs"/>
                        </a:rPr>
                        <a:t>[Indicare i fattori ambientali che possono favorire (F) o ostacolare (B) una soddisfacente inclusione dell’alunno.]</a:t>
                      </a:r>
                      <a:endParaRPr lang="it-IT" sz="1000" b="0" kern="1200" dirty="0" smtClean="0">
                        <a:solidFill>
                          <a:schemeClr val="tx1"/>
                        </a:solidFill>
                        <a:effectLst/>
                        <a:latin typeface="+mn-lt"/>
                        <a:ea typeface="+mn-ea"/>
                        <a:cs typeface="+mn-cs"/>
                      </a:endParaRPr>
                    </a:p>
                    <a:p>
                      <a:pPr hangingPunct="0">
                        <a:spcAft>
                          <a:spcPts val="0"/>
                        </a:spcAft>
                      </a:pPr>
                      <a:endParaRPr lang="it-IT" sz="1100" b="0" i="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extLst>
                  <a:ext uri="{0D108BD9-81ED-4DB2-BD59-A6C34878D82A}">
                    <a16:rowId xmlns:a16="http://schemas.microsoft.com/office/drawing/2014/main" val="10000"/>
                  </a:ext>
                </a:extLst>
              </a:tr>
            </a:tbl>
          </a:graphicData>
        </a:graphic>
      </p:graphicFrame>
      <p:graphicFrame>
        <p:nvGraphicFramePr>
          <p:cNvPr id="9" name="Tabella 8"/>
          <p:cNvGraphicFramePr>
            <a:graphicFrameLocks noGrp="1"/>
          </p:cNvGraphicFramePr>
          <p:nvPr>
            <p:extLst>
              <p:ext uri="{D42A27DB-BD31-4B8C-83A1-F6EECF244321}">
                <p14:modId xmlns:p14="http://schemas.microsoft.com/office/powerpoint/2010/main" val="44735928"/>
              </p:ext>
            </p:extLst>
          </p:nvPr>
        </p:nvGraphicFramePr>
        <p:xfrm>
          <a:off x="291662" y="1955572"/>
          <a:ext cx="8229600" cy="2868676"/>
        </p:xfrm>
        <a:graphic>
          <a:graphicData uri="http://schemas.openxmlformats.org/drawingml/2006/table">
            <a:tbl>
              <a:tblPr firstRow="1" firstCol="1" lastRow="1" lastCol="1" bandRow="1" bandCol="1">
                <a:tableStyleId>{5C22544A-7EE6-4342-B048-85BDC9FD1C3A}</a:tableStyleId>
              </a:tblPr>
              <a:tblGrid>
                <a:gridCol w="7140000">
                  <a:extLst>
                    <a:ext uri="{9D8B030D-6E8A-4147-A177-3AD203B41FA5}">
                      <a16:colId xmlns:a16="http://schemas.microsoft.com/office/drawing/2014/main" val="20000"/>
                    </a:ext>
                  </a:extLst>
                </a:gridCol>
                <a:gridCol w="544800">
                  <a:extLst>
                    <a:ext uri="{9D8B030D-6E8A-4147-A177-3AD203B41FA5}">
                      <a16:colId xmlns:a16="http://schemas.microsoft.com/office/drawing/2014/main" val="20001"/>
                    </a:ext>
                  </a:extLst>
                </a:gridCol>
                <a:gridCol w="544800">
                  <a:extLst>
                    <a:ext uri="{9D8B030D-6E8A-4147-A177-3AD203B41FA5}">
                      <a16:colId xmlns:a16="http://schemas.microsoft.com/office/drawing/2014/main" val="20002"/>
                    </a:ext>
                  </a:extLst>
                </a:gridCol>
              </a:tblGrid>
              <a:tr h="227952">
                <a:tc>
                  <a:txBody>
                    <a:bodyPr/>
                    <a:lstStyle/>
                    <a:p>
                      <a:pPr hangingPunct="0">
                        <a:spcAft>
                          <a:spcPts val="0"/>
                        </a:spcAft>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Fattori Ambientali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1000" b="1"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F</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1000" b="1"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B</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189684">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e1101</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Farmaci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362109">
                <a:tc>
                  <a:txBody>
                    <a:bodyPr/>
                    <a:lstStyle/>
                    <a:p>
                      <a:pPr marL="270510" indent="-270510" hangingPunct="0">
                        <a:spcAft>
                          <a:spcPts val="0"/>
                        </a:spcAft>
                        <a:tabLst>
                          <a:tab pos="104775" algn="l"/>
                        </a:tabLs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e115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Prodotti e tecnologie per l’uso personale e nella vita quotidiana (protesi, tutori, tavoli, sedie, stabilizzatori….)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379370">
                <a:tc>
                  <a:txBody>
                    <a:bodyPr/>
                    <a:lstStyle/>
                    <a:p>
                      <a:pPr marL="270510" indent="-270510"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e120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Prodotti e tecnologia di assistenza per la mobilità e il trasporto personali in ambienti esterni ed interni (carrozzine, tricicli, carrelli, deambulatori…)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330079">
                <a:tc>
                  <a:txBody>
                    <a:bodyPr/>
                    <a:lstStyle/>
                    <a:p>
                      <a:pPr marL="270510" indent="-270510"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e125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Prodotti e tecnologia per la comunicazione(comunicatori, protesi acustiche, impianti cocleari, strumenti ottici…..)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379370">
                <a:tc>
                  <a:txBody>
                    <a:bodyPr/>
                    <a:lstStyle/>
                    <a:p>
                      <a:pPr marL="270510" indent="-270510"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e150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Prodotti e tecnologia per il pubblico utilizzo dell’edificio scolastico (rampe di accesso, ascensori, bagni per disabili….)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243367">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e340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Persone che forniscono aiuto e assistenza in ambito scolastico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r h="252249">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e425</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Atteggiamenti individuali di conoscenti, colleghi (compagni di classe)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7"/>
                  </a:ext>
                </a:extLst>
              </a:tr>
              <a:tr h="244365">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e430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Atteggiamenti individuali di persone in posizione di autorità</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8"/>
                  </a:ext>
                </a:extLst>
              </a:tr>
              <a:tr h="260131">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e540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Servizi, sistemi e politiche del trasporto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9"/>
                  </a:ext>
                </a:extLst>
              </a:tr>
            </a:tbl>
          </a:graphicData>
        </a:graphic>
      </p:graphicFrame>
      <p:graphicFrame>
        <p:nvGraphicFramePr>
          <p:cNvPr id="10" name="Tabella 9"/>
          <p:cNvGraphicFramePr>
            <a:graphicFrameLocks noGrp="1"/>
          </p:cNvGraphicFramePr>
          <p:nvPr>
            <p:extLst>
              <p:ext uri="{D42A27DB-BD31-4B8C-83A1-F6EECF244321}">
                <p14:modId xmlns:p14="http://schemas.microsoft.com/office/powerpoint/2010/main" val="3403719648"/>
              </p:ext>
            </p:extLst>
          </p:nvPr>
        </p:nvGraphicFramePr>
        <p:xfrm>
          <a:off x="291662" y="5140463"/>
          <a:ext cx="8229600" cy="1097280"/>
        </p:xfrm>
        <a:graphic>
          <a:graphicData uri="http://schemas.openxmlformats.org/drawingml/2006/table">
            <a:tbl>
              <a:tblPr firstRow="1" firstCol="1" bandRow="1">
                <a:tableStyleId>{5C22544A-7EE6-4342-B048-85BDC9FD1C3A}</a:tableStyleId>
              </a:tblPr>
              <a:tblGrid>
                <a:gridCol w="8229600">
                  <a:extLst>
                    <a:ext uri="{9D8B030D-6E8A-4147-A177-3AD203B41FA5}">
                      <a16:colId xmlns:a16="http://schemas.microsoft.com/office/drawing/2014/main" val="20000"/>
                    </a:ext>
                  </a:extLst>
                </a:gridCol>
              </a:tblGrid>
              <a:tr h="1079034">
                <a:tc>
                  <a:txBody>
                    <a:bodyPr/>
                    <a:lstStyle/>
                    <a:p>
                      <a:pPr>
                        <a:spcAft>
                          <a:spcPts val="0"/>
                        </a:spcAft>
                      </a:pPr>
                      <a:r>
                        <a:rPr lang="it-IT" sz="900" dirty="0">
                          <a:solidFill>
                            <a:schemeClr val="tx1"/>
                          </a:solidFill>
                          <a:effectLst/>
                        </a:rPr>
                        <a:t>NOTE: </a:t>
                      </a:r>
                      <a:endParaRPr lang="it-IT" sz="900" dirty="0" smtClean="0">
                        <a:solidFill>
                          <a:schemeClr val="tx1"/>
                        </a:solidFill>
                        <a:effectLst/>
                      </a:endParaRPr>
                    </a:p>
                    <a:p>
                      <a:pPr>
                        <a:spcAft>
                          <a:spcPts val="0"/>
                        </a:spcAft>
                      </a:pPr>
                      <a:r>
                        <a:rPr lang="it-IT" sz="900" dirty="0" smtClean="0">
                          <a:solidFill>
                            <a:schemeClr val="tx1"/>
                          </a:solidFill>
                          <a:effectLst/>
                        </a:rPr>
                        <a:t>___________________________________________________________________________________________________________________________</a:t>
                      </a:r>
                    </a:p>
                    <a:p>
                      <a:pPr>
                        <a:spcAft>
                          <a:spcPts val="0"/>
                        </a:spcAft>
                      </a:pPr>
                      <a:endParaRPr lang="it-IT" sz="900" dirty="0" smtClean="0">
                        <a:solidFill>
                          <a:schemeClr val="tx1"/>
                        </a:solidFill>
                        <a:effectLst/>
                      </a:endParaRPr>
                    </a:p>
                    <a:p>
                      <a:pPr>
                        <a:spcAft>
                          <a:spcPts val="0"/>
                        </a:spcAft>
                      </a:pPr>
                      <a:r>
                        <a:rPr lang="it-IT" sz="900" dirty="0" smtClean="0">
                          <a:solidFill>
                            <a:schemeClr val="tx1"/>
                          </a:solidFill>
                          <a:effectLst/>
                        </a:rPr>
                        <a:t>___________________________________________________________________________________________________________________________</a:t>
                      </a:r>
                    </a:p>
                    <a:p>
                      <a:pPr>
                        <a:spcAft>
                          <a:spcPts val="0"/>
                        </a:spcAft>
                      </a:pPr>
                      <a:endParaRPr lang="it-IT" sz="900" dirty="0" smtClean="0">
                        <a:solidFill>
                          <a:schemeClr val="tx1"/>
                        </a:solidFill>
                        <a:effectLst/>
                      </a:endParaRPr>
                    </a:p>
                    <a:p>
                      <a:pPr>
                        <a:spcAft>
                          <a:spcPts val="0"/>
                        </a:spcAft>
                      </a:pPr>
                      <a:r>
                        <a:rPr lang="it-IT" sz="900" dirty="0" smtClean="0">
                          <a:solidFill>
                            <a:schemeClr val="tx1"/>
                          </a:solidFill>
                          <a:effectLst/>
                        </a:rPr>
                        <a:t>___________________________________________________________________________________________________________________________</a:t>
                      </a:r>
                      <a:endParaRPr lang="it-IT" sz="1000" dirty="0">
                        <a:solidFill>
                          <a:schemeClr val="tx1"/>
                        </a:solidFill>
                        <a:effectLst/>
                      </a:endParaRPr>
                    </a:p>
                    <a:p>
                      <a:pPr>
                        <a:spcAft>
                          <a:spcPts val="0"/>
                        </a:spcAft>
                      </a:pPr>
                      <a:r>
                        <a:rPr lang="it-IT" sz="900" dirty="0">
                          <a:solidFill>
                            <a:schemeClr val="tx1"/>
                          </a:solidFill>
                          <a:effectLst/>
                        </a:rPr>
                        <a:t> </a:t>
                      </a:r>
                      <a:endParaRPr lang="it-IT" sz="1000" dirty="0">
                        <a:solidFill>
                          <a:schemeClr val="tx1"/>
                        </a:solidFill>
                        <a:effectLst/>
                      </a:endParaRPr>
                    </a:p>
                    <a:p>
                      <a:pPr>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bl>
          </a:graphicData>
        </a:graphic>
      </p:graphicFrame>
      <p:sp>
        <p:nvSpPr>
          <p:cNvPr id="11" name="Rettangolo 10"/>
          <p:cNvSpPr/>
          <p:nvPr/>
        </p:nvSpPr>
        <p:spPr>
          <a:xfrm>
            <a:off x="1513490" y="128095"/>
            <a:ext cx="5754413" cy="646331"/>
          </a:xfrm>
          <a:prstGeom prst="rect">
            <a:avLst/>
          </a:prstGeom>
        </p:spPr>
        <p:txBody>
          <a:bodyPr wrap="square">
            <a:spAutoFit/>
          </a:bodyPr>
          <a:lstStyle/>
          <a:p>
            <a:pPr algn="ctr"/>
            <a:r>
              <a:rPr lang="it-IT" b="1" dirty="0"/>
              <a:t>SCHEDA INFORMATIVA DI RACCORDO </a:t>
            </a:r>
            <a:endParaRPr lang="it-IT" dirty="0"/>
          </a:p>
          <a:p>
            <a:pPr algn="ctr"/>
            <a:r>
              <a:rPr lang="it-IT" b="1" dirty="0"/>
              <a:t>PER LA SCUOLA SECONDARIA DI PRIMO GRADO</a:t>
            </a:r>
            <a:endParaRPr lang="it-IT" dirty="0"/>
          </a:p>
        </p:txBody>
      </p:sp>
    </p:spTree>
    <p:extLst>
      <p:ext uri="{BB962C8B-B14F-4D97-AF65-F5344CB8AC3E}">
        <p14:creationId xmlns:p14="http://schemas.microsoft.com/office/powerpoint/2010/main" val="2931034553"/>
      </p:ext>
    </p:extLst>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2855" y="114300"/>
            <a:ext cx="541120" cy="57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740196" y="132948"/>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127475" y="132948"/>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smtClean="0"/>
              <a:t>D</a:t>
            </a:r>
            <a:endParaRPr lang="it-IT" altLang="it-IT" sz="2000" b="1" dirty="0"/>
          </a:p>
        </p:txBody>
      </p:sp>
      <p:graphicFrame>
        <p:nvGraphicFramePr>
          <p:cNvPr id="17" name="Tabella 16"/>
          <p:cNvGraphicFramePr>
            <a:graphicFrameLocks noGrp="1"/>
          </p:cNvGraphicFramePr>
          <p:nvPr>
            <p:extLst/>
          </p:nvPr>
        </p:nvGraphicFramePr>
        <p:xfrm>
          <a:off x="127475" y="960126"/>
          <a:ext cx="8943975" cy="5303520"/>
        </p:xfrm>
        <a:graphic>
          <a:graphicData uri="http://schemas.openxmlformats.org/drawingml/2006/table">
            <a:tbl>
              <a:tblPr>
                <a:tableStyleId>{5C22544A-7EE6-4342-B048-85BDC9FD1C3A}</a:tableStyleId>
              </a:tblPr>
              <a:tblGrid>
                <a:gridCol w="8882981">
                  <a:extLst>
                    <a:ext uri="{9D8B030D-6E8A-4147-A177-3AD203B41FA5}">
                      <a16:colId xmlns:a16="http://schemas.microsoft.com/office/drawing/2014/main" val="20000"/>
                    </a:ext>
                  </a:extLst>
                </a:gridCol>
                <a:gridCol w="60994">
                  <a:extLst>
                    <a:ext uri="{9D8B030D-6E8A-4147-A177-3AD203B41FA5}">
                      <a16:colId xmlns:a16="http://schemas.microsoft.com/office/drawing/2014/main" val="20001"/>
                    </a:ext>
                  </a:extLst>
                </a:gridCol>
              </a:tblGrid>
              <a:tr h="4411662">
                <a:tc>
                  <a:txBody>
                    <a:bodyPr/>
                    <a:lstStyle/>
                    <a:p>
                      <a:pPr algn="ctr">
                        <a:spcAft>
                          <a:spcPts val="0"/>
                        </a:spcAft>
                      </a:pPr>
                      <a:r>
                        <a:rPr lang="it-IT" sz="1400" dirty="0">
                          <a:effectLst/>
                        </a:rPr>
                        <a:t> </a:t>
                      </a:r>
                    </a:p>
                    <a:p>
                      <a:pPr algn="ctr">
                        <a:spcAft>
                          <a:spcPts val="0"/>
                        </a:spcAft>
                      </a:pPr>
                      <a:r>
                        <a:rPr lang="it-IT" sz="1400" dirty="0">
                          <a:effectLst/>
                        </a:rPr>
                        <a:t>Anno scolastico ______________________</a:t>
                      </a:r>
                    </a:p>
                    <a:p>
                      <a:pPr algn="ctr">
                        <a:spcAft>
                          <a:spcPts val="0"/>
                        </a:spcAft>
                      </a:pPr>
                      <a:r>
                        <a:rPr lang="it-IT" sz="1400" dirty="0">
                          <a:effectLst/>
                        </a:rPr>
                        <a:t>Traccia per la relazione finale da inserire nel fascicolo dell’alunno</a:t>
                      </a:r>
                    </a:p>
                    <a:p>
                      <a:pPr algn="ctr">
                        <a:spcAft>
                          <a:spcPts val="0"/>
                        </a:spcAft>
                      </a:pPr>
                      <a:r>
                        <a:rPr lang="it-IT" sz="1400" dirty="0">
                          <a:effectLst/>
                        </a:rPr>
                        <a:t> </a:t>
                      </a:r>
                    </a:p>
                    <a:p>
                      <a:pPr algn="ctr">
                        <a:spcAft>
                          <a:spcPts val="0"/>
                        </a:spcAft>
                      </a:pPr>
                      <a:r>
                        <a:rPr lang="it-IT" sz="1400" b="1" dirty="0">
                          <a:effectLst/>
                        </a:rPr>
                        <a:t>Dalla RILEVAZIONE DI COMPETENZE  COMPARATA </a:t>
                      </a:r>
                    </a:p>
                    <a:p>
                      <a:pPr algn="ctr">
                        <a:spcAft>
                          <a:spcPts val="0"/>
                        </a:spcAft>
                      </a:pPr>
                      <a:r>
                        <a:rPr lang="it-IT" sz="1400" dirty="0">
                          <a:effectLst/>
                        </a:rPr>
                        <a:t>(famiglia, </a:t>
                      </a:r>
                      <a:r>
                        <a:rPr lang="it-IT" sz="1400" dirty="0" smtClean="0">
                          <a:effectLst/>
                        </a:rPr>
                        <a:t>team docenti, </a:t>
                      </a:r>
                      <a:r>
                        <a:rPr lang="it-IT" sz="1400" dirty="0">
                          <a:effectLst/>
                        </a:rPr>
                        <a:t>operatori </a:t>
                      </a:r>
                      <a:r>
                        <a:rPr lang="it-IT" sz="1400" dirty="0" err="1">
                          <a:effectLst/>
                        </a:rPr>
                        <a:t>ulss</a:t>
                      </a:r>
                      <a:r>
                        <a:rPr lang="it-IT" sz="1400" dirty="0">
                          <a:effectLst/>
                        </a:rPr>
                        <a:t>...)</a:t>
                      </a:r>
                    </a:p>
                    <a:p>
                      <a:pPr algn="ctr">
                        <a:spcAft>
                          <a:spcPts val="0"/>
                        </a:spcAft>
                      </a:pPr>
                      <a:r>
                        <a:rPr lang="it-IT" sz="1400" dirty="0">
                          <a:effectLst/>
                        </a:rPr>
                        <a:t>Si delinea il seguente profilo dell'</a:t>
                      </a:r>
                      <a:r>
                        <a:rPr lang="it-IT" sz="1400" dirty="0" err="1">
                          <a:effectLst/>
                        </a:rPr>
                        <a:t>alunn</a:t>
                      </a:r>
                      <a:r>
                        <a:rPr lang="it-IT" sz="1400" dirty="0" smtClean="0">
                          <a:effectLst/>
                        </a:rPr>
                        <a:t>.....................................................</a:t>
                      </a:r>
                      <a:endParaRPr lang="it-IT" sz="1400" dirty="0">
                        <a:effectLst/>
                      </a:endParaRPr>
                    </a:p>
                    <a:p>
                      <a:pPr marL="299085" algn="l">
                        <a:spcAft>
                          <a:spcPts val="0"/>
                        </a:spcAft>
                      </a:pPr>
                      <a:r>
                        <a:rPr lang="it-IT" sz="1400" dirty="0">
                          <a:effectLst/>
                        </a:rPr>
                        <a:t>  </a:t>
                      </a:r>
                    </a:p>
                    <a:p>
                      <a:pPr marL="182563" indent="0" algn="just">
                        <a:spcAft>
                          <a:spcPts val="0"/>
                        </a:spcAft>
                        <a:tabLst/>
                      </a:pPr>
                      <a:r>
                        <a:rPr lang="it-IT" sz="1400" b="1" dirty="0" smtClean="0">
                          <a:effectLst/>
                        </a:rPr>
                        <a:t>SPIRITO </a:t>
                      </a:r>
                      <a:r>
                        <a:rPr lang="it-IT" sz="1400" b="1" dirty="0" err="1" smtClean="0">
                          <a:effectLst/>
                        </a:rPr>
                        <a:t>DI</a:t>
                      </a:r>
                      <a:r>
                        <a:rPr lang="it-IT" sz="1400" b="1" dirty="0" smtClean="0">
                          <a:effectLst/>
                        </a:rPr>
                        <a:t> INIZIATIVA</a:t>
                      </a:r>
                    </a:p>
                    <a:p>
                      <a:pPr marL="182563" indent="0" algn="just">
                        <a:spcAft>
                          <a:spcPts val="0"/>
                        </a:spcAft>
                        <a:tabLst/>
                      </a:pPr>
                      <a:r>
                        <a:rPr lang="it-IT" sz="1400" dirty="0" smtClean="0">
                          <a:effectLst/>
                        </a:rPr>
                        <a:t>L’alunna </a:t>
                      </a:r>
                      <a:r>
                        <a:rPr lang="it-IT" sz="1400" dirty="0">
                          <a:effectLst/>
                        </a:rPr>
                        <a:t>G. sa orientarsi in ambienti interni ed esterni in autonomia riconoscendo la funzione dei vari spazi </a:t>
                      </a:r>
                      <a:r>
                        <a:rPr lang="it-IT" sz="1400" dirty="0" smtClean="0">
                          <a:effectLst/>
                        </a:rPr>
                        <a:t>scolastici.</a:t>
                      </a:r>
                      <a:r>
                        <a:rPr lang="it-IT" sz="1400" baseline="0" dirty="0" smtClean="0">
                          <a:effectLst/>
                        </a:rPr>
                        <a:t> </a:t>
                      </a:r>
                      <a:r>
                        <a:rPr lang="it-IT" sz="1400" dirty="0" smtClean="0">
                          <a:effectLst/>
                        </a:rPr>
                        <a:t>Sa </a:t>
                      </a:r>
                      <a:r>
                        <a:rPr lang="it-IT" sz="1400" dirty="0">
                          <a:effectLst/>
                        </a:rPr>
                        <a:t>riconoscere la situazione di pericolo e attivare comportamenti a tutela della sua incolumità.</a:t>
                      </a:r>
                    </a:p>
                    <a:p>
                      <a:pPr marL="182563" indent="0" algn="just">
                        <a:spcAft>
                          <a:spcPts val="0"/>
                        </a:spcAft>
                        <a:tabLst/>
                      </a:pPr>
                      <a:r>
                        <a:rPr lang="it-IT" sz="1400" dirty="0">
                          <a:effectLst/>
                        </a:rPr>
                        <a:t>Sa individuare e rispettare le regole in diversi contesti anche non noti.</a:t>
                      </a:r>
                    </a:p>
                    <a:p>
                      <a:pPr marL="182563" indent="0" algn="just">
                        <a:spcAft>
                          <a:spcPts val="0"/>
                        </a:spcAft>
                        <a:tabLst/>
                      </a:pPr>
                      <a:r>
                        <a:rPr lang="it-IT" sz="1400" dirty="0">
                          <a:effectLst/>
                        </a:rPr>
                        <a:t>Sa curare la propria persona e la propria igiene rilevandone autonomamente la necessità in maniera funzionale al contesto </a:t>
                      </a:r>
                      <a:r>
                        <a:rPr lang="it-IT" sz="1400" dirty="0" smtClean="0">
                          <a:effectLst/>
                        </a:rPr>
                        <a:t>conosciuto</a:t>
                      </a:r>
                    </a:p>
                    <a:p>
                      <a:pPr marL="182563" indent="0" algn="just">
                        <a:spcAft>
                          <a:spcPts val="0"/>
                        </a:spcAft>
                        <a:tabLst/>
                      </a:pPr>
                      <a:endParaRPr lang="it-IT" sz="1400" b="1" i="1" dirty="0" smtClean="0">
                        <a:effectLst/>
                      </a:endParaRPr>
                    </a:p>
                    <a:p>
                      <a:pPr marL="182563" indent="0" algn="just">
                        <a:spcAft>
                          <a:spcPts val="0"/>
                        </a:spcAft>
                        <a:tabLst/>
                      </a:pPr>
                      <a:r>
                        <a:rPr lang="it-IT" sz="1400" b="1" dirty="0" smtClean="0">
                          <a:effectLst/>
                        </a:rPr>
                        <a:t>COMPETENZE SOCIALI</a:t>
                      </a:r>
                      <a:r>
                        <a:rPr lang="it-IT" sz="1400" b="1" baseline="0" dirty="0" smtClean="0">
                          <a:effectLst/>
                        </a:rPr>
                        <a:t> E CIVICHE</a:t>
                      </a:r>
                      <a:endParaRPr lang="it-IT" sz="1400" b="1" dirty="0" smtClean="0">
                        <a:effectLst/>
                      </a:endParaRPr>
                    </a:p>
                    <a:p>
                      <a:pPr marL="182563" indent="0" algn="just">
                        <a:spcAft>
                          <a:spcPts val="0"/>
                        </a:spcAft>
                        <a:tabLst/>
                      </a:pPr>
                      <a:r>
                        <a:rPr lang="it-IT" sz="1400" dirty="0" smtClean="0">
                          <a:effectLst/>
                        </a:rPr>
                        <a:t>Sa </a:t>
                      </a:r>
                      <a:r>
                        <a:rPr lang="it-IT" sz="1400" dirty="0">
                          <a:effectLst/>
                        </a:rPr>
                        <a:t>riconoscere ed esprimere i propri bisogni e necessità senza alcun problema.</a:t>
                      </a:r>
                    </a:p>
                    <a:p>
                      <a:pPr marL="182563" indent="0" algn="just">
                        <a:spcAft>
                          <a:spcPts val="0"/>
                        </a:spcAft>
                        <a:tabLst/>
                      </a:pPr>
                      <a:r>
                        <a:rPr lang="it-IT" sz="1400" dirty="0">
                          <a:effectLst/>
                        </a:rPr>
                        <a:t>Sa riconoscere i propri punti di forza e di debolezza solo con suggerimenti da parte del docente/adulto, il quale, per mezzo di un suggerimento verbale, la spinge alla riflessione. Infatti, in autonomia, l’alunna fatica ad identificarsi nei suoli limiti e pregi(quali sono i tuoi pregi? E i tuoi difetti? Cosa sai fare bene? Cosa ti piace</a:t>
                      </a:r>
                      <a:r>
                        <a:rPr lang="it-IT" sz="1400" dirty="0" smtClean="0">
                          <a:effectLst/>
                        </a:rPr>
                        <a:t>? Cosa </a:t>
                      </a:r>
                      <a:r>
                        <a:rPr lang="it-IT" sz="1400" dirty="0">
                          <a:effectLst/>
                        </a:rPr>
                        <a:t>non ti piace?) e viene percepita un’assenza di consapevolezza.</a:t>
                      </a:r>
                    </a:p>
                    <a:p>
                      <a:pPr marL="182563" indent="0" algn="just">
                        <a:spcAft>
                          <a:spcPts val="0"/>
                        </a:spcAft>
                        <a:tabLst/>
                      </a:pPr>
                      <a:r>
                        <a:rPr lang="it-IT" sz="1400" dirty="0" smtClean="0">
                          <a:effectLst/>
                        </a:rPr>
                        <a:t>Sa </a:t>
                      </a:r>
                      <a:r>
                        <a:rPr lang="it-IT" sz="1400" dirty="0">
                          <a:effectLst/>
                        </a:rPr>
                        <a:t>adattarsi ai cambiamenti di mansione, </a:t>
                      </a:r>
                      <a:r>
                        <a:rPr lang="it-IT" sz="1400" dirty="0" err="1">
                          <a:effectLst/>
                        </a:rPr>
                        <a:t>setting</a:t>
                      </a:r>
                      <a:r>
                        <a:rPr lang="it-IT" sz="1400" dirty="0">
                          <a:effectLst/>
                        </a:rPr>
                        <a:t> o tutor. Non ha problemi a svolgere le varie attività scolastiche anche in un’aula a parte, lontana dal contesto classe/compagni  ed ha saputo adattarsi alla nuova docente di sostegno senza alcun problema o resistenza e anzi con accoglienza e dolcezza. </a:t>
                      </a:r>
                    </a:p>
                    <a:p>
                      <a:pPr marL="299085" algn="just">
                        <a:spcAft>
                          <a:spcPts val="0"/>
                        </a:spcAft>
                        <a:tabLst>
                          <a:tab pos="7083425" algn="l"/>
                        </a:tabLst>
                      </a:pPr>
                      <a:r>
                        <a:rPr lang="it-IT" sz="1200" dirty="0">
                          <a:effectLst/>
                        </a:rPr>
                        <a:t>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9" name="Rectangle 9"/>
          <p:cNvSpPr>
            <a:spLocks noChangeArrowheads="1"/>
          </p:cNvSpPr>
          <p:nvPr/>
        </p:nvSpPr>
        <p:spPr bwMode="auto">
          <a:xfrm>
            <a:off x="2762250" y="1719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1441226932"/>
      </p:ext>
    </p:extLst>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43888" y="114301"/>
            <a:ext cx="700087" cy="743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923076" y="171449"/>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49"/>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endParaRPr lang="it-IT" altLang="it-IT" sz="2000" b="1" dirty="0"/>
          </a:p>
        </p:txBody>
      </p:sp>
      <p:graphicFrame>
        <p:nvGraphicFramePr>
          <p:cNvPr id="17" name="Tabella 16"/>
          <p:cNvGraphicFramePr>
            <a:graphicFrameLocks noGrp="1"/>
          </p:cNvGraphicFramePr>
          <p:nvPr>
            <p:extLst/>
          </p:nvPr>
        </p:nvGraphicFramePr>
        <p:xfrm>
          <a:off x="341367" y="885825"/>
          <a:ext cx="8359720" cy="5852160"/>
        </p:xfrm>
        <a:graphic>
          <a:graphicData uri="http://schemas.openxmlformats.org/drawingml/2006/table">
            <a:tbl>
              <a:tblPr>
                <a:tableStyleId>{5C22544A-7EE6-4342-B048-85BDC9FD1C3A}</a:tableStyleId>
              </a:tblPr>
              <a:tblGrid>
                <a:gridCol w="8290534">
                  <a:extLst>
                    <a:ext uri="{9D8B030D-6E8A-4147-A177-3AD203B41FA5}">
                      <a16:colId xmlns:a16="http://schemas.microsoft.com/office/drawing/2014/main" val="20000"/>
                    </a:ext>
                  </a:extLst>
                </a:gridCol>
                <a:gridCol w="69186">
                  <a:extLst>
                    <a:ext uri="{9D8B030D-6E8A-4147-A177-3AD203B41FA5}">
                      <a16:colId xmlns:a16="http://schemas.microsoft.com/office/drawing/2014/main" val="20001"/>
                    </a:ext>
                  </a:extLst>
                </a:gridCol>
              </a:tblGrid>
              <a:tr h="5815013">
                <a:tc>
                  <a:txBody>
                    <a:bodyPr/>
                    <a:lstStyle/>
                    <a:p>
                      <a:pPr algn="l">
                        <a:spcAft>
                          <a:spcPts val="0"/>
                        </a:spcAft>
                      </a:pPr>
                      <a:endParaRPr lang="it-IT" sz="1000" b="1" dirty="0" smtClean="0">
                        <a:effectLst/>
                      </a:endParaRPr>
                    </a:p>
                    <a:p>
                      <a:pPr marL="0" algn="just" defTabSz="914400" rtl="0" eaLnBrk="1" latinLnBrk="0" hangingPunct="1">
                        <a:spcAft>
                          <a:spcPts val="0"/>
                        </a:spcAft>
                      </a:pPr>
                      <a:r>
                        <a:rPr lang="it-IT" sz="1400" b="1" kern="1200" dirty="0" smtClean="0">
                          <a:solidFill>
                            <a:schemeClr val="dk1"/>
                          </a:solidFill>
                          <a:effectLst/>
                          <a:latin typeface="+mn-lt"/>
                          <a:ea typeface="+mn-ea"/>
                          <a:cs typeface="+mn-cs"/>
                        </a:rPr>
                        <a:t>COMUNICARE NELLA MADRE LINGUA O LINGUA </a:t>
                      </a:r>
                      <a:r>
                        <a:rPr lang="it-IT" sz="1400" b="1" kern="1200" dirty="0" err="1" smtClean="0">
                          <a:solidFill>
                            <a:schemeClr val="dk1"/>
                          </a:solidFill>
                          <a:effectLst/>
                          <a:latin typeface="+mn-lt"/>
                          <a:ea typeface="+mn-ea"/>
                          <a:cs typeface="+mn-cs"/>
                        </a:rPr>
                        <a:t>DI</a:t>
                      </a:r>
                      <a:r>
                        <a:rPr lang="it-IT" sz="1400" b="1" kern="1200" dirty="0" smtClean="0">
                          <a:solidFill>
                            <a:schemeClr val="dk1"/>
                          </a:solidFill>
                          <a:effectLst/>
                          <a:latin typeface="+mn-lt"/>
                          <a:ea typeface="+mn-ea"/>
                          <a:cs typeface="+mn-cs"/>
                        </a:rPr>
                        <a:t> ISTRUZIONE </a:t>
                      </a:r>
                      <a:endParaRPr lang="it-IT" sz="1400" b="1" kern="1200" dirty="0">
                        <a:solidFill>
                          <a:schemeClr val="dk1"/>
                        </a:solidFill>
                        <a:effectLst/>
                        <a:latin typeface="+mn-lt"/>
                        <a:ea typeface="+mn-ea"/>
                        <a:cs typeface="+mn-cs"/>
                      </a:endParaRPr>
                    </a:p>
                    <a:p>
                      <a:pPr algn="just">
                        <a:spcAft>
                          <a:spcPts val="0"/>
                        </a:spcAft>
                      </a:pPr>
                      <a:r>
                        <a:rPr lang="it-IT" sz="1400" dirty="0" smtClean="0">
                          <a:effectLst/>
                        </a:rPr>
                        <a:t>Sa </a:t>
                      </a:r>
                      <a:r>
                        <a:rPr lang="it-IT" sz="1400" dirty="0">
                          <a:effectLst/>
                        </a:rPr>
                        <a:t>comprendere messaggi semplici su argomenti noti con l’aiuto di facilitatori: spiegazioni del docente, mappe concettuali e schemi semplificativi. </a:t>
                      </a:r>
                    </a:p>
                    <a:p>
                      <a:pPr algn="just">
                        <a:spcAft>
                          <a:spcPts val="0"/>
                        </a:spcAft>
                      </a:pPr>
                      <a:r>
                        <a:rPr lang="it-IT" sz="1400" dirty="0">
                          <a:effectLst/>
                        </a:rPr>
                        <a:t>Sa decodificare linguaggi simbolici conosciuti senza problema. L’unica difficoltà  potrebbe essere rappresentata da problemi di memoria a lungo termine. Il supporto/facilitatore visivo risulta a questo punto molto positivo.</a:t>
                      </a:r>
                    </a:p>
                    <a:p>
                      <a:pPr algn="just">
                        <a:spcAft>
                          <a:spcPts val="0"/>
                        </a:spcAft>
                      </a:pPr>
                      <a:r>
                        <a:rPr lang="it-IT" sz="1400" dirty="0">
                          <a:effectLst/>
                        </a:rPr>
                        <a:t>Sa esprimersi nei modi e nei tempi appropriati ad un contesto noto seguendo le indicazioni ricevute, quando cioè quando le viene chiesto in maniera esplicita, su argomenti che conosce e su cui le sono state date indicazioni semplici e precise.</a:t>
                      </a:r>
                    </a:p>
                    <a:p>
                      <a:pPr algn="just">
                        <a:spcAft>
                          <a:spcPts val="0"/>
                        </a:spcAft>
                      </a:pPr>
                      <a:r>
                        <a:rPr lang="it-IT" sz="1400" dirty="0">
                          <a:effectLst/>
                        </a:rPr>
                        <a:t>Sa riferire messaggi in modo corretto se precedentemente chiariti e più volte ripetuti.</a:t>
                      </a:r>
                    </a:p>
                    <a:p>
                      <a:pPr algn="just">
                        <a:spcAft>
                          <a:spcPts val="0"/>
                        </a:spcAft>
                      </a:pPr>
                      <a:r>
                        <a:rPr lang="it-IT" sz="1400" dirty="0">
                          <a:effectLst/>
                        </a:rPr>
                        <a:t>Sa intervenire in modo adeguato in un contesto noto su argomenti conosciuti ma solo se stimolata e guidata a farlo. Non lo fa mai di sua spontanea volontà. </a:t>
                      </a:r>
                    </a:p>
                    <a:p>
                      <a:pPr algn="just">
                        <a:spcAft>
                          <a:spcPts val="0"/>
                        </a:spcAft>
                      </a:pPr>
                      <a:r>
                        <a:rPr lang="it-IT" sz="1400" dirty="0">
                          <a:effectLst/>
                        </a:rPr>
                        <a:t>Sa porre domande per chiedere chiarimenti rispettando le regole e le indicazioni ricevute.</a:t>
                      </a:r>
                    </a:p>
                    <a:p>
                      <a:pPr algn="just">
                        <a:spcAft>
                          <a:spcPts val="0"/>
                        </a:spcAft>
                      </a:pPr>
                      <a:r>
                        <a:rPr lang="it-IT" sz="1400" dirty="0">
                          <a:effectLst/>
                        </a:rPr>
                        <a:t> </a:t>
                      </a:r>
                      <a:endParaRPr lang="it-IT" sz="1400" dirty="0" smtClean="0">
                        <a:effectLst/>
                      </a:endParaRPr>
                    </a:p>
                    <a:p>
                      <a:pPr algn="just">
                        <a:spcAft>
                          <a:spcPts val="0"/>
                        </a:spcAft>
                      </a:pPr>
                      <a:r>
                        <a:rPr lang="it-IT" sz="1400" b="1" dirty="0" smtClean="0">
                          <a:effectLst/>
                        </a:rPr>
                        <a:t>COMPETENZA MATEMATICA E </a:t>
                      </a:r>
                      <a:r>
                        <a:rPr lang="it-IT" sz="1400" b="1" dirty="0" err="1" smtClean="0">
                          <a:effectLst/>
                        </a:rPr>
                        <a:t>DI</a:t>
                      </a:r>
                      <a:r>
                        <a:rPr lang="it-IT" sz="1400" b="1" dirty="0" smtClean="0">
                          <a:effectLst/>
                        </a:rPr>
                        <a:t> BASE IN SCIENZA E TECNOLOGIA</a:t>
                      </a:r>
                      <a:endParaRPr lang="it-IT" sz="1400" b="1" dirty="0">
                        <a:effectLst/>
                      </a:endParaRPr>
                    </a:p>
                    <a:p>
                      <a:pPr algn="just">
                        <a:spcAft>
                          <a:spcPts val="0"/>
                        </a:spcAft>
                      </a:pPr>
                      <a:r>
                        <a:rPr lang="it-IT" sz="1400" dirty="0">
                          <a:effectLst/>
                        </a:rPr>
                        <a:t>Sa comprendere la situazione problematica se nota nella sua generalità e se allenata a riconoscerla (quindi deve averne fatto esperienza numerose volte) anche con l’utilizzo di facilitatori come la guida costante dell’insegnante.</a:t>
                      </a:r>
                    </a:p>
                    <a:p>
                      <a:pPr algn="just">
                        <a:spcAft>
                          <a:spcPts val="0"/>
                        </a:spcAft>
                      </a:pPr>
                      <a:r>
                        <a:rPr lang="it-IT" sz="1400" dirty="0">
                          <a:effectLst/>
                        </a:rPr>
                        <a:t>Sa raccogliere i dati rilevanti per individuare la strategia di risoluzione già sperimentata se allenata a riconoscerla anche con l’utilizzo di facilitatori sempre sotto lo stimolo e la guida costante dell’insegnante.</a:t>
                      </a:r>
                    </a:p>
                    <a:p>
                      <a:pPr algn="just">
                        <a:spcAft>
                          <a:spcPts val="0"/>
                        </a:spcAft>
                      </a:pPr>
                      <a:r>
                        <a:rPr lang="it-IT" sz="1400" dirty="0">
                          <a:effectLst/>
                        </a:rPr>
                        <a:t>Sa rispettare la sequenza ordinata di azioni (</a:t>
                      </a:r>
                      <a:r>
                        <a:rPr lang="it-IT" sz="1400" u="sng" dirty="0">
                          <a:effectLst/>
                        </a:rPr>
                        <a:t>almeno</a:t>
                      </a:r>
                      <a:r>
                        <a:rPr lang="it-IT" sz="1400" dirty="0">
                          <a:effectLst/>
                        </a:rPr>
                        <a:t> un numero pari a tre) nota se allenata, anche con l’utilizzo di facilitatori.</a:t>
                      </a:r>
                    </a:p>
                    <a:p>
                      <a:pPr algn="just">
                        <a:spcAft>
                          <a:spcPts val="0"/>
                        </a:spcAft>
                      </a:pPr>
                      <a:r>
                        <a:rPr lang="it-IT" sz="1400" dirty="0">
                          <a:effectLst/>
                        </a:rPr>
                        <a:t>Sa reperire gli strumenti indicati necessari all’esecuzione dell’attività come penne, calcolatrice e quaderni senza nessun tipo di problema.</a:t>
                      </a: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1400" dirty="0">
                          <a:effectLst/>
                        </a:rPr>
                        <a:t>Sa predisporre la postazione di lavoro in maniera ordinata e funzionale in vista, ad esempio di un compito in classe. </a:t>
                      </a:r>
                      <a:endParaRPr lang="it-IT" sz="1400" b="1" i="1" kern="1200" dirty="0" smtClean="0">
                        <a:solidFill>
                          <a:schemeClr val="dk1"/>
                        </a:solidFill>
                        <a:effectLst/>
                        <a:latin typeface="+mn-lt"/>
                        <a:ea typeface="+mn-ea"/>
                        <a:cs typeface="+mn-cs"/>
                      </a:endParaRPr>
                    </a:p>
                    <a:p>
                      <a:pPr marL="167005" algn="just">
                        <a:spcAft>
                          <a:spcPts val="0"/>
                        </a:spcAft>
                      </a:pPr>
                      <a:r>
                        <a:rPr lang="it-IT" sz="1000"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it-IT" sz="1000" dirty="0">
                        <a:effectLst/>
                      </a:endParaRPr>
                    </a:p>
                    <a:p>
                      <a:pPr algn="ctr">
                        <a:spcAft>
                          <a:spcPts val="0"/>
                        </a:spcAft>
                      </a:pPr>
                      <a:r>
                        <a:rPr lang="it-IT" sz="1000" dirty="0">
                          <a:effectLst/>
                        </a:rPr>
                        <a:t>COLLOQUIO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9" name="Rectangle 9"/>
          <p:cNvSpPr>
            <a:spLocks noChangeArrowheads="1"/>
          </p:cNvSpPr>
          <p:nvPr/>
        </p:nvSpPr>
        <p:spPr bwMode="auto">
          <a:xfrm>
            <a:off x="2762250" y="1719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615061831"/>
      </p:ext>
    </p:extLst>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1049" y="128588"/>
            <a:ext cx="494205" cy="524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923076" y="171449"/>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50"/>
            <a:ext cx="404922" cy="328614"/>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endParaRPr lang="it-IT" altLang="it-IT" sz="2000" b="1" dirty="0"/>
          </a:p>
        </p:txBody>
      </p:sp>
      <p:graphicFrame>
        <p:nvGraphicFramePr>
          <p:cNvPr id="17" name="Tabella 16"/>
          <p:cNvGraphicFramePr>
            <a:graphicFrameLocks noGrp="1"/>
          </p:cNvGraphicFramePr>
          <p:nvPr>
            <p:extLst/>
          </p:nvPr>
        </p:nvGraphicFramePr>
        <p:xfrm>
          <a:off x="223728" y="971550"/>
          <a:ext cx="8671527" cy="2614613"/>
        </p:xfrm>
        <a:graphic>
          <a:graphicData uri="http://schemas.openxmlformats.org/drawingml/2006/table">
            <a:tbl>
              <a:tblPr>
                <a:tableStyleId>{5C22544A-7EE6-4342-B048-85BDC9FD1C3A}</a:tableStyleId>
              </a:tblPr>
              <a:tblGrid>
                <a:gridCol w="8605486">
                  <a:extLst>
                    <a:ext uri="{9D8B030D-6E8A-4147-A177-3AD203B41FA5}">
                      <a16:colId xmlns:a16="http://schemas.microsoft.com/office/drawing/2014/main" val="20000"/>
                    </a:ext>
                  </a:extLst>
                </a:gridCol>
                <a:gridCol w="66041">
                  <a:extLst>
                    <a:ext uri="{9D8B030D-6E8A-4147-A177-3AD203B41FA5}">
                      <a16:colId xmlns:a16="http://schemas.microsoft.com/office/drawing/2014/main" val="20001"/>
                    </a:ext>
                  </a:extLst>
                </a:gridCol>
              </a:tblGrid>
              <a:tr h="2614613">
                <a:tc>
                  <a:txBody>
                    <a:bodyPr/>
                    <a:lstStyle/>
                    <a:p>
                      <a:pPr algn="ctr">
                        <a:spcAft>
                          <a:spcPts val="0"/>
                        </a:spcAft>
                      </a:pPr>
                      <a:r>
                        <a:rPr lang="it-IT" sz="1000" dirty="0">
                          <a:effectLst/>
                        </a:rPr>
                        <a:t> </a:t>
                      </a:r>
                    </a:p>
                    <a:p>
                      <a:pPr algn="just">
                        <a:spcAft>
                          <a:spcPts val="0"/>
                        </a:spcAft>
                      </a:pPr>
                      <a:r>
                        <a:rPr lang="it-IT" sz="1400" b="1" cap="all" baseline="0" dirty="0" smtClean="0">
                          <a:effectLst/>
                        </a:rPr>
                        <a:t>Imparare a imparare</a:t>
                      </a:r>
                    </a:p>
                    <a:p>
                      <a:pPr algn="just">
                        <a:spcAft>
                          <a:spcPts val="0"/>
                        </a:spcAft>
                      </a:pPr>
                      <a:r>
                        <a:rPr lang="it-IT" sz="1400" dirty="0" smtClean="0">
                          <a:effectLst/>
                        </a:rPr>
                        <a:t>Sa </a:t>
                      </a:r>
                      <a:r>
                        <a:rPr lang="it-IT" sz="1400" dirty="0">
                          <a:effectLst/>
                        </a:rPr>
                        <a:t>applicare una semplice procedura nota, se allenata, anche con l’utilizzo di strumenti facilitatori infatti di fronte allo svolgimento di un problema di matematica G. deve avere avuto indicazioni ben precise su come fare,  avere uno schema ben preciso con la successione dei passaggi oppure per svolgere un componimento di italiano, domande - guida per lo sviluppo del tema (anche se questo è sempre molto difficile comunque). Risulta perciò agevolato il procedimento meccanico.</a:t>
                      </a:r>
                    </a:p>
                    <a:p>
                      <a:pPr algn="just">
                        <a:spcAft>
                          <a:spcPts val="0"/>
                        </a:spcAft>
                      </a:pPr>
                      <a:r>
                        <a:rPr lang="it-IT" sz="1400" dirty="0">
                          <a:effectLst/>
                        </a:rPr>
                        <a:t>Sa rispettare una routine avendo consapevolezza della successione temporale degli eventi, riuscendo ad organizzare i tempi in autonomia, infatti sa benissimo ad esempio come si svolge una giornata scolastica. Magari ha bisogno del diario per controllare la successione delle materie.</a:t>
                      </a:r>
                    </a:p>
                    <a:p>
                      <a:pPr algn="just">
                        <a:spcAft>
                          <a:spcPts val="0"/>
                        </a:spcAft>
                      </a:pPr>
                      <a:r>
                        <a:rPr lang="it-IT" sz="1400" dirty="0">
                          <a:effectLst/>
                        </a:rPr>
                        <a:t>Sa effettuare il controllo del risultato seguendo la procedura indicata, valgono le stesse modalità come per lo svolgimento di una consegna o un problema.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it-IT" sz="1000" dirty="0">
                        <a:effectLst/>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9" name="Rectangle 9"/>
          <p:cNvSpPr>
            <a:spLocks noChangeArrowheads="1"/>
          </p:cNvSpPr>
          <p:nvPr/>
        </p:nvSpPr>
        <p:spPr bwMode="auto">
          <a:xfrm>
            <a:off x="2762250" y="1719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370360551"/>
      </p:ext>
    </p:extLst>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923076" y="171449"/>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49"/>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endParaRPr lang="it-IT" altLang="it-IT" sz="2000" b="1" dirty="0"/>
          </a:p>
        </p:txBody>
      </p:sp>
      <p:sp>
        <p:nvSpPr>
          <p:cNvPr id="2" name="Rettangolo 1"/>
          <p:cNvSpPr/>
          <p:nvPr/>
        </p:nvSpPr>
        <p:spPr>
          <a:xfrm>
            <a:off x="223727" y="655379"/>
            <a:ext cx="7548671" cy="461665"/>
          </a:xfrm>
          <a:prstGeom prst="rect">
            <a:avLst/>
          </a:prstGeom>
          <a:ln>
            <a:solidFill>
              <a:schemeClr val="tx1"/>
            </a:solidFill>
          </a:ln>
        </p:spPr>
        <p:txBody>
          <a:bodyPr wrap="square">
            <a:spAutoFit/>
          </a:bodyPr>
          <a:lstStyle/>
          <a:p>
            <a:pPr>
              <a:spcAft>
                <a:spcPts val="0"/>
              </a:spcAft>
            </a:pPr>
            <a:r>
              <a:rPr lang="it-IT" sz="1200" dirty="0">
                <a:ea typeface="Calibri" panose="020F0502020204030204" pitchFamily="34" charset="0"/>
                <a:cs typeface="Times New Roman" panose="02020603050405020304" pitchFamily="18" charset="0"/>
              </a:rPr>
              <a:t>In base al percorso scolastico realizzato dallo studente si rilevano le valutazioni sotto riportate (mettere una crocetta nella casella corrispondente):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ella 3"/>
          <p:cNvGraphicFramePr>
            <a:graphicFrameLocks noGrp="1"/>
          </p:cNvGraphicFramePr>
          <p:nvPr>
            <p:extLst/>
          </p:nvPr>
        </p:nvGraphicFramePr>
        <p:xfrm>
          <a:off x="223728" y="1189111"/>
          <a:ext cx="7572739" cy="1234440"/>
        </p:xfrm>
        <a:graphic>
          <a:graphicData uri="http://schemas.openxmlformats.org/drawingml/2006/table">
            <a:tbl>
              <a:tblPr firstRow="1" firstCol="1" lastRow="1" lastCol="1" bandRow="1" bandCol="1">
                <a:tableStyleId>{5C22544A-7EE6-4342-B048-85BDC9FD1C3A}</a:tableStyleId>
              </a:tblPr>
              <a:tblGrid>
                <a:gridCol w="1098739">
                  <a:extLst>
                    <a:ext uri="{9D8B030D-6E8A-4147-A177-3AD203B41FA5}">
                      <a16:colId xmlns:a16="http://schemas.microsoft.com/office/drawing/2014/main" val="20000"/>
                    </a:ext>
                  </a:extLst>
                </a:gridCol>
                <a:gridCol w="323700">
                  <a:extLst>
                    <a:ext uri="{9D8B030D-6E8A-4147-A177-3AD203B41FA5}">
                      <a16:colId xmlns:a16="http://schemas.microsoft.com/office/drawing/2014/main" val="20001"/>
                    </a:ext>
                  </a:extLst>
                </a:gridCol>
                <a:gridCol w="323700">
                  <a:extLst>
                    <a:ext uri="{9D8B030D-6E8A-4147-A177-3AD203B41FA5}">
                      <a16:colId xmlns:a16="http://schemas.microsoft.com/office/drawing/2014/main" val="20002"/>
                    </a:ext>
                  </a:extLst>
                </a:gridCol>
                <a:gridCol w="323700">
                  <a:extLst>
                    <a:ext uri="{9D8B030D-6E8A-4147-A177-3AD203B41FA5}">
                      <a16:colId xmlns:a16="http://schemas.microsoft.com/office/drawing/2014/main" val="20003"/>
                    </a:ext>
                  </a:extLst>
                </a:gridCol>
                <a:gridCol w="323700">
                  <a:extLst>
                    <a:ext uri="{9D8B030D-6E8A-4147-A177-3AD203B41FA5}">
                      <a16:colId xmlns:a16="http://schemas.microsoft.com/office/drawing/2014/main" val="20004"/>
                    </a:ext>
                  </a:extLst>
                </a:gridCol>
                <a:gridCol w="323700">
                  <a:extLst>
                    <a:ext uri="{9D8B030D-6E8A-4147-A177-3AD203B41FA5}">
                      <a16:colId xmlns:a16="http://schemas.microsoft.com/office/drawing/2014/main" val="20005"/>
                    </a:ext>
                  </a:extLst>
                </a:gridCol>
                <a:gridCol w="323700">
                  <a:extLst>
                    <a:ext uri="{9D8B030D-6E8A-4147-A177-3AD203B41FA5}">
                      <a16:colId xmlns:a16="http://schemas.microsoft.com/office/drawing/2014/main" val="20006"/>
                    </a:ext>
                  </a:extLst>
                </a:gridCol>
                <a:gridCol w="323700">
                  <a:extLst>
                    <a:ext uri="{9D8B030D-6E8A-4147-A177-3AD203B41FA5}">
                      <a16:colId xmlns:a16="http://schemas.microsoft.com/office/drawing/2014/main" val="20007"/>
                    </a:ext>
                  </a:extLst>
                </a:gridCol>
                <a:gridCol w="323700">
                  <a:extLst>
                    <a:ext uri="{9D8B030D-6E8A-4147-A177-3AD203B41FA5}">
                      <a16:colId xmlns:a16="http://schemas.microsoft.com/office/drawing/2014/main" val="20008"/>
                    </a:ext>
                  </a:extLst>
                </a:gridCol>
                <a:gridCol w="323700">
                  <a:extLst>
                    <a:ext uri="{9D8B030D-6E8A-4147-A177-3AD203B41FA5}">
                      <a16:colId xmlns:a16="http://schemas.microsoft.com/office/drawing/2014/main" val="20009"/>
                    </a:ext>
                  </a:extLst>
                </a:gridCol>
                <a:gridCol w="323700">
                  <a:extLst>
                    <a:ext uri="{9D8B030D-6E8A-4147-A177-3AD203B41FA5}">
                      <a16:colId xmlns:a16="http://schemas.microsoft.com/office/drawing/2014/main" val="20010"/>
                    </a:ext>
                  </a:extLst>
                </a:gridCol>
                <a:gridCol w="323700">
                  <a:extLst>
                    <a:ext uri="{9D8B030D-6E8A-4147-A177-3AD203B41FA5}">
                      <a16:colId xmlns:a16="http://schemas.microsoft.com/office/drawing/2014/main" val="20011"/>
                    </a:ext>
                  </a:extLst>
                </a:gridCol>
                <a:gridCol w="323700">
                  <a:extLst>
                    <a:ext uri="{9D8B030D-6E8A-4147-A177-3AD203B41FA5}">
                      <a16:colId xmlns:a16="http://schemas.microsoft.com/office/drawing/2014/main" val="20012"/>
                    </a:ext>
                  </a:extLst>
                </a:gridCol>
                <a:gridCol w="323700">
                  <a:extLst>
                    <a:ext uri="{9D8B030D-6E8A-4147-A177-3AD203B41FA5}">
                      <a16:colId xmlns:a16="http://schemas.microsoft.com/office/drawing/2014/main" val="20013"/>
                    </a:ext>
                  </a:extLst>
                </a:gridCol>
                <a:gridCol w="323700">
                  <a:extLst>
                    <a:ext uri="{9D8B030D-6E8A-4147-A177-3AD203B41FA5}">
                      <a16:colId xmlns:a16="http://schemas.microsoft.com/office/drawing/2014/main" val="20014"/>
                    </a:ext>
                  </a:extLst>
                </a:gridCol>
                <a:gridCol w="323700">
                  <a:extLst>
                    <a:ext uri="{9D8B030D-6E8A-4147-A177-3AD203B41FA5}">
                      <a16:colId xmlns:a16="http://schemas.microsoft.com/office/drawing/2014/main" val="20015"/>
                    </a:ext>
                  </a:extLst>
                </a:gridCol>
                <a:gridCol w="323700">
                  <a:extLst>
                    <a:ext uri="{9D8B030D-6E8A-4147-A177-3AD203B41FA5}">
                      <a16:colId xmlns:a16="http://schemas.microsoft.com/office/drawing/2014/main" val="20016"/>
                    </a:ext>
                  </a:extLst>
                </a:gridCol>
                <a:gridCol w="323700">
                  <a:extLst>
                    <a:ext uri="{9D8B030D-6E8A-4147-A177-3AD203B41FA5}">
                      <a16:colId xmlns:a16="http://schemas.microsoft.com/office/drawing/2014/main" val="20017"/>
                    </a:ext>
                  </a:extLst>
                </a:gridCol>
                <a:gridCol w="323700">
                  <a:extLst>
                    <a:ext uri="{9D8B030D-6E8A-4147-A177-3AD203B41FA5}">
                      <a16:colId xmlns:a16="http://schemas.microsoft.com/office/drawing/2014/main" val="20018"/>
                    </a:ext>
                  </a:extLst>
                </a:gridCol>
                <a:gridCol w="323700">
                  <a:extLst>
                    <a:ext uri="{9D8B030D-6E8A-4147-A177-3AD203B41FA5}">
                      <a16:colId xmlns:a16="http://schemas.microsoft.com/office/drawing/2014/main" val="20019"/>
                    </a:ext>
                  </a:extLst>
                </a:gridCol>
                <a:gridCol w="323700">
                  <a:extLst>
                    <a:ext uri="{9D8B030D-6E8A-4147-A177-3AD203B41FA5}">
                      <a16:colId xmlns:a16="http://schemas.microsoft.com/office/drawing/2014/main" val="20020"/>
                    </a:ext>
                  </a:extLst>
                </a:gridCol>
              </a:tblGrid>
              <a:tr h="0">
                <a:tc gridSpan="21">
                  <a:txBody>
                    <a:bodyPr/>
                    <a:lstStyle/>
                    <a:p>
                      <a:pPr algn="ctr">
                        <a:spcAft>
                          <a:spcPts val="0"/>
                        </a:spcAft>
                      </a:pPr>
                      <a:r>
                        <a:rPr lang="it-IT" sz="900" dirty="0">
                          <a:solidFill>
                            <a:schemeClr val="tx1"/>
                          </a:solidFill>
                          <a:effectLst/>
                        </a:rPr>
                        <a:t>AREA</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4">
                  <a:txBody>
                    <a:bodyPr/>
                    <a:lstStyle/>
                    <a:p>
                      <a:pPr algn="ctr">
                        <a:spcAft>
                          <a:spcPts val="0"/>
                        </a:spcAft>
                      </a:pPr>
                      <a:r>
                        <a:rPr lang="it-IT" sz="900">
                          <a:solidFill>
                            <a:schemeClr val="tx1"/>
                          </a:solidFill>
                          <a:effectLst/>
                        </a:rPr>
                        <a:t>linguistica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scientifica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tecnico-pratica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artistica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musicale</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1"/>
                  </a:ext>
                </a:extLst>
              </a:tr>
              <a:tr h="0">
                <a:tc>
                  <a:txBody>
                    <a:bodyPr/>
                    <a:lstStyle/>
                    <a:p>
                      <a:pPr algn="ctr">
                        <a:spcAft>
                          <a:spcPts val="0"/>
                        </a:spcAft>
                      </a:pPr>
                      <a:r>
                        <a:rPr lang="it-IT" sz="900">
                          <a:solidFill>
                            <a:schemeClr val="tx1"/>
                          </a:solidFill>
                          <a:effectLst/>
                        </a:rPr>
                        <a:t>Attitudini*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0">
                <a:tc>
                  <a:txBody>
                    <a:bodyPr/>
                    <a:lstStyle/>
                    <a:p>
                      <a:pPr algn="ctr">
                        <a:spcAft>
                          <a:spcPts val="0"/>
                        </a:spcAft>
                      </a:pPr>
                      <a:r>
                        <a:rPr lang="it-IT" sz="900">
                          <a:solidFill>
                            <a:schemeClr val="tx1"/>
                          </a:solidFill>
                          <a:effectLst/>
                        </a:rPr>
                        <a:t>Interessi*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gridSpan="4">
                  <a:txBody>
                    <a:bodyPr/>
                    <a:lstStyle/>
                    <a:p>
                      <a:pPr algn="ctr">
                        <a:spcAft>
                          <a:spcPts val="0"/>
                        </a:spcAft>
                      </a:pPr>
                      <a:r>
                        <a:rPr lang="it-IT" sz="900">
                          <a:solidFill>
                            <a:schemeClr val="tx1"/>
                          </a:solidFill>
                          <a:effectLst/>
                        </a:rPr>
                        <a:t>motoria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gridSpan="4">
                  <a:txBody>
                    <a:bodyPr/>
                    <a:lstStyle/>
                    <a:p>
                      <a:pPr algn="ctr">
                        <a:spcAft>
                          <a:spcPts val="0"/>
                        </a:spcAft>
                      </a:pPr>
                      <a:r>
                        <a:rPr lang="it-IT" sz="900">
                          <a:solidFill>
                            <a:schemeClr val="tx1"/>
                          </a:solidFill>
                          <a:effectLst/>
                        </a:rPr>
                        <a:t>informatica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gridSpan="12">
                  <a:txBody>
                    <a:bodyPr/>
                    <a:lstStyle/>
                    <a:p>
                      <a:pPr algn="ctr">
                        <a:spcAft>
                          <a:spcPts val="0"/>
                        </a:spcAft>
                      </a:pPr>
                      <a:r>
                        <a:rPr lang="it-IT" sz="900" dirty="0">
                          <a:solidFill>
                            <a:schemeClr val="tx1"/>
                          </a:solidFill>
                          <a:effectLst/>
                        </a:rPr>
                        <a:t>Nota bene</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extLst>
                  <a:ext uri="{0D108BD9-81ED-4DB2-BD59-A6C34878D82A}">
                    <a16:rowId xmlns:a16="http://schemas.microsoft.com/office/drawing/2014/main" val="10004"/>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4"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gridSpan="4"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gridSpan="12"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extLst>
                  <a:ext uri="{0D108BD9-81ED-4DB2-BD59-A6C34878D82A}">
                    <a16:rowId xmlns:a16="http://schemas.microsoft.com/office/drawing/2014/main" val="10005"/>
                  </a:ext>
                </a:extLst>
              </a:tr>
              <a:tr h="0">
                <a:tc>
                  <a:txBody>
                    <a:bodyPr/>
                    <a:lstStyle/>
                    <a:p>
                      <a:pPr algn="ctr">
                        <a:spcAft>
                          <a:spcPts val="0"/>
                        </a:spcAft>
                      </a:pPr>
                      <a:r>
                        <a:rPr lang="it-IT" sz="900">
                          <a:solidFill>
                            <a:schemeClr val="tx1"/>
                          </a:solidFill>
                          <a:effectLst/>
                        </a:rPr>
                        <a:t>Attitudini*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3" gridSpan="12">
                  <a:txBody>
                    <a:bodyPr/>
                    <a:lstStyle/>
                    <a:p>
                      <a:pPr algn="ctr">
                        <a:spcAft>
                          <a:spcPts val="0"/>
                        </a:spcAft>
                      </a:pPr>
                      <a:r>
                        <a:rPr lang="it-IT" sz="900" dirty="0">
                          <a:solidFill>
                            <a:schemeClr val="tx1"/>
                          </a:solidFill>
                          <a:effectLst/>
                        </a:rPr>
                        <a:t>La rilevazione prescinde dal rendimento scolastico</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extLst>
                  <a:ext uri="{0D108BD9-81ED-4DB2-BD59-A6C34878D82A}">
                    <a16:rowId xmlns:a16="http://schemas.microsoft.com/office/drawing/2014/main" val="10006"/>
                  </a:ext>
                </a:extLst>
              </a:tr>
              <a:tr h="0">
                <a:tc>
                  <a:txBody>
                    <a:bodyPr/>
                    <a:lstStyle/>
                    <a:p>
                      <a:pPr algn="ctr">
                        <a:spcAft>
                          <a:spcPts val="0"/>
                        </a:spcAft>
                      </a:pPr>
                      <a:r>
                        <a:rPr lang="it-IT" sz="900">
                          <a:solidFill>
                            <a:schemeClr val="tx1"/>
                          </a:solidFill>
                          <a:effectLst/>
                        </a:rPr>
                        <a:t>Interessi*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12"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extLst>
                  <a:ext uri="{0D108BD9-81ED-4DB2-BD59-A6C34878D82A}">
                    <a16:rowId xmlns:a16="http://schemas.microsoft.com/office/drawing/2014/main" val="10007"/>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12"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extLst>
                  <a:ext uri="{0D108BD9-81ED-4DB2-BD59-A6C34878D82A}">
                    <a16:rowId xmlns:a16="http://schemas.microsoft.com/office/drawing/2014/main" val="10008"/>
                  </a:ext>
                </a:extLst>
              </a:tr>
            </a:tbl>
          </a:graphicData>
        </a:graphic>
      </p:graphicFrame>
      <p:sp>
        <p:nvSpPr>
          <p:cNvPr id="5" name="Rettangolo 4"/>
          <p:cNvSpPr/>
          <p:nvPr/>
        </p:nvSpPr>
        <p:spPr>
          <a:xfrm>
            <a:off x="-102476" y="2414602"/>
            <a:ext cx="7898939" cy="276999"/>
          </a:xfrm>
          <a:prstGeom prst="rect">
            <a:avLst/>
          </a:prstGeom>
        </p:spPr>
        <p:txBody>
          <a:bodyPr wrap="square">
            <a:spAutoFit/>
          </a:bodyPr>
          <a:lstStyle/>
          <a:p>
            <a:pPr algn="ctr">
              <a:spcAft>
                <a:spcPts val="0"/>
              </a:spcAft>
              <a:tabLst>
                <a:tab pos="457200" algn="l"/>
                <a:tab pos="1028700" algn="l"/>
                <a:tab pos="1600200" algn="l"/>
                <a:tab pos="2286000" algn="l"/>
                <a:tab pos="2400300" algn="l"/>
              </a:tabLst>
            </a:pPr>
            <a:r>
              <a:rPr lang="it-IT" sz="1200" b="1" dirty="0">
                <a:ea typeface="Calibri" panose="020F0502020204030204" pitchFamily="34" charset="0"/>
                <a:cs typeface="Times New Roman" panose="02020603050405020304" pitchFamily="18" charset="0"/>
              </a:rPr>
              <a:t>*</a:t>
            </a:r>
            <a:r>
              <a:rPr lang="it-IT" sz="1200" dirty="0">
                <a:ea typeface="Calibri" panose="020F0502020204030204" pitchFamily="34" charset="0"/>
                <a:cs typeface="Times New Roman" panose="02020603050405020304" pitchFamily="18" charset="0"/>
              </a:rPr>
              <a:t>Livelli: 	4=Elevato     3=Buono      2=Sufficiente      1=Insufficiente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ttangolo 5"/>
          <p:cNvSpPr/>
          <p:nvPr/>
        </p:nvSpPr>
        <p:spPr>
          <a:xfrm>
            <a:off x="223728" y="2800730"/>
            <a:ext cx="3913921" cy="646331"/>
          </a:xfrm>
          <a:prstGeom prst="rect">
            <a:avLst/>
          </a:prstGeom>
          <a:ln>
            <a:solidFill>
              <a:schemeClr val="tx1"/>
            </a:solidFill>
          </a:ln>
        </p:spPr>
        <p:txBody>
          <a:bodyPr wrap="square">
            <a:spAutoFit/>
          </a:bodyPr>
          <a:lstStyle/>
          <a:p>
            <a:pPr algn="just">
              <a:lnSpc>
                <a:spcPct val="150000"/>
              </a:lnSpc>
              <a:spcAft>
                <a:spcPts val="0"/>
              </a:spcAft>
              <a:tabLst>
                <a:tab pos="457200" algn="l"/>
                <a:tab pos="1028700" algn="l"/>
                <a:tab pos="1600200" algn="l"/>
                <a:tab pos="2286000" algn="l"/>
                <a:tab pos="2400300" algn="l"/>
              </a:tabLst>
            </a:pPr>
            <a:r>
              <a:rPr lang="it-IT" sz="1200" b="1" dirty="0">
                <a:ea typeface="Calibri" panose="020F0502020204030204" pitchFamily="34" charset="0"/>
                <a:cs typeface="Times New Roman" panose="02020603050405020304" pitchFamily="18" charset="0"/>
              </a:rPr>
              <a:t>L’alunno ha partecipato a </a:t>
            </a:r>
            <a:r>
              <a:rPr lang="it-IT" sz="1200" b="1" u="sng" dirty="0">
                <a:ea typeface="Calibri" panose="020F0502020204030204" pitchFamily="34" charset="0"/>
                <a:cs typeface="Times New Roman" panose="02020603050405020304" pitchFamily="18" charset="0"/>
              </a:rPr>
              <a:t>eventi, laboratori, attività particolari</a:t>
            </a:r>
            <a:endParaRPr lang="it-IT" sz="1200" b="1"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Tabella 7"/>
          <p:cNvGraphicFramePr>
            <a:graphicFrameLocks noGrp="1"/>
          </p:cNvGraphicFramePr>
          <p:nvPr>
            <p:extLst/>
          </p:nvPr>
        </p:nvGraphicFramePr>
        <p:xfrm>
          <a:off x="216640" y="3151801"/>
          <a:ext cx="7579822" cy="1028700"/>
        </p:xfrm>
        <a:graphic>
          <a:graphicData uri="http://schemas.openxmlformats.org/drawingml/2006/table">
            <a:tbl>
              <a:tblPr firstRow="1" firstCol="1" bandRow="1">
                <a:tableStyleId>{5C22544A-7EE6-4342-B048-85BDC9FD1C3A}</a:tableStyleId>
              </a:tblPr>
              <a:tblGrid>
                <a:gridCol w="1894956">
                  <a:extLst>
                    <a:ext uri="{9D8B030D-6E8A-4147-A177-3AD203B41FA5}">
                      <a16:colId xmlns:a16="http://schemas.microsoft.com/office/drawing/2014/main" val="20000"/>
                    </a:ext>
                  </a:extLst>
                </a:gridCol>
                <a:gridCol w="1497178">
                  <a:extLst>
                    <a:ext uri="{9D8B030D-6E8A-4147-A177-3AD203B41FA5}">
                      <a16:colId xmlns:a16="http://schemas.microsoft.com/office/drawing/2014/main" val="20001"/>
                    </a:ext>
                  </a:extLst>
                </a:gridCol>
                <a:gridCol w="2292732">
                  <a:extLst>
                    <a:ext uri="{9D8B030D-6E8A-4147-A177-3AD203B41FA5}">
                      <a16:colId xmlns:a16="http://schemas.microsoft.com/office/drawing/2014/main" val="20002"/>
                    </a:ext>
                  </a:extLst>
                </a:gridCol>
                <a:gridCol w="1894956">
                  <a:extLst>
                    <a:ext uri="{9D8B030D-6E8A-4147-A177-3AD203B41FA5}">
                      <a16:colId xmlns:a16="http://schemas.microsoft.com/office/drawing/2014/main" val="20003"/>
                    </a:ext>
                  </a:extLst>
                </a:gridCol>
              </a:tblGrid>
              <a:tr h="0">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Attività/laboratorio</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Durata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partecipazione</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Produttività/risultati raggiunti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0">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0">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sp>
        <p:nvSpPr>
          <p:cNvPr id="13" name="Rettangolo 12"/>
          <p:cNvSpPr/>
          <p:nvPr/>
        </p:nvSpPr>
        <p:spPr>
          <a:xfrm>
            <a:off x="223728" y="4564515"/>
            <a:ext cx="7548671" cy="276999"/>
          </a:xfrm>
          <a:prstGeom prst="rect">
            <a:avLst/>
          </a:prstGeom>
          <a:ln>
            <a:solidFill>
              <a:schemeClr val="tx1"/>
            </a:solidFill>
          </a:ln>
        </p:spPr>
        <p:txBody>
          <a:bodyPr wrap="square">
            <a:spAutoFit/>
          </a:bodyPr>
          <a:lstStyle/>
          <a:p>
            <a:r>
              <a:rPr lang="it-IT" sz="1200" b="1" dirty="0"/>
              <a:t>L’alunno ha partecipato alle uscite didattiche</a:t>
            </a:r>
            <a:endParaRPr lang="it-IT" sz="1200" dirty="0"/>
          </a:p>
        </p:txBody>
      </p:sp>
      <p:graphicFrame>
        <p:nvGraphicFramePr>
          <p:cNvPr id="15" name="Tabella 14"/>
          <p:cNvGraphicFramePr>
            <a:graphicFrameLocks noGrp="1"/>
          </p:cNvGraphicFramePr>
          <p:nvPr>
            <p:extLst/>
          </p:nvPr>
        </p:nvGraphicFramePr>
        <p:xfrm>
          <a:off x="216640" y="4890979"/>
          <a:ext cx="7548671" cy="1255167"/>
        </p:xfrm>
        <a:graphic>
          <a:graphicData uri="http://schemas.openxmlformats.org/drawingml/2006/table">
            <a:tbl>
              <a:tblPr firstRow="1" firstCol="1" bandRow="1">
                <a:tableStyleId>{5C22544A-7EE6-4342-B048-85BDC9FD1C3A}</a:tableStyleId>
              </a:tblPr>
              <a:tblGrid>
                <a:gridCol w="1887168">
                  <a:extLst>
                    <a:ext uri="{9D8B030D-6E8A-4147-A177-3AD203B41FA5}">
                      <a16:colId xmlns:a16="http://schemas.microsoft.com/office/drawing/2014/main" val="20000"/>
                    </a:ext>
                  </a:extLst>
                </a:gridCol>
                <a:gridCol w="1491025">
                  <a:extLst>
                    <a:ext uri="{9D8B030D-6E8A-4147-A177-3AD203B41FA5}">
                      <a16:colId xmlns:a16="http://schemas.microsoft.com/office/drawing/2014/main" val="20001"/>
                    </a:ext>
                  </a:extLst>
                </a:gridCol>
                <a:gridCol w="1894804">
                  <a:extLst>
                    <a:ext uri="{9D8B030D-6E8A-4147-A177-3AD203B41FA5}">
                      <a16:colId xmlns:a16="http://schemas.microsoft.com/office/drawing/2014/main" val="20002"/>
                    </a:ext>
                  </a:extLst>
                </a:gridCol>
                <a:gridCol w="2275674">
                  <a:extLst>
                    <a:ext uri="{9D8B030D-6E8A-4147-A177-3AD203B41FA5}">
                      <a16:colId xmlns:a16="http://schemas.microsoft.com/office/drawing/2014/main" val="20003"/>
                    </a:ext>
                  </a:extLst>
                </a:gridCol>
              </a:tblGrid>
              <a:tr h="418389">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Uscite didattiche</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1 giorno</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Più giorni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Tipo e grado di affiancamento</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418389">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18389">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sp>
        <p:nvSpPr>
          <p:cNvPr id="12" name="Ovale 11"/>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944098163"/>
      </p:ext>
    </p:extLst>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826823" y="181074"/>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49"/>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endParaRPr lang="it-IT" altLang="it-IT" sz="2000" b="1" dirty="0"/>
          </a:p>
        </p:txBody>
      </p:sp>
      <p:sp>
        <p:nvSpPr>
          <p:cNvPr id="6" name="Rettangolo 5"/>
          <p:cNvSpPr/>
          <p:nvPr/>
        </p:nvSpPr>
        <p:spPr>
          <a:xfrm>
            <a:off x="223728" y="608012"/>
            <a:ext cx="7688238" cy="430887"/>
          </a:xfrm>
          <a:prstGeom prst="rect">
            <a:avLst/>
          </a:prstGeom>
          <a:ln>
            <a:solidFill>
              <a:schemeClr val="tx1"/>
            </a:solidFill>
          </a:ln>
        </p:spPr>
        <p:txBody>
          <a:bodyPr wrap="square">
            <a:spAutoFit/>
          </a:bodyPr>
          <a:lstStyle/>
          <a:p>
            <a:r>
              <a:rPr lang="it-IT" sz="1000" b="1" dirty="0"/>
              <a:t> </a:t>
            </a:r>
            <a:endParaRPr lang="it-IT" sz="1000" dirty="0"/>
          </a:p>
          <a:p>
            <a:r>
              <a:rPr lang="it-IT" sz="1200" b="1" dirty="0"/>
              <a:t>In occasione di </a:t>
            </a:r>
            <a:r>
              <a:rPr lang="it-IT" sz="1200" b="1" i="1" u="sng" dirty="0"/>
              <a:t>ATTIVITÀ NON STRUTTURATE</a:t>
            </a:r>
            <a:r>
              <a:rPr lang="it-IT" sz="1200" b="1" dirty="0"/>
              <a:t> (ricreazione, spostamenti da un'aula all'altra, .........)</a:t>
            </a:r>
            <a:endParaRPr lang="it-IT" sz="1200" dirty="0"/>
          </a:p>
        </p:txBody>
      </p:sp>
      <p:graphicFrame>
        <p:nvGraphicFramePr>
          <p:cNvPr id="10" name="Tabella 9"/>
          <p:cNvGraphicFramePr>
            <a:graphicFrameLocks noGrp="1"/>
          </p:cNvGraphicFramePr>
          <p:nvPr>
            <p:extLst/>
          </p:nvPr>
        </p:nvGraphicFramePr>
        <p:xfrm>
          <a:off x="223727" y="1101725"/>
          <a:ext cx="8593013" cy="2112338"/>
        </p:xfrm>
        <a:graphic>
          <a:graphicData uri="http://schemas.openxmlformats.org/drawingml/2006/table">
            <a:tbl>
              <a:tblPr firstRow="1" firstCol="1" lastRow="1" lastCol="1" bandRow="1" bandCol="1">
                <a:tableStyleId>{5C22544A-7EE6-4342-B048-85BDC9FD1C3A}</a:tableStyleId>
              </a:tblPr>
              <a:tblGrid>
                <a:gridCol w="1755413">
                  <a:extLst>
                    <a:ext uri="{9D8B030D-6E8A-4147-A177-3AD203B41FA5}">
                      <a16:colId xmlns:a16="http://schemas.microsoft.com/office/drawing/2014/main" val="20000"/>
                    </a:ext>
                  </a:extLst>
                </a:gridCol>
                <a:gridCol w="3819117">
                  <a:extLst>
                    <a:ext uri="{9D8B030D-6E8A-4147-A177-3AD203B41FA5}">
                      <a16:colId xmlns:a16="http://schemas.microsoft.com/office/drawing/2014/main" val="20001"/>
                    </a:ext>
                  </a:extLst>
                </a:gridCol>
                <a:gridCol w="3018483">
                  <a:extLst>
                    <a:ext uri="{9D8B030D-6E8A-4147-A177-3AD203B41FA5}">
                      <a16:colId xmlns:a16="http://schemas.microsoft.com/office/drawing/2014/main" val="20002"/>
                    </a:ext>
                  </a:extLst>
                </a:gridCol>
              </a:tblGrid>
              <a:tr h="222578">
                <a:tc>
                  <a:txBody>
                    <a:bodyPr/>
                    <a:lstStyle/>
                    <a:p>
                      <a:pPr algn="ctr">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ATTIVITÀ</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rPr>
                        <a:t>Autonomia</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Note</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381000">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sym typeface="Wingdings" panose="05000000000000000000" pitchFamily="2" charset="2"/>
                        </a:rPr>
                        <a:t></a:t>
                      </a:r>
                      <a:r>
                        <a:rPr lang="it-IT" sz="1200">
                          <a:solidFill>
                            <a:schemeClr val="tx1"/>
                          </a:solidFill>
                          <a:effectLst/>
                        </a:rPr>
                        <a:t> necessita di affiancamento </a:t>
                      </a:r>
                    </a:p>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sym typeface="Wingdings" panose="05000000000000000000" pitchFamily="2" charset="2"/>
                        </a:rPr>
                        <a:t></a:t>
                      </a:r>
                      <a:r>
                        <a:rPr lang="it-IT" sz="1200">
                          <a:solidFill>
                            <a:schemeClr val="tx1"/>
                          </a:solidFill>
                          <a:effectLst/>
                        </a:rPr>
                        <a:t> non necessita di particolari forme di affiancamento</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16736">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sym typeface="Wingdings" panose="05000000000000000000" pitchFamily="2" charset="2"/>
                        </a:rPr>
                        <a:t></a:t>
                      </a:r>
                      <a:r>
                        <a:rPr lang="it-IT" sz="1200" dirty="0">
                          <a:solidFill>
                            <a:schemeClr val="tx1"/>
                          </a:solidFill>
                          <a:effectLst/>
                        </a:rPr>
                        <a:t> necessita di affiancamento </a:t>
                      </a:r>
                    </a:p>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sym typeface="Wingdings" panose="05000000000000000000" pitchFamily="2" charset="2"/>
                        </a:rPr>
                        <a:t></a:t>
                      </a:r>
                      <a:r>
                        <a:rPr lang="it-IT" sz="1200">
                          <a:solidFill>
                            <a:schemeClr val="tx1"/>
                          </a:solidFill>
                          <a:effectLst/>
                        </a:rPr>
                        <a:t> non necessita di particolari forme di affiancamento</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 </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381000">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sym typeface="Wingdings" panose="05000000000000000000" pitchFamily="2" charset="2"/>
                        </a:rPr>
                        <a:t></a:t>
                      </a:r>
                      <a:r>
                        <a:rPr lang="it-IT" sz="1200" dirty="0">
                          <a:solidFill>
                            <a:schemeClr val="tx1"/>
                          </a:solidFill>
                          <a:effectLst/>
                        </a:rPr>
                        <a:t> </a:t>
                      </a:r>
                      <a:r>
                        <a:rPr lang="it-IT" sz="1200" b="0" dirty="0">
                          <a:solidFill>
                            <a:schemeClr val="tx1"/>
                          </a:solidFill>
                          <a:effectLst/>
                        </a:rPr>
                        <a:t>necessita di affiancamento </a:t>
                      </a:r>
                    </a:p>
                    <a:p>
                      <a:pPr algn="l">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 non necessita di particolari forme di affiancamento</a:t>
                      </a:r>
                      <a:endParaRPr lang="it-IT"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 </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bl>
          </a:graphicData>
        </a:graphic>
      </p:graphicFrame>
      <p:graphicFrame>
        <p:nvGraphicFramePr>
          <p:cNvPr id="2" name="Tabella 1"/>
          <p:cNvGraphicFramePr>
            <a:graphicFrameLocks noGrp="1"/>
          </p:cNvGraphicFramePr>
          <p:nvPr>
            <p:extLst/>
          </p:nvPr>
        </p:nvGraphicFramePr>
        <p:xfrm>
          <a:off x="231869" y="4896430"/>
          <a:ext cx="8584872" cy="1645920"/>
        </p:xfrm>
        <a:graphic>
          <a:graphicData uri="http://schemas.openxmlformats.org/drawingml/2006/table">
            <a:tbl>
              <a:tblPr firstRow="1" firstCol="1" lastRow="1" lastCol="1" bandRow="1" bandCol="1">
                <a:tableStyleId>{5C22544A-7EE6-4342-B048-85BDC9FD1C3A}</a:tableStyleId>
              </a:tblPr>
              <a:tblGrid>
                <a:gridCol w="2593101">
                  <a:extLst>
                    <a:ext uri="{9D8B030D-6E8A-4147-A177-3AD203B41FA5}">
                      <a16:colId xmlns:a16="http://schemas.microsoft.com/office/drawing/2014/main" val="20000"/>
                    </a:ext>
                  </a:extLst>
                </a:gridCol>
                <a:gridCol w="3246994">
                  <a:extLst>
                    <a:ext uri="{9D8B030D-6E8A-4147-A177-3AD203B41FA5}">
                      <a16:colId xmlns:a16="http://schemas.microsoft.com/office/drawing/2014/main" val="20001"/>
                    </a:ext>
                  </a:extLst>
                </a:gridCol>
                <a:gridCol w="2744777">
                  <a:extLst>
                    <a:ext uri="{9D8B030D-6E8A-4147-A177-3AD203B41FA5}">
                      <a16:colId xmlns:a16="http://schemas.microsoft.com/office/drawing/2014/main" val="20002"/>
                    </a:ext>
                  </a:extLst>
                </a:gridCol>
              </a:tblGrid>
              <a:tr h="0">
                <a:tc>
                  <a:txBody>
                    <a:bodyPr/>
                    <a:lstStyle/>
                    <a:p>
                      <a:pPr marL="228600" algn="ctr">
                        <a:spcAft>
                          <a:spcPts val="0"/>
                        </a:spcAft>
                        <a:tabLst>
                          <a:tab pos="457200" algn="l"/>
                          <a:tab pos="1028700" algn="l"/>
                          <a:tab pos="1600200" algn="l"/>
                          <a:tab pos="2286000" algn="l"/>
                          <a:tab pos="2400300" algn="l"/>
                        </a:tabLst>
                      </a:pPr>
                      <a:r>
                        <a:rPr lang="it-IT" sz="1200" b="1" dirty="0">
                          <a:solidFill>
                            <a:schemeClr val="tx1"/>
                          </a:solidFill>
                          <a:effectLst/>
                        </a:rPr>
                        <a:t>RAPPORTI CON LA FAMIGLIA</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1">
                          <a:solidFill>
                            <a:schemeClr val="tx1"/>
                          </a:solidFill>
                          <a:effectLst/>
                        </a:rPr>
                        <a:t> </a:t>
                      </a:r>
                      <a:endParaRPr lang="it-IT"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a:spcAft>
                          <a:spcPts val="0"/>
                        </a:spcAft>
                        <a:tabLst>
                          <a:tab pos="457200" algn="l"/>
                          <a:tab pos="1028700" algn="l"/>
                          <a:tab pos="1600200" algn="l"/>
                          <a:tab pos="2286000" algn="l"/>
                          <a:tab pos="2400300" algn="l"/>
                        </a:tabLst>
                      </a:pPr>
                      <a:r>
                        <a:rPr lang="it-IT" sz="1200" b="1" dirty="0">
                          <a:solidFill>
                            <a:schemeClr val="tx1"/>
                          </a:solidFill>
                          <a:effectLst/>
                        </a:rPr>
                        <a:t>Note/suggerimenti</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368935">
                <a:tc>
                  <a:txBody>
                    <a:bodyPr/>
                    <a:lstStyle/>
                    <a:p>
                      <a:pPr algn="ctr">
                        <a:spcBef>
                          <a:spcPts val="1200"/>
                        </a:spcBef>
                        <a:spcAft>
                          <a:spcPts val="0"/>
                        </a:spcAft>
                        <a:tabLst>
                          <a:tab pos="457200" algn="l"/>
                          <a:tab pos="1028700" algn="l"/>
                          <a:tab pos="1600200" algn="l"/>
                          <a:tab pos="2286000" algn="l"/>
                          <a:tab pos="2400300" algn="l"/>
                        </a:tabLst>
                      </a:pPr>
                      <a:r>
                        <a:rPr lang="it-IT" sz="1200" b="1">
                          <a:solidFill>
                            <a:schemeClr val="tx1"/>
                          </a:solidFill>
                          <a:effectLst/>
                        </a:rPr>
                        <a:t>La famiglia si dimostra</a:t>
                      </a:r>
                      <a:endParaRPr lang="it-IT"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smtClean="0">
                          <a:solidFill>
                            <a:schemeClr val="tx1"/>
                          </a:solidFill>
                          <a:effectLst/>
                        </a:rPr>
                        <a:t>collaborativa</a:t>
                      </a:r>
                      <a:endParaRPr lang="it-IT" sz="1200" b="1" dirty="0">
                        <a:solidFill>
                          <a:schemeClr val="tx1"/>
                        </a:solidFill>
                        <a:effectLst/>
                      </a:endParaRP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necessaria mediazione</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smtClean="0">
                          <a:solidFill>
                            <a:schemeClr val="tx1"/>
                          </a:solidFill>
                          <a:effectLst/>
                        </a:rPr>
                        <a:t>_____________</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1" dirty="0">
                          <a:solidFill>
                            <a:schemeClr val="tx1"/>
                          </a:solidFill>
                          <a:effectLst/>
                        </a:rPr>
                        <a:t> </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60375">
                <a:tc>
                  <a:txBody>
                    <a:bodyPr/>
                    <a:lstStyle/>
                    <a:p>
                      <a:pPr algn="ctr">
                        <a:spcBef>
                          <a:spcPts val="1200"/>
                        </a:spcBef>
                        <a:spcAft>
                          <a:spcPts val="0"/>
                        </a:spcAft>
                        <a:tabLst>
                          <a:tab pos="457200" algn="l"/>
                          <a:tab pos="1028700" algn="l"/>
                          <a:tab pos="1600200" algn="l"/>
                          <a:tab pos="2286000" algn="l"/>
                          <a:tab pos="2400300" algn="l"/>
                        </a:tabLst>
                      </a:pPr>
                      <a:r>
                        <a:rPr lang="it-IT" sz="1200" b="1">
                          <a:solidFill>
                            <a:schemeClr val="tx1"/>
                          </a:solidFill>
                          <a:effectLst/>
                        </a:rPr>
                        <a:t>figura principale di riferimento</a:t>
                      </a:r>
                      <a:endParaRPr lang="it-IT"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disponibile</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flessibile</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rigida</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collaborativa</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smtClean="0">
                          <a:solidFill>
                            <a:schemeClr val="tx1"/>
                          </a:solidFill>
                          <a:effectLst/>
                        </a:rPr>
                        <a:t>__________</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Bef>
                          <a:spcPts val="1200"/>
                        </a:spcBef>
                        <a:spcAft>
                          <a:spcPts val="0"/>
                        </a:spcAft>
                        <a:tabLst>
                          <a:tab pos="457200" algn="l"/>
                          <a:tab pos="1028700" algn="l"/>
                          <a:tab pos="1600200" algn="l"/>
                          <a:tab pos="2286000" algn="l"/>
                          <a:tab pos="2400300" algn="l"/>
                        </a:tabLst>
                      </a:pPr>
                      <a:r>
                        <a:rPr lang="it-IT" sz="1200" b="1" dirty="0">
                          <a:solidFill>
                            <a:schemeClr val="tx1"/>
                          </a:solidFill>
                          <a:effectLst/>
                        </a:rPr>
                        <a:t> </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graphicFrame>
        <p:nvGraphicFramePr>
          <p:cNvPr id="4" name="Tabella 3"/>
          <p:cNvGraphicFramePr>
            <a:graphicFrameLocks noGrp="1"/>
          </p:cNvGraphicFramePr>
          <p:nvPr>
            <p:extLst/>
          </p:nvPr>
        </p:nvGraphicFramePr>
        <p:xfrm>
          <a:off x="242978" y="3272867"/>
          <a:ext cx="8554512" cy="1554480"/>
        </p:xfrm>
        <a:graphic>
          <a:graphicData uri="http://schemas.openxmlformats.org/drawingml/2006/table">
            <a:tbl>
              <a:tblPr firstRow="1" firstCol="1" lastRow="1" lastCol="1" bandRow="1" bandCol="1">
                <a:tableStyleId>{5C22544A-7EE6-4342-B048-85BDC9FD1C3A}</a:tableStyleId>
              </a:tblPr>
              <a:tblGrid>
                <a:gridCol w="2583989">
                  <a:extLst>
                    <a:ext uri="{9D8B030D-6E8A-4147-A177-3AD203B41FA5}">
                      <a16:colId xmlns:a16="http://schemas.microsoft.com/office/drawing/2014/main" val="20000"/>
                    </a:ext>
                  </a:extLst>
                </a:gridCol>
                <a:gridCol w="3235847">
                  <a:extLst>
                    <a:ext uri="{9D8B030D-6E8A-4147-A177-3AD203B41FA5}">
                      <a16:colId xmlns:a16="http://schemas.microsoft.com/office/drawing/2014/main" val="20001"/>
                    </a:ext>
                  </a:extLst>
                </a:gridCol>
                <a:gridCol w="2734676">
                  <a:extLst>
                    <a:ext uri="{9D8B030D-6E8A-4147-A177-3AD203B41FA5}">
                      <a16:colId xmlns:a16="http://schemas.microsoft.com/office/drawing/2014/main" val="20002"/>
                    </a:ext>
                  </a:extLst>
                </a:gridCol>
              </a:tblGrid>
              <a:tr h="368935">
                <a:tc>
                  <a:txBody>
                    <a:bodyPr/>
                    <a:lstStyle/>
                    <a:p>
                      <a:pPr algn="ctr">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ATTIVITÀ EXTRASCOLASTICHE</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Frequenza/intensità</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(n° ore al dì)</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Disponibilità figure </a:t>
                      </a:r>
                      <a:r>
                        <a:rPr lang="it-IT" sz="1200" dirty="0" smtClean="0">
                          <a:solidFill>
                            <a:schemeClr val="tx1"/>
                          </a:solidFill>
                          <a:effectLst/>
                        </a:rPr>
                        <a:t>riferimento (allenatori, </a:t>
                      </a:r>
                      <a:r>
                        <a:rPr lang="it-IT" sz="1200" dirty="0">
                          <a:solidFill>
                            <a:schemeClr val="tx1"/>
                          </a:solidFill>
                          <a:effectLst/>
                        </a:rPr>
                        <a:t>mediatori...)</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368935">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 n°(_____) volte/ sett</a:t>
                      </a:r>
                    </a:p>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 n°(_____) ore /dì</a:t>
                      </a:r>
                      <a:endParaRPr lang="it-IT" sz="12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si </a:t>
                      </a:r>
                      <a:r>
                        <a:rPr lang="it-IT" sz="1200" b="0">
                          <a:solidFill>
                            <a:schemeClr val="tx1"/>
                          </a:solidFill>
                          <a:effectLst/>
                          <a:sym typeface="Wingdings" panose="05000000000000000000" pitchFamily="2" charset="2"/>
                        </a:rPr>
                        <a:t></a:t>
                      </a:r>
                      <a:r>
                        <a:rPr lang="it-IT" sz="1200" b="0">
                          <a:solidFill>
                            <a:schemeClr val="tx1"/>
                          </a:solidFill>
                          <a:effectLst/>
                        </a:rPr>
                        <a:t>no</a:t>
                      </a:r>
                      <a:r>
                        <a:rPr lang="it-IT" sz="1200" b="0">
                          <a:solidFill>
                            <a:schemeClr val="tx1"/>
                          </a:solidFill>
                          <a:effectLst/>
                          <a:sym typeface="Wingdings" panose="05000000000000000000" pitchFamily="2" charset="2"/>
                        </a:rPr>
                        <a:t></a:t>
                      </a:r>
                      <a:r>
                        <a:rPr lang="it-IT" sz="1200" b="0">
                          <a:solidFill>
                            <a:schemeClr val="tx1"/>
                          </a:solidFill>
                          <a:effectLst/>
                        </a:rPr>
                        <a:t>solo su richiesta</a:t>
                      </a:r>
                    </a:p>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a volte </a:t>
                      </a:r>
                      <a:r>
                        <a:rPr lang="it-IT" sz="1200" b="0">
                          <a:solidFill>
                            <a:schemeClr val="tx1"/>
                          </a:solidFill>
                          <a:effectLst/>
                          <a:sym typeface="Wingdings" panose="05000000000000000000" pitchFamily="2" charset="2"/>
                        </a:rPr>
                        <a:t></a:t>
                      </a:r>
                      <a:r>
                        <a:rPr lang="it-IT" sz="1200" b="0">
                          <a:solidFill>
                            <a:schemeClr val="tx1"/>
                          </a:solidFill>
                          <a:effectLst/>
                        </a:rPr>
                        <a:t>____________</a:t>
                      </a:r>
                      <a:endParaRPr lang="it-IT" sz="12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60375">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just">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 n°(_____) volte/ </a:t>
                      </a:r>
                      <a:r>
                        <a:rPr lang="it-IT" sz="1200" b="0" dirty="0" err="1">
                          <a:solidFill>
                            <a:schemeClr val="tx1"/>
                          </a:solidFill>
                          <a:effectLst/>
                        </a:rPr>
                        <a:t>sett</a:t>
                      </a:r>
                      <a:endParaRPr lang="it-IT" sz="1200" b="0" dirty="0">
                        <a:solidFill>
                          <a:schemeClr val="tx1"/>
                        </a:solidFill>
                        <a:effectLst/>
                      </a:endParaRPr>
                    </a:p>
                    <a:p>
                      <a:pPr algn="just">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 n°(_____) ore /dì</a:t>
                      </a:r>
                      <a:endParaRPr lang="it-IT"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si </a:t>
                      </a:r>
                      <a:r>
                        <a:rPr lang="it-IT" sz="1200" b="0" dirty="0">
                          <a:solidFill>
                            <a:schemeClr val="tx1"/>
                          </a:solidFill>
                          <a:effectLst/>
                          <a:sym typeface="Wingdings" panose="05000000000000000000" pitchFamily="2" charset="2"/>
                        </a:rPr>
                        <a:t></a:t>
                      </a:r>
                      <a:r>
                        <a:rPr lang="it-IT" sz="1200" b="0" dirty="0" err="1">
                          <a:solidFill>
                            <a:schemeClr val="tx1"/>
                          </a:solidFill>
                          <a:effectLst/>
                        </a:rPr>
                        <a:t>no</a:t>
                      </a:r>
                      <a:r>
                        <a:rPr lang="it-IT" sz="1200" b="0" dirty="0" err="1">
                          <a:solidFill>
                            <a:schemeClr val="tx1"/>
                          </a:solidFill>
                          <a:effectLst/>
                          <a:sym typeface="Wingdings" panose="05000000000000000000" pitchFamily="2" charset="2"/>
                        </a:rPr>
                        <a:t></a:t>
                      </a:r>
                      <a:r>
                        <a:rPr lang="it-IT" sz="1200" b="0" dirty="0" err="1">
                          <a:solidFill>
                            <a:schemeClr val="tx1"/>
                          </a:solidFill>
                          <a:effectLst/>
                        </a:rPr>
                        <a:t>solo</a:t>
                      </a:r>
                      <a:r>
                        <a:rPr lang="it-IT" sz="1200" b="0" dirty="0">
                          <a:solidFill>
                            <a:schemeClr val="tx1"/>
                          </a:solidFill>
                          <a:effectLst/>
                        </a:rPr>
                        <a:t> su richiesta</a:t>
                      </a:r>
                    </a:p>
                    <a:p>
                      <a:pPr algn="ctr">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a volte </a:t>
                      </a:r>
                      <a:r>
                        <a:rPr lang="it-IT" sz="1200" b="0" dirty="0">
                          <a:solidFill>
                            <a:schemeClr val="tx1"/>
                          </a:solidFill>
                          <a:effectLst/>
                          <a:sym typeface="Wingdings" panose="05000000000000000000" pitchFamily="2" charset="2"/>
                        </a:rPr>
                        <a:t></a:t>
                      </a:r>
                      <a:r>
                        <a:rPr lang="it-IT" sz="1200" b="0" dirty="0">
                          <a:solidFill>
                            <a:schemeClr val="tx1"/>
                          </a:solidFill>
                          <a:effectLst/>
                        </a:rPr>
                        <a:t>____________</a:t>
                      </a:r>
                      <a:endParaRPr lang="it-IT"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1300103430"/>
      </p:ext>
    </p:extLst>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ttangolo 3"/>
          <p:cNvSpPr/>
          <p:nvPr/>
        </p:nvSpPr>
        <p:spPr>
          <a:xfrm>
            <a:off x="457033" y="2072805"/>
            <a:ext cx="7662041" cy="1477328"/>
          </a:xfrm>
          <a:prstGeom prst="rect">
            <a:avLst/>
          </a:prstGeom>
        </p:spPr>
        <p:txBody>
          <a:bodyPr wrap="square">
            <a:spAutoFit/>
          </a:bodyPr>
          <a:lstStyle/>
          <a:p>
            <a:r>
              <a:rPr lang="it-IT" b="1" dirty="0">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r>
              <a:rPr lang="it-IT" b="1" dirty="0">
                <a:latin typeface="+mj-lt"/>
                <a:ea typeface="Times New Roman" panose="02020603050405020304" pitchFamily="18" charset="0"/>
              </a:rPr>
              <a:t>14. Modalità di attuazione dell'integrazione.</a:t>
            </a:r>
            <a:r>
              <a:rPr lang="it-IT" dirty="0">
                <a:latin typeface="+mj-lt"/>
                <a:ea typeface="Times New Roman" panose="02020603050405020304" pitchFamily="18" charset="0"/>
              </a:rPr>
              <a:t> </a:t>
            </a:r>
            <a:r>
              <a:rPr lang="it-IT" dirty="0" smtClean="0">
                <a:latin typeface="+mj-lt"/>
                <a:ea typeface="Times New Roman" panose="02020603050405020304" pitchFamily="18" charset="0"/>
              </a:rPr>
              <a:t>– </a:t>
            </a:r>
          </a:p>
          <a:p>
            <a:pPr algn="just"/>
            <a:r>
              <a:rPr lang="it-IT" dirty="0" smtClean="0">
                <a:latin typeface="+mj-lt"/>
                <a:ea typeface="Times New Roman" panose="02020603050405020304" pitchFamily="18" charset="0"/>
              </a:rPr>
              <a:t>…………………..</a:t>
            </a:r>
            <a:endParaRPr lang="it-IT" dirty="0">
              <a:latin typeface="+mj-lt"/>
              <a:ea typeface="Times New Roman" panose="02020603050405020304" pitchFamily="18" charset="0"/>
            </a:endParaRPr>
          </a:p>
          <a:p>
            <a:pPr algn="just"/>
            <a:r>
              <a:rPr lang="it-IT" dirty="0" smtClean="0">
                <a:latin typeface="+mj-lt"/>
                <a:ea typeface="Times New Roman" panose="02020603050405020304" pitchFamily="18" charset="0"/>
              </a:rPr>
              <a:t>c</a:t>
            </a:r>
            <a:r>
              <a:rPr lang="it-IT" dirty="0">
                <a:latin typeface="+mj-lt"/>
                <a:ea typeface="Times New Roman" panose="02020603050405020304" pitchFamily="18" charset="0"/>
              </a:rPr>
              <a:t>) a </a:t>
            </a:r>
            <a:r>
              <a:rPr lang="it-IT" b="1" dirty="0">
                <a:solidFill>
                  <a:srgbClr val="FF0000"/>
                </a:solidFill>
                <a:latin typeface="+mj-lt"/>
                <a:ea typeface="Times New Roman" panose="02020603050405020304" pitchFamily="18" charset="0"/>
              </a:rPr>
              <a:t>garantire la continuità educativa </a:t>
            </a:r>
            <a:r>
              <a:rPr lang="it-IT" dirty="0">
                <a:latin typeface="+mj-lt"/>
                <a:ea typeface="Times New Roman" panose="02020603050405020304" pitchFamily="18" charset="0"/>
              </a:rPr>
              <a:t>fra i diversi gradi di scuola</a:t>
            </a:r>
            <a:r>
              <a:rPr lang="it-IT" dirty="0" smtClean="0">
                <a:latin typeface="+mj-lt"/>
                <a:ea typeface="Times New Roman" panose="02020603050405020304" pitchFamily="18" charset="0"/>
              </a:rPr>
              <a:t>,</a:t>
            </a:r>
          </a:p>
          <a:p>
            <a:pPr algn="just"/>
            <a:endParaRPr lang="it-IT" dirty="0" smtClean="0">
              <a:latin typeface="+mj-lt"/>
              <a:ea typeface="Times New Roman" panose="02020603050405020304" pitchFamily="18" charset="0"/>
            </a:endParaRPr>
          </a:p>
        </p:txBody>
      </p:sp>
      <p:sp>
        <p:nvSpPr>
          <p:cNvPr id="5" name="Rettangolo 4"/>
          <p:cNvSpPr/>
          <p:nvPr/>
        </p:nvSpPr>
        <p:spPr>
          <a:xfrm>
            <a:off x="556819" y="1489787"/>
            <a:ext cx="7287019" cy="388696"/>
          </a:xfrm>
          <a:prstGeom prst="rect">
            <a:avLst/>
          </a:prstGeom>
          <a:ln w="38100">
            <a:solidFill>
              <a:srgbClr val="009900"/>
            </a:solidFill>
          </a:ln>
        </p:spPr>
        <p:txBody>
          <a:bodyPr wrap="square">
            <a:spAutoFit/>
          </a:bodyPr>
          <a:lstStyle/>
          <a:p>
            <a:pPr>
              <a:lnSpc>
                <a:spcPct val="107000"/>
              </a:lnSpc>
              <a:spcAft>
                <a:spcPts val="800"/>
              </a:spcAft>
            </a:pPr>
            <a:r>
              <a:rPr lang="it-IT" b="1" dirty="0">
                <a:solidFill>
                  <a:srgbClr val="0000FF"/>
                </a:solidFill>
                <a:latin typeface="+mj-lt"/>
                <a:ea typeface="Times New Roman" panose="02020603050405020304" pitchFamily="18" charset="0"/>
                <a:cs typeface="Times New Roman" panose="02020603050405020304" pitchFamily="18" charset="0"/>
              </a:rPr>
              <a:t>Legge del 5 febbraio 1992 n. 104</a:t>
            </a:r>
            <a:r>
              <a:rPr lang="it-IT" dirty="0">
                <a:solidFill>
                  <a:srgbClr val="0000FF"/>
                </a:solidFill>
                <a:latin typeface="+mj-lt"/>
                <a:ea typeface="Times New Roman" panose="02020603050405020304" pitchFamily="18" charset="0"/>
                <a:cs typeface="Times New Roman" panose="02020603050405020304" pitchFamily="18" charset="0"/>
              </a:rPr>
              <a:t> </a:t>
            </a:r>
            <a:r>
              <a:rPr lang="it-IT" dirty="0">
                <a:latin typeface="+mj-lt"/>
                <a:ea typeface="Times New Roman" panose="02020603050405020304" pitchFamily="18" charset="0"/>
                <a:cs typeface="Times New Roman" panose="02020603050405020304" pitchFamily="18" charset="0"/>
              </a:rPr>
              <a:t>art. 14 comma 1 lettera </a:t>
            </a:r>
            <a:r>
              <a:rPr lang="it-IT" dirty="0" smtClean="0">
                <a:latin typeface="+mj-lt"/>
                <a:ea typeface="Times New Roman" panose="02020603050405020304" pitchFamily="18" charset="0"/>
                <a:cs typeface="Times New Roman" panose="02020603050405020304" pitchFamily="18" charset="0"/>
              </a:rPr>
              <a:t>c</a:t>
            </a:r>
            <a:endParaRPr lang="it-IT" sz="1600" dirty="0">
              <a:latin typeface="+mj-lt"/>
              <a:ea typeface="Calibri" panose="020F0502020204030204" pitchFamily="34" charset="0"/>
              <a:cs typeface="Times New Roman" panose="02020603050405020304" pitchFamily="18" charset="0"/>
            </a:endParaRPr>
          </a:p>
        </p:txBody>
      </p:sp>
      <p:sp>
        <p:nvSpPr>
          <p:cNvPr id="6"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7" name="Ovale 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
        <p:nvSpPr>
          <p:cNvPr id="8" name="Rettangolo 7"/>
          <p:cNvSpPr/>
          <p:nvPr/>
        </p:nvSpPr>
        <p:spPr>
          <a:xfrm>
            <a:off x="1386035" y="3551263"/>
            <a:ext cx="5804035" cy="1200329"/>
          </a:xfrm>
          <a:prstGeom prst="rect">
            <a:avLst/>
          </a:prstGeom>
          <a:ln>
            <a:solidFill>
              <a:schemeClr val="accent1"/>
            </a:solidFill>
          </a:ln>
        </p:spPr>
        <p:txBody>
          <a:bodyPr wrap="square">
            <a:spAutoFit/>
          </a:bodyPr>
          <a:lstStyle/>
          <a:p>
            <a:r>
              <a:rPr lang="it-IT" b="1" dirty="0">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r>
              <a:rPr lang="it-IT" b="1" dirty="0" smtClean="0">
                <a:solidFill>
                  <a:srgbClr val="FF0000"/>
                </a:solidFill>
                <a:latin typeface="+mj-lt"/>
                <a:ea typeface="Times New Roman" panose="02020603050405020304" pitchFamily="18" charset="0"/>
              </a:rPr>
              <a:t>prevedendo </a:t>
            </a:r>
            <a:r>
              <a:rPr lang="it-IT" b="1" dirty="0">
                <a:solidFill>
                  <a:srgbClr val="FF0000"/>
                </a:solidFill>
                <a:latin typeface="+mj-lt"/>
                <a:ea typeface="Times New Roman" panose="02020603050405020304" pitchFamily="18" charset="0"/>
              </a:rPr>
              <a:t>forme obbligatorie di consultazione tra insegnanti del ciclo inferiore e del ciclo superiore </a:t>
            </a:r>
            <a:endParaRPr lang="it-IT" b="1" dirty="0" smtClean="0">
              <a:solidFill>
                <a:srgbClr val="FF0000"/>
              </a:solidFill>
              <a:latin typeface="+mj-lt"/>
              <a:ea typeface="Times New Roman" panose="02020603050405020304" pitchFamily="18" charset="0"/>
            </a:endParaRPr>
          </a:p>
          <a:p>
            <a:pPr algn="just"/>
            <a:endParaRPr lang="it-IT" dirty="0" smtClean="0">
              <a:latin typeface="+mj-lt"/>
              <a:ea typeface="Times New Roman" panose="02020603050405020304" pitchFamily="18" charset="0"/>
            </a:endParaRPr>
          </a:p>
        </p:txBody>
      </p:sp>
      <p:sp>
        <p:nvSpPr>
          <p:cNvPr id="9" name="Rectangle 7"/>
          <p:cNvSpPr>
            <a:spLocks noChangeArrowheads="1"/>
          </p:cNvSpPr>
          <p:nvPr/>
        </p:nvSpPr>
        <p:spPr bwMode="auto">
          <a:xfrm>
            <a:off x="308007" y="385011"/>
            <a:ext cx="528605" cy="502102"/>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dirty="0"/>
              <a:t>A</a:t>
            </a:r>
          </a:p>
        </p:txBody>
      </p:sp>
    </p:spTree>
    <p:extLst>
      <p:ext uri="{BB962C8B-B14F-4D97-AF65-F5344CB8AC3E}">
        <p14:creationId xmlns:p14="http://schemas.microsoft.com/office/powerpoint/2010/main" val="3771850515"/>
      </p:ext>
    </p:extLst>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endParaRPr lang="it-IT" altLang="it-IT" sz="2000" b="1" dirty="0"/>
          </a:p>
        </p:txBody>
      </p:sp>
      <p:sp>
        <p:nvSpPr>
          <p:cNvPr id="11" name="Rectangle 12"/>
          <p:cNvSpPr txBox="1">
            <a:spLocks noChangeArrowheads="1"/>
          </p:cNvSpPr>
          <p:nvPr/>
        </p:nvSpPr>
        <p:spPr bwMode="auto">
          <a:xfrm>
            <a:off x="923076" y="82769"/>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La Certificazione delle Competenze da rilasciare al termine dell’anno scolastico conclusivo</a:t>
            </a:r>
            <a:endParaRPr lang="it-IT" altLang="it-IT" b="1" dirty="0">
              <a:solidFill>
                <a:srgbClr val="0000FF"/>
              </a:solidFill>
            </a:endParaRPr>
          </a:p>
        </p:txBody>
      </p:sp>
      <p:sp>
        <p:nvSpPr>
          <p:cNvPr id="5" name="Rettangolo 4"/>
          <p:cNvSpPr/>
          <p:nvPr/>
        </p:nvSpPr>
        <p:spPr>
          <a:xfrm>
            <a:off x="222139" y="711413"/>
            <a:ext cx="8721835" cy="6340197"/>
          </a:xfrm>
          <a:prstGeom prst="rect">
            <a:avLst/>
          </a:prstGeom>
        </p:spPr>
        <p:txBody>
          <a:bodyPr wrap="square">
            <a:spAutoFit/>
          </a:bodyPr>
          <a:lstStyle/>
          <a:p>
            <a:r>
              <a:rPr lang="it-IT" sz="1400" b="1" dirty="0"/>
              <a:t>Allegato 1 - Indicazioni per l’utilizzo del modello</a:t>
            </a:r>
            <a:endParaRPr lang="it-IT" sz="1400" dirty="0"/>
          </a:p>
          <a:p>
            <a:r>
              <a:rPr lang="it-IT" sz="1400" b="1" dirty="0"/>
              <a:t> </a:t>
            </a:r>
            <a:endParaRPr lang="it-IT" sz="1400" dirty="0"/>
          </a:p>
          <a:p>
            <a:r>
              <a:rPr lang="it-IT" sz="1400" dirty="0"/>
              <a:t>Il modello di certificato di competenze può essere utilizzato per gli alunni/e con disabilità che, all’uscita dalla scuola secondaria di primo grado, non conseguono il titolo di studio previsto oppure che lo conseguono ma è necessaria una descrizione personalizzata delle competenze che testimonia la loro partecipazione alle attività proposte e alla vita sociale in cui sono inseriti.</a:t>
            </a:r>
          </a:p>
          <a:p>
            <a:r>
              <a:rPr lang="it-IT" sz="1400" dirty="0"/>
              <a:t> </a:t>
            </a:r>
          </a:p>
          <a:p>
            <a:r>
              <a:rPr lang="it-IT" sz="1400" dirty="0"/>
              <a:t>Le competenze certificate fanno riferimento ai percorsi di insegnamento/apprendimento individualizzati messi in atto e la loro descrizione ha la funzione di valorizzare ciò che sanno fare, al fine di agevolare la successiva frequenza dei sistemi di formazione professionale (C.F.P.) o del sistema formativo pubblico (Scuole Superiori).</a:t>
            </a:r>
          </a:p>
          <a:p>
            <a:r>
              <a:rPr lang="it-IT" sz="1400" dirty="0"/>
              <a:t> </a:t>
            </a:r>
          </a:p>
          <a:p>
            <a:r>
              <a:rPr lang="it-IT" sz="1400" dirty="0"/>
              <a:t>Per garantire una certificazione delle competenze con maggior valore intersoggettivo, nel presente modello sono state realizzate alcune condizioni:</a:t>
            </a:r>
          </a:p>
          <a:p>
            <a:pPr lvl="1"/>
            <a:r>
              <a:rPr lang="it-IT" sz="1400" dirty="0" smtClean="0"/>
              <a:t>1. sono </a:t>
            </a:r>
            <a:r>
              <a:rPr lang="it-IT" sz="1400" dirty="0"/>
              <a:t>state riprese le otto competenze chiave riconosciute a livello europeo;</a:t>
            </a:r>
          </a:p>
          <a:p>
            <a:pPr lvl="1"/>
            <a:r>
              <a:rPr lang="it-IT" sz="1400" dirty="0" smtClean="0"/>
              <a:t>2. ogni </a:t>
            </a:r>
            <a:r>
              <a:rPr lang="it-IT" sz="1400" dirty="0"/>
              <a:t>competenza è stata scomposta al proprio interno in alcuni elementi essenziali:</a:t>
            </a:r>
          </a:p>
          <a:p>
            <a:pPr lvl="1"/>
            <a:r>
              <a:rPr lang="it-IT" sz="1400" dirty="0"/>
              <a:t> </a:t>
            </a:r>
            <a:r>
              <a:rPr lang="it-IT" sz="1400" dirty="0" smtClean="0"/>
              <a:t>3. per </a:t>
            </a:r>
            <a:r>
              <a:rPr lang="it-IT" sz="1400" dirty="0"/>
              <a:t>ciascun elemento di competenza si propone di dare delle informazioni relativamente a:</a:t>
            </a:r>
          </a:p>
          <a:p>
            <a:pPr lvl="2"/>
            <a:r>
              <a:rPr lang="it-IT" sz="1400" i="1" dirty="0" smtClean="0"/>
              <a:t>- prestazion</a:t>
            </a:r>
            <a:r>
              <a:rPr lang="it-IT" sz="1400" dirty="0" smtClean="0"/>
              <a:t>e</a:t>
            </a:r>
            <a:r>
              <a:rPr lang="it-IT" sz="1400" dirty="0"/>
              <a:t>: l’azione che l’alunno/a sa compiere;</a:t>
            </a:r>
          </a:p>
          <a:p>
            <a:pPr lvl="2"/>
            <a:r>
              <a:rPr lang="it-IT" sz="1400" i="1" dirty="0" smtClean="0"/>
              <a:t>- argomento</a:t>
            </a:r>
            <a:r>
              <a:rPr lang="it-IT" sz="1400" i="1" dirty="0"/>
              <a:t>: </a:t>
            </a:r>
            <a:r>
              <a:rPr lang="it-IT" sz="1400" dirty="0"/>
              <a:t>l’ambito in cui applica l’azione;</a:t>
            </a:r>
          </a:p>
          <a:p>
            <a:pPr lvl="2"/>
            <a:r>
              <a:rPr lang="it-IT" sz="1400" i="1" dirty="0" smtClean="0"/>
              <a:t>- autonomia</a:t>
            </a:r>
            <a:r>
              <a:rPr lang="it-IT" sz="1400" i="1" dirty="0"/>
              <a:t>: </a:t>
            </a:r>
            <a:r>
              <a:rPr lang="it-IT" sz="1400" dirty="0"/>
              <a:t>quanto l’alunno/a è in grado di agire da solo/a o sostenuto/a da un adulto</a:t>
            </a:r>
          </a:p>
          <a:p>
            <a:pPr lvl="2"/>
            <a:r>
              <a:rPr lang="it-IT" sz="1400" i="1" dirty="0" smtClean="0"/>
              <a:t>- strumenti</a:t>
            </a:r>
            <a:r>
              <a:rPr lang="it-IT" sz="1400" i="1" dirty="0"/>
              <a:t>: </a:t>
            </a:r>
            <a:r>
              <a:rPr lang="it-IT" sz="1400" dirty="0"/>
              <a:t>oggetti o attrezzature che possono amplificare la potenzialità d’azione dell’alunno/a;</a:t>
            </a:r>
          </a:p>
          <a:p>
            <a:pPr lvl="1"/>
            <a:r>
              <a:rPr lang="it-IT" sz="1400" dirty="0" smtClean="0"/>
              <a:t>4. vengono </a:t>
            </a:r>
            <a:r>
              <a:rPr lang="it-IT" sz="1400" dirty="0"/>
              <a:t>forniti degli esempi di descrizione di ciascun elemento di competenza.</a:t>
            </a:r>
          </a:p>
          <a:p>
            <a:r>
              <a:rPr lang="it-IT" sz="1400" dirty="0"/>
              <a:t>  </a:t>
            </a:r>
          </a:p>
          <a:p>
            <a:r>
              <a:rPr lang="it-IT" sz="1400" dirty="0"/>
              <a:t>Gli esempi di descrizione delle competenze, non vogliono costituire in alcun modo un livello di riferimento data la difficoltà di stabilire dei livelli validi per tutti i tipi di disturbi e per tutte le modalità di interazione con l’ambiente che le persone possono esercitare a partire dalla propria situazione. Essi vogliono testimoniare lo sforzo di cogliere, esercitando la massima sensibilità, ogni segnale di partecipazione da parte degli alunni/e, in quanto può essere utile per lo sviluppo del successivo progetto di vita.</a:t>
            </a:r>
          </a:p>
        </p:txBody>
      </p:sp>
    </p:spTree>
    <p:extLst>
      <p:ext uri="{BB962C8B-B14F-4D97-AF65-F5344CB8AC3E}">
        <p14:creationId xmlns:p14="http://schemas.microsoft.com/office/powerpoint/2010/main" val="3599302531"/>
      </p:ext>
    </p:extLst>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endParaRPr lang="it-IT" altLang="it-IT" sz="2000" b="1" dirty="0"/>
          </a:p>
        </p:txBody>
      </p:sp>
      <p:sp>
        <p:nvSpPr>
          <p:cNvPr id="11" name="Rectangle 12"/>
          <p:cNvSpPr txBox="1">
            <a:spLocks noChangeArrowheads="1"/>
          </p:cNvSpPr>
          <p:nvPr/>
        </p:nvSpPr>
        <p:spPr bwMode="auto">
          <a:xfrm>
            <a:off x="923076" y="171449"/>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La Certificazione delle Competenze da rilasciare al termine dell’anno scolastico conclusivo</a:t>
            </a:r>
            <a:endParaRPr lang="it-IT" altLang="it-IT" b="1" dirty="0">
              <a:solidFill>
                <a:srgbClr val="0000FF"/>
              </a:solidFill>
            </a:endParaRPr>
          </a:p>
        </p:txBody>
      </p:sp>
      <p:sp>
        <p:nvSpPr>
          <p:cNvPr id="2" name="Rettangolo 1"/>
          <p:cNvSpPr/>
          <p:nvPr/>
        </p:nvSpPr>
        <p:spPr>
          <a:xfrm>
            <a:off x="222140" y="940565"/>
            <a:ext cx="7291552" cy="738664"/>
          </a:xfrm>
          <a:prstGeom prst="rect">
            <a:avLst/>
          </a:prstGeom>
        </p:spPr>
        <p:txBody>
          <a:bodyPr wrap="square">
            <a:spAutoFit/>
          </a:bodyPr>
          <a:lstStyle/>
          <a:p>
            <a:pPr>
              <a:spcAft>
                <a:spcPts val="0"/>
              </a:spcAft>
            </a:pPr>
            <a:r>
              <a:rPr lang="it-IT" sz="1400" b="1" dirty="0">
                <a:latin typeface="+mj-lt"/>
                <a:ea typeface="Times New Roman" panose="02020603050405020304" pitchFamily="18" charset="0"/>
              </a:rPr>
              <a:t>Allegato 2 - Esempi di descrizione delle competenze o di elementi di </a:t>
            </a:r>
            <a:r>
              <a:rPr lang="it-IT" sz="1400" b="1" dirty="0" smtClean="0">
                <a:latin typeface="+mj-lt"/>
                <a:ea typeface="Times New Roman" panose="02020603050405020304" pitchFamily="18" charset="0"/>
              </a:rPr>
              <a:t>competenza</a:t>
            </a:r>
            <a:endParaRPr lang="it-IT" sz="1400" b="1" dirty="0" smtClean="0">
              <a:latin typeface="+mj-lt"/>
              <a:ea typeface="Times New Roman" panose="02020603050405020304" pitchFamily="18" charset="0"/>
            </a:endParaRPr>
          </a:p>
          <a:p>
            <a:pPr>
              <a:spcAft>
                <a:spcPts val="0"/>
              </a:spcAft>
            </a:pPr>
            <a:endParaRPr lang="it-IT" sz="1400" dirty="0">
              <a:latin typeface="+mj-lt"/>
              <a:ea typeface="Times New Roman" panose="02020603050405020304" pitchFamily="18" charset="0"/>
            </a:endParaRPr>
          </a:p>
          <a:p>
            <a:pPr>
              <a:spcAft>
                <a:spcPts val="0"/>
              </a:spcAft>
            </a:pPr>
            <a:r>
              <a:rPr lang="it-IT" sz="1400" b="1" dirty="0">
                <a:latin typeface="+mj-lt"/>
                <a:ea typeface="Times New Roman" panose="02020603050405020304" pitchFamily="18" charset="0"/>
              </a:rPr>
              <a:t>1 - Comunicazione nella madrelingua o lingua di </a:t>
            </a:r>
            <a:r>
              <a:rPr lang="it-IT" sz="1400" b="1" dirty="0" smtClean="0">
                <a:latin typeface="+mj-lt"/>
                <a:ea typeface="Times New Roman" panose="02020603050405020304" pitchFamily="18" charset="0"/>
              </a:rPr>
              <a:t>istruzione</a:t>
            </a:r>
            <a:endParaRPr lang="it-IT" sz="1400" dirty="0">
              <a:effectLst/>
              <a:latin typeface="+mj-lt"/>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4009385447"/>
              </p:ext>
            </p:extLst>
          </p:nvPr>
        </p:nvGraphicFramePr>
        <p:xfrm>
          <a:off x="266645" y="1883340"/>
          <a:ext cx="8229600" cy="4693920"/>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0">
                <a:tc>
                  <a:txBody>
                    <a:bodyPr/>
                    <a:lstStyle/>
                    <a:p>
                      <a:pPr algn="ctr">
                        <a:spcAft>
                          <a:spcPts val="0"/>
                        </a:spcAft>
                      </a:pPr>
                      <a:r>
                        <a:rPr lang="it-IT" sz="1400" dirty="0">
                          <a:solidFill>
                            <a:schemeClr val="tx1"/>
                          </a:solidFill>
                          <a:effectLst/>
                        </a:rPr>
                        <a:t> </a:t>
                      </a:r>
                      <a:endParaRPr lang="it-IT" sz="14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a:solidFill>
                            <a:schemeClr val="tx1"/>
                          </a:solidFill>
                          <a:effectLst/>
                        </a:rPr>
                        <a:t>prestazione</a:t>
                      </a:r>
                      <a:endParaRPr lang="it-IT" sz="14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dirty="0">
                          <a:solidFill>
                            <a:schemeClr val="tx1"/>
                          </a:solidFill>
                          <a:effectLst/>
                        </a:rPr>
                        <a:t>argomento</a:t>
                      </a:r>
                      <a:endParaRPr lang="it-IT" sz="14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a:solidFill>
                            <a:schemeClr val="tx1"/>
                          </a:solidFill>
                          <a:effectLst/>
                        </a:rPr>
                        <a:t>autonomia</a:t>
                      </a:r>
                      <a:endParaRPr lang="it-IT" sz="14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dirty="0">
                          <a:solidFill>
                            <a:schemeClr val="tx1"/>
                          </a:solidFill>
                          <a:effectLst/>
                        </a:rPr>
                        <a:t>strumenti</a:t>
                      </a:r>
                      <a:endParaRPr lang="it-IT" sz="14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0">
                <a:tc>
                  <a:txBody>
                    <a:bodyPr/>
                    <a:lstStyle/>
                    <a:p>
                      <a:pPr>
                        <a:spcAft>
                          <a:spcPts val="0"/>
                        </a:spcAft>
                      </a:pPr>
                      <a:r>
                        <a:rPr lang="it-IT" sz="1400">
                          <a:solidFill>
                            <a:schemeClr val="tx1"/>
                          </a:solidFill>
                          <a:effectLst/>
                        </a:rPr>
                        <a:t>Ascoltare</a:t>
                      </a:r>
                      <a:endParaRPr lang="it-IT" sz="14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rPr>
                        <a:t>Rivolge lo sguardo, interrompe una sua </a:t>
                      </a:r>
                      <a:r>
                        <a:rPr lang="it-IT" sz="1400" b="0" dirty="0" smtClean="0">
                          <a:solidFill>
                            <a:schemeClr val="tx1"/>
                          </a:solidFill>
                          <a:effectLst/>
                        </a:rPr>
                        <a:t>azione,</a:t>
                      </a:r>
                      <a:r>
                        <a:rPr lang="it-IT" sz="1400" b="0" baseline="0" dirty="0" smtClean="0">
                          <a:solidFill>
                            <a:schemeClr val="tx1"/>
                          </a:solidFill>
                          <a:effectLst/>
                        </a:rPr>
                        <a:t> interviene</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smtClean="0">
                          <a:solidFill>
                            <a:schemeClr val="tx1"/>
                          </a:solidFill>
                          <a:effectLst/>
                        </a:rPr>
                        <a:t>quando qualcuno gli parla</a:t>
                      </a:r>
                      <a:endParaRPr lang="it-IT" sz="1400" b="0" dirty="0">
                        <a:solidFill>
                          <a:schemeClr val="tx1"/>
                        </a:solidFill>
                        <a:effectLst/>
                      </a:endParaRPr>
                    </a:p>
                    <a:p>
                      <a:pPr>
                        <a:spcAft>
                          <a:spcPts val="0"/>
                        </a:spcAft>
                      </a:pP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rPr>
                        <a:t>su invito dell’insegnante e secondo le regole della conversazione</a:t>
                      </a:r>
                      <a:endParaRPr lang="it-IT" sz="14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smtClean="0">
                          <a:solidFill>
                            <a:schemeClr val="tx1"/>
                          </a:solidFill>
                          <a:effectLst/>
                        </a:rPr>
                        <a:t>Uso</a:t>
                      </a:r>
                      <a:r>
                        <a:rPr lang="it-IT" sz="1400" b="0" baseline="0" dirty="0" smtClean="0">
                          <a:solidFill>
                            <a:schemeClr val="tx1"/>
                          </a:solidFill>
                          <a:effectLst/>
                        </a:rPr>
                        <a:t> tecnologie</a:t>
                      </a:r>
                      <a:endParaRPr lang="it-IT" sz="1400" b="0" dirty="0">
                        <a:solidFill>
                          <a:schemeClr val="tx1"/>
                        </a:solidFill>
                        <a:effectLst/>
                      </a:endParaRPr>
                    </a:p>
                    <a:p>
                      <a:pPr>
                        <a:spcAft>
                          <a:spcPts val="0"/>
                        </a:spcAft>
                      </a:pPr>
                      <a:r>
                        <a:rPr lang="it-IT" sz="1400" b="0" dirty="0">
                          <a:solidFill>
                            <a:schemeClr val="tx1"/>
                          </a:solidFill>
                          <a:effectLst/>
                        </a:rPr>
                        <a:t> </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0">
                <a:tc rowSpan="2">
                  <a:txBody>
                    <a:bodyPr/>
                    <a:lstStyle/>
                    <a:p>
                      <a:pPr>
                        <a:spcAft>
                          <a:spcPts val="0"/>
                        </a:spcAft>
                      </a:pPr>
                      <a:r>
                        <a:rPr lang="it-IT" sz="1400">
                          <a:solidFill>
                            <a:schemeClr val="tx1"/>
                          </a:solidFill>
                          <a:effectLst/>
                        </a:rPr>
                        <a:t>Leggere e comprendere</a:t>
                      </a:r>
                      <a:endParaRPr lang="it-IT" sz="14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rPr>
                        <a:t>Riconosce</a:t>
                      </a:r>
                      <a:endParaRPr lang="it-IT" sz="14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r>
                        <a:rPr lang="it-IT" sz="1400" b="0" kern="1200" dirty="0" smtClean="0">
                          <a:solidFill>
                            <a:schemeClr val="tx1"/>
                          </a:solidFill>
                          <a:effectLst/>
                          <a:latin typeface="+mn-lt"/>
                          <a:ea typeface="+mn-ea"/>
                          <a:cs typeface="+mn-cs"/>
                        </a:rPr>
                        <a:t>le lettere dell’alfabeto </a:t>
                      </a:r>
                      <a:endParaRPr lang="it-IT" sz="1400" b="0" kern="1200" dirty="0">
                        <a:solidFill>
                          <a:schemeClr val="tx1"/>
                        </a:solidFill>
                        <a:effectLst/>
                        <a:latin typeface="+mn-lt"/>
                        <a:ea typeface="+mn-ea"/>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rPr>
                        <a:t>su richiesta dell’insegnante</a:t>
                      </a:r>
                      <a:endParaRPr lang="it-IT" sz="14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rPr>
                        <a:t>immagini, lettere</a:t>
                      </a:r>
                    </a:p>
                    <a:p>
                      <a:pPr>
                        <a:spcAft>
                          <a:spcPts val="0"/>
                        </a:spcAft>
                      </a:pPr>
                      <a:r>
                        <a:rPr lang="it-IT" sz="1400" b="0" dirty="0">
                          <a:solidFill>
                            <a:schemeClr val="tx1"/>
                          </a:solidFill>
                          <a:effectLst/>
                        </a:rPr>
                        <a:t>uso tecnologie</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0">
                <a:tc vMerge="1">
                  <a:txBody>
                    <a:bodyPr/>
                    <a:lstStyle/>
                    <a:p>
                      <a:endParaRPr lang="it-IT"/>
                    </a:p>
                  </a:txBody>
                  <a:tcPr/>
                </a:tc>
                <a:tc>
                  <a:txBody>
                    <a:bodyPr/>
                    <a:lstStyle/>
                    <a:p>
                      <a:pPr>
                        <a:spcAft>
                          <a:spcPts val="0"/>
                        </a:spcAft>
                      </a:pPr>
                      <a:r>
                        <a:rPr lang="it-IT" sz="1400" b="0" dirty="0" smtClean="0">
                          <a:solidFill>
                            <a:schemeClr val="tx1"/>
                          </a:solidFill>
                          <a:effectLst/>
                        </a:rPr>
                        <a:t>Compone</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smtClean="0">
                          <a:solidFill>
                            <a:schemeClr val="tx1"/>
                          </a:solidFill>
                          <a:effectLst/>
                        </a:rPr>
                        <a:t>delle semplici parole senza attribuire un significato</a:t>
                      </a:r>
                      <a:endParaRPr lang="it-IT" sz="1400" b="0" dirty="0">
                        <a:solidFill>
                          <a:schemeClr val="tx1"/>
                        </a:solidFill>
                        <a:effectLst/>
                      </a:endParaRPr>
                    </a:p>
                    <a:p>
                      <a:pPr>
                        <a:spcAft>
                          <a:spcPts val="0"/>
                        </a:spcAft>
                      </a:pPr>
                      <a:r>
                        <a:rPr lang="it-IT" sz="1400" b="0" dirty="0">
                          <a:solidFill>
                            <a:schemeClr val="tx1"/>
                          </a:solidFill>
                          <a:effectLst/>
                        </a:rPr>
                        <a:t> </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rPr>
                        <a:t>su richiesta dell’insegnante</a:t>
                      </a:r>
                    </a:p>
                    <a:p>
                      <a:pPr>
                        <a:spcAft>
                          <a:spcPts val="0"/>
                        </a:spcAft>
                      </a:pPr>
                      <a:r>
                        <a:rPr lang="it-IT" sz="1400" b="0">
                          <a:solidFill>
                            <a:schemeClr val="tx1"/>
                          </a:solidFill>
                          <a:effectLst/>
                        </a:rPr>
                        <a:t>liberamente</a:t>
                      </a:r>
                      <a:endParaRPr lang="it-IT" sz="14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rPr>
                        <a:t>immagini, lettere</a:t>
                      </a:r>
                    </a:p>
                    <a:p>
                      <a:pPr>
                        <a:spcAft>
                          <a:spcPts val="0"/>
                        </a:spcAft>
                      </a:pPr>
                      <a:r>
                        <a:rPr lang="it-IT" sz="1400" b="0" dirty="0">
                          <a:solidFill>
                            <a:schemeClr val="tx1"/>
                          </a:solidFill>
                          <a:effectLst/>
                        </a:rPr>
                        <a:t>uso tecnologie</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0">
                <a:tc>
                  <a:txBody>
                    <a:bodyPr/>
                    <a:lstStyle/>
                    <a:p>
                      <a:pPr>
                        <a:spcAft>
                          <a:spcPts val="0"/>
                        </a:spcAft>
                      </a:pPr>
                      <a:r>
                        <a:rPr lang="it-IT" sz="1400">
                          <a:solidFill>
                            <a:schemeClr val="tx1"/>
                          </a:solidFill>
                          <a:effectLst/>
                        </a:rPr>
                        <a:t>Comunicare con parole e suoni </a:t>
                      </a:r>
                      <a:endParaRPr lang="it-IT" sz="14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rPr>
                        <a:t>Saluta, comunica un bisogno, una richiesta</a:t>
                      </a:r>
                      <a:endParaRPr lang="it-IT" sz="14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rPr>
                        <a:t>persone </a:t>
                      </a:r>
                      <a:r>
                        <a:rPr lang="it-IT" sz="1400" b="0" dirty="0" smtClean="0">
                          <a:solidFill>
                            <a:schemeClr val="tx1"/>
                          </a:solidFill>
                          <a:effectLst/>
                        </a:rPr>
                        <a:t>in posizione di autorità</a:t>
                      </a:r>
                      <a:endParaRPr lang="it-IT" sz="1400" b="0" dirty="0">
                        <a:solidFill>
                          <a:schemeClr val="tx1"/>
                        </a:solidFill>
                        <a:effectLst/>
                      </a:endParaRPr>
                    </a:p>
                    <a:p>
                      <a:pPr>
                        <a:spcAft>
                          <a:spcPts val="0"/>
                        </a:spcAft>
                      </a:pPr>
                      <a:r>
                        <a:rPr lang="it-IT" sz="1400" b="0" dirty="0">
                          <a:solidFill>
                            <a:schemeClr val="tx1"/>
                          </a:solidFill>
                          <a:effectLst/>
                        </a:rPr>
                        <a:t> </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rPr>
                        <a:t>spontaneamente o su richiesta verbale</a:t>
                      </a:r>
                      <a:endParaRPr lang="it-IT" sz="14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rPr>
                        <a:t> </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0">
                <a:tc>
                  <a:txBody>
                    <a:bodyPr/>
                    <a:lstStyle/>
                    <a:p>
                      <a:pPr>
                        <a:spcAft>
                          <a:spcPts val="0"/>
                        </a:spcAft>
                      </a:pPr>
                      <a:r>
                        <a:rPr lang="it-IT" sz="1400">
                          <a:solidFill>
                            <a:schemeClr val="tx1"/>
                          </a:solidFill>
                          <a:effectLst/>
                        </a:rPr>
                        <a:t>Scrivere</a:t>
                      </a:r>
                      <a:endParaRPr lang="it-IT" sz="14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rPr>
                        <a:t>Copia, riproduce, ripassa </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smtClean="0">
                          <a:solidFill>
                            <a:schemeClr val="tx1"/>
                          </a:solidFill>
                          <a:effectLst/>
                        </a:rPr>
                        <a:t>Semplici parole senza attribuire</a:t>
                      </a:r>
                      <a:r>
                        <a:rPr lang="it-IT" sz="1400" b="0" baseline="0" dirty="0" smtClean="0">
                          <a:solidFill>
                            <a:schemeClr val="tx1"/>
                          </a:solidFill>
                          <a:effectLst/>
                        </a:rPr>
                        <a:t> un significato</a:t>
                      </a:r>
                      <a:endParaRPr lang="it-IT" sz="1400" b="0" dirty="0">
                        <a:solidFill>
                          <a:schemeClr val="tx1"/>
                        </a:solidFill>
                        <a:effectLst/>
                      </a:endParaRPr>
                    </a:p>
                    <a:p>
                      <a:pPr>
                        <a:spcAft>
                          <a:spcPts val="0"/>
                        </a:spcAft>
                      </a:pPr>
                      <a:r>
                        <a:rPr lang="it-IT" sz="1400" b="0" dirty="0">
                          <a:solidFill>
                            <a:schemeClr val="tx1"/>
                          </a:solidFill>
                          <a:effectLst/>
                        </a:rPr>
                        <a:t> </a:t>
                      </a:r>
                    </a:p>
                    <a:p>
                      <a:pPr>
                        <a:spcAft>
                          <a:spcPts val="0"/>
                        </a:spcAft>
                      </a:pPr>
                      <a:r>
                        <a:rPr lang="it-IT" sz="1400" b="0" dirty="0">
                          <a:solidFill>
                            <a:schemeClr val="tx1"/>
                          </a:solidFill>
                          <a:effectLst/>
                        </a:rPr>
                        <a:t> </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rPr>
                        <a:t>su imitazione di un </a:t>
                      </a:r>
                      <a:r>
                        <a:rPr lang="it-IT" sz="1400" b="0" dirty="0" smtClean="0">
                          <a:solidFill>
                            <a:schemeClr val="tx1"/>
                          </a:solidFill>
                          <a:effectLst/>
                        </a:rPr>
                        <a:t>modello</a:t>
                      </a:r>
                      <a:endParaRPr lang="it-IT" sz="1400" b="0" dirty="0">
                        <a:solidFill>
                          <a:schemeClr val="tx1"/>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rPr>
                        <a:t>fogli strutturati con spazi delimitati </a:t>
                      </a:r>
                    </a:p>
                    <a:p>
                      <a:pPr>
                        <a:spcAft>
                          <a:spcPts val="0"/>
                        </a:spcAft>
                      </a:pPr>
                      <a:r>
                        <a:rPr lang="it-IT" sz="1400" b="0" dirty="0">
                          <a:solidFill>
                            <a:schemeClr val="tx1"/>
                          </a:solidFill>
                          <a:effectLst/>
                        </a:rPr>
                        <a:t>uso tecnologie</a:t>
                      </a:r>
                      <a:endParaRPr lang="it-IT" sz="1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393586379"/>
      </p:ext>
    </p:extLst>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endParaRPr lang="it-IT" altLang="it-IT" sz="2000" b="1" dirty="0"/>
          </a:p>
        </p:txBody>
      </p:sp>
      <p:sp>
        <p:nvSpPr>
          <p:cNvPr id="2" name="Rettangolo 1"/>
          <p:cNvSpPr/>
          <p:nvPr/>
        </p:nvSpPr>
        <p:spPr>
          <a:xfrm>
            <a:off x="378372" y="1588246"/>
            <a:ext cx="7291552" cy="338554"/>
          </a:xfrm>
          <a:prstGeom prst="rect">
            <a:avLst/>
          </a:prstGeom>
        </p:spPr>
        <p:txBody>
          <a:bodyPr wrap="square">
            <a:spAutoFit/>
          </a:bodyPr>
          <a:lstStyle/>
          <a:p>
            <a:r>
              <a:rPr lang="it-IT" sz="1600" b="1" dirty="0">
                <a:latin typeface="+mj-lt"/>
              </a:rPr>
              <a:t>2</a:t>
            </a:r>
            <a:r>
              <a:rPr lang="it-IT" sz="1600" b="1" dirty="0" smtClean="0">
                <a:latin typeface="+mj-lt"/>
              </a:rPr>
              <a:t> - </a:t>
            </a:r>
            <a:r>
              <a:rPr lang="it-IT" sz="1600" b="1" dirty="0">
                <a:latin typeface="+mj-lt"/>
                <a:ea typeface="Times New Roman" panose="02020603050405020304" pitchFamily="18" charset="0"/>
              </a:rPr>
              <a:t>Comunicazione</a:t>
            </a:r>
            <a:r>
              <a:rPr lang="it-IT" sz="1600" b="1" dirty="0">
                <a:latin typeface="+mj-lt"/>
              </a:rPr>
              <a:t> </a:t>
            </a:r>
            <a:r>
              <a:rPr lang="it-IT" sz="1600" b="1" dirty="0">
                <a:latin typeface="+mj-lt"/>
                <a:ea typeface="Times New Roman" panose="02020603050405020304" pitchFamily="18" charset="0"/>
              </a:rPr>
              <a:t>nelle lingue straniere</a:t>
            </a:r>
          </a:p>
        </p:txBody>
      </p:sp>
      <p:graphicFrame>
        <p:nvGraphicFramePr>
          <p:cNvPr id="4" name="Tabella 3"/>
          <p:cNvGraphicFramePr>
            <a:graphicFrameLocks noGrp="1"/>
          </p:cNvGraphicFramePr>
          <p:nvPr>
            <p:extLst>
              <p:ext uri="{D42A27DB-BD31-4B8C-83A1-F6EECF244321}">
                <p14:modId xmlns:p14="http://schemas.microsoft.com/office/powerpoint/2010/main" val="3643853747"/>
              </p:ext>
            </p:extLst>
          </p:nvPr>
        </p:nvGraphicFramePr>
        <p:xfrm>
          <a:off x="299544" y="2222007"/>
          <a:ext cx="7898525" cy="3690588"/>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val="20000"/>
                    </a:ext>
                  </a:extLst>
                </a:gridCol>
                <a:gridCol w="1404708">
                  <a:extLst>
                    <a:ext uri="{9D8B030D-6E8A-4147-A177-3AD203B41FA5}">
                      <a16:colId xmlns:a16="http://schemas.microsoft.com/office/drawing/2014/main" val="20001"/>
                    </a:ext>
                  </a:extLst>
                </a:gridCol>
                <a:gridCol w="1702676">
                  <a:extLst>
                    <a:ext uri="{9D8B030D-6E8A-4147-A177-3AD203B41FA5}">
                      <a16:colId xmlns:a16="http://schemas.microsoft.com/office/drawing/2014/main" val="20002"/>
                    </a:ext>
                  </a:extLst>
                </a:gridCol>
                <a:gridCol w="1852448">
                  <a:extLst>
                    <a:ext uri="{9D8B030D-6E8A-4147-A177-3AD203B41FA5}">
                      <a16:colId xmlns:a16="http://schemas.microsoft.com/office/drawing/2014/main" val="20003"/>
                    </a:ext>
                  </a:extLst>
                </a:gridCol>
                <a:gridCol w="1292773">
                  <a:extLst>
                    <a:ext uri="{9D8B030D-6E8A-4147-A177-3AD203B41FA5}">
                      <a16:colId xmlns:a16="http://schemas.microsoft.com/office/drawing/2014/main" val="20004"/>
                    </a:ext>
                  </a:extLst>
                </a:gridCol>
              </a:tblGrid>
              <a:tr h="276828">
                <a:tc>
                  <a:txBody>
                    <a:bodyPr/>
                    <a:lstStyle/>
                    <a:p>
                      <a:pPr algn="ctr">
                        <a:spcAft>
                          <a:spcPts val="0"/>
                        </a:spcAft>
                      </a:pPr>
                      <a:r>
                        <a:rPr lang="it-IT" sz="1400" dirty="0">
                          <a:solidFill>
                            <a:schemeClr val="tx1"/>
                          </a:solidFill>
                          <a:effectLst/>
                          <a:latin typeface="+mj-lt"/>
                        </a:rPr>
                        <a:t> </a:t>
                      </a:r>
                      <a:endParaRPr lang="it-IT" sz="14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a:solidFill>
                            <a:schemeClr val="tx1"/>
                          </a:solidFill>
                          <a:effectLst/>
                          <a:latin typeface="+mj-lt"/>
                        </a:rPr>
                        <a:t>prestazione</a:t>
                      </a:r>
                      <a:endParaRPr lang="it-IT" sz="14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a:solidFill>
                            <a:schemeClr val="tx1"/>
                          </a:solidFill>
                          <a:effectLst/>
                          <a:latin typeface="+mj-lt"/>
                        </a:rPr>
                        <a:t>argomento</a:t>
                      </a:r>
                      <a:endParaRPr lang="it-IT" sz="14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a:solidFill>
                            <a:schemeClr val="tx1"/>
                          </a:solidFill>
                          <a:effectLst/>
                          <a:latin typeface="+mj-lt"/>
                        </a:rPr>
                        <a:t>autonomia</a:t>
                      </a:r>
                      <a:endParaRPr lang="it-IT" sz="14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dirty="0">
                          <a:solidFill>
                            <a:schemeClr val="tx1"/>
                          </a:solidFill>
                          <a:effectLst/>
                          <a:latin typeface="+mj-lt"/>
                        </a:rPr>
                        <a:t>strumenti</a:t>
                      </a:r>
                      <a:endParaRPr lang="it-IT" sz="14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425669">
                <a:tc rowSpan="2">
                  <a:txBody>
                    <a:bodyPr/>
                    <a:lstStyle/>
                    <a:p>
                      <a:pPr>
                        <a:spcAft>
                          <a:spcPts val="0"/>
                        </a:spcAft>
                      </a:pPr>
                      <a:r>
                        <a:rPr lang="it-IT" sz="1400" b="1" dirty="0">
                          <a:solidFill>
                            <a:schemeClr val="tx1"/>
                          </a:solidFill>
                          <a:effectLst/>
                          <a:latin typeface="+mj-lt"/>
                          <a:ea typeface="Times New Roman" panose="02020603050405020304" pitchFamily="18" charset="0"/>
                          <a:cs typeface="Arial" panose="020B0604020202020204" pitchFamily="34" charset="0"/>
                        </a:rPr>
                        <a:t>Leggere e comprendere</a:t>
                      </a:r>
                      <a:endParaRPr lang="it-IT" sz="1400" dirty="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Riconosce</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smtClean="0">
                          <a:solidFill>
                            <a:schemeClr val="tx1"/>
                          </a:solidFill>
                          <a:effectLst/>
                          <a:latin typeface="+mj-lt"/>
                          <a:ea typeface="Times New Roman" panose="02020603050405020304" pitchFamily="18" charset="0"/>
                          <a:cs typeface="Arial" panose="020B0604020202020204" pitchFamily="34" charset="0"/>
                        </a:rPr>
                        <a:t>Le lettere dell’alfabeto</a:t>
                      </a:r>
                      <a:r>
                        <a:rPr lang="it-IT" sz="1400" b="0" baseline="0" dirty="0" smtClean="0">
                          <a:solidFill>
                            <a:schemeClr val="tx1"/>
                          </a:solidFill>
                          <a:effectLst/>
                          <a:latin typeface="+mj-lt"/>
                          <a:ea typeface="Times New Roman" panose="02020603050405020304" pitchFamily="18" charset="0"/>
                          <a:cs typeface="Arial" panose="020B0604020202020204" pitchFamily="34" charset="0"/>
                        </a:rPr>
                        <a:t> in lingua straniera, colori, numeri</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su richiesta dell’insegnante</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immagini, lettere</a:t>
                      </a:r>
                      <a:endParaRPr lang="it-IT" sz="1400" b="0">
                        <a:solidFill>
                          <a:schemeClr val="tx1"/>
                        </a:solidFill>
                        <a:effectLst/>
                        <a:latin typeface="+mj-lt"/>
                        <a:ea typeface="Times New Roman" panose="02020603050405020304" pitchFamily="18" charset="0"/>
                      </a:endParaRPr>
                    </a:p>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uso tecnologie</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19363">
                <a:tc vMerge="1">
                  <a:txBody>
                    <a:bodyPr/>
                    <a:lstStyle/>
                    <a:p>
                      <a:endParaRPr lang="it-IT"/>
                    </a:p>
                  </a:txBody>
                  <a:tcPr/>
                </a:tc>
                <a:tc>
                  <a:txBody>
                    <a:bodyPr/>
                    <a:lstStyle/>
                    <a:p>
                      <a:pPr>
                        <a:spcAft>
                          <a:spcPts val="0"/>
                        </a:spcAft>
                      </a:pPr>
                      <a:r>
                        <a:rPr lang="it-IT" sz="1400" b="0" dirty="0" smtClean="0">
                          <a:solidFill>
                            <a:schemeClr val="tx1"/>
                          </a:solidFill>
                          <a:effectLst/>
                          <a:latin typeface="+mj-lt"/>
                          <a:ea typeface="Times New Roman" panose="02020603050405020304" pitchFamily="18" charset="0"/>
                          <a:cs typeface="Arial" panose="020B0604020202020204" pitchFamily="34" charset="0"/>
                        </a:rPr>
                        <a:t>Compone</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semplici parole</a:t>
                      </a:r>
                      <a:endParaRPr lang="it-IT" sz="1400" b="0">
                        <a:solidFill>
                          <a:schemeClr val="tx1"/>
                        </a:solidFill>
                        <a:effectLst/>
                        <a:latin typeface="+mj-lt"/>
                        <a:ea typeface="Times New Roman" panose="02020603050405020304" pitchFamily="18" charset="0"/>
                      </a:endParaRPr>
                    </a:p>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semplici frasi</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su richiesta </a:t>
                      </a:r>
                      <a:r>
                        <a:rPr lang="it-IT" sz="1400" b="0" dirty="0" smtClean="0">
                          <a:solidFill>
                            <a:schemeClr val="tx1"/>
                          </a:solidFill>
                          <a:effectLst/>
                          <a:latin typeface="+mj-lt"/>
                          <a:ea typeface="Times New Roman" panose="02020603050405020304" pitchFamily="18" charset="0"/>
                          <a:cs typeface="Arial" panose="020B0604020202020204" pitchFamily="34" charset="0"/>
                        </a:rPr>
                        <a:t>dell’insegnante</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immagini, </a:t>
                      </a:r>
                      <a:r>
                        <a:rPr lang="it-IT" sz="1400" b="0" dirty="0" smtClean="0">
                          <a:solidFill>
                            <a:schemeClr val="tx1"/>
                          </a:solidFill>
                          <a:effectLst/>
                          <a:latin typeface="+mj-lt"/>
                          <a:ea typeface="Times New Roman" panose="02020603050405020304" pitchFamily="18" charset="0"/>
                          <a:cs typeface="Arial" panose="020B0604020202020204" pitchFamily="34" charset="0"/>
                        </a:rPr>
                        <a:t>lettere</a:t>
                      </a:r>
                    </a:p>
                    <a:p>
                      <a:pPr>
                        <a:spcAft>
                          <a:spcPts val="0"/>
                        </a:spcAft>
                      </a:pPr>
                      <a:r>
                        <a:rPr lang="it-IT" sz="1400" b="0" dirty="0" smtClean="0">
                          <a:solidFill>
                            <a:schemeClr val="tx1"/>
                          </a:solidFill>
                          <a:effectLst/>
                          <a:latin typeface="+mj-lt"/>
                          <a:ea typeface="Times New Roman" panose="02020603050405020304" pitchFamily="18" charset="0"/>
                          <a:cs typeface="Arial" panose="020B0604020202020204" pitchFamily="34" charset="0"/>
                        </a:rPr>
                        <a:t>schemi,</a:t>
                      </a:r>
                    </a:p>
                    <a:p>
                      <a:pPr>
                        <a:spcAft>
                          <a:spcPts val="0"/>
                        </a:spcAft>
                      </a:pPr>
                      <a:r>
                        <a:rPr lang="it-IT" sz="1400" b="0" dirty="0" smtClean="0">
                          <a:solidFill>
                            <a:schemeClr val="tx1"/>
                          </a:solidFill>
                          <a:effectLst/>
                          <a:latin typeface="+mj-lt"/>
                          <a:ea typeface="Times New Roman" panose="02020603050405020304" pitchFamily="18" charset="0"/>
                          <a:cs typeface="Arial" panose="020B0604020202020204" pitchFamily="34" charset="0"/>
                        </a:rPr>
                        <a:t>uso tecnologie</a:t>
                      </a:r>
                      <a:endParaRPr lang="it-IT" sz="1400" b="0" dirty="0">
                        <a:solidFill>
                          <a:schemeClr val="tx1"/>
                        </a:solidFill>
                        <a:effectLst/>
                        <a:latin typeface="+mj-lt"/>
                        <a:ea typeface="Times New Roman" panose="02020603050405020304" pitchFamily="18" charset="0"/>
                      </a:endParaRPr>
                    </a:p>
                    <a:p>
                      <a:pPr>
                        <a:spcAft>
                          <a:spcPts val="0"/>
                        </a:spcAft>
                      </a:pP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441434">
                <a:tc>
                  <a:txBody>
                    <a:bodyPr/>
                    <a:lstStyle/>
                    <a:p>
                      <a:pPr>
                        <a:spcAft>
                          <a:spcPts val="0"/>
                        </a:spcAft>
                      </a:pPr>
                      <a:r>
                        <a:rPr lang="it-IT" sz="1400" b="1">
                          <a:solidFill>
                            <a:schemeClr val="tx1"/>
                          </a:solidFill>
                          <a:effectLst/>
                          <a:latin typeface="+mj-lt"/>
                          <a:ea typeface="Times New Roman" panose="02020603050405020304" pitchFamily="18" charset="0"/>
                          <a:cs typeface="Arial" panose="020B0604020202020204" pitchFamily="34" charset="0"/>
                        </a:rPr>
                        <a:t>Comunicare con parole e suoni </a:t>
                      </a:r>
                      <a:endParaRPr lang="it-IT" sz="14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Saluta, comunica alcune parole</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semplici parole</a:t>
                      </a:r>
                      <a:endParaRPr lang="it-IT" sz="1400" b="0">
                        <a:solidFill>
                          <a:schemeClr val="tx1"/>
                        </a:solidFill>
                        <a:effectLst/>
                        <a:latin typeface="+mj-lt"/>
                        <a:ea typeface="Times New Roman" panose="02020603050405020304" pitchFamily="18" charset="0"/>
                      </a:endParaRPr>
                    </a:p>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semplici frasi</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Spontaneamente o su richiesta verbale</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 </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543911">
                <a:tc>
                  <a:txBody>
                    <a:bodyPr/>
                    <a:lstStyle/>
                    <a:p>
                      <a:pPr>
                        <a:spcAft>
                          <a:spcPts val="0"/>
                        </a:spcAft>
                      </a:pPr>
                      <a:r>
                        <a:rPr lang="it-IT" sz="1400" b="1">
                          <a:solidFill>
                            <a:schemeClr val="tx1"/>
                          </a:solidFill>
                          <a:effectLst/>
                          <a:latin typeface="+mj-lt"/>
                          <a:ea typeface="Times New Roman" panose="02020603050405020304" pitchFamily="18" charset="0"/>
                          <a:cs typeface="Arial" panose="020B0604020202020204" pitchFamily="34" charset="0"/>
                        </a:rPr>
                        <a:t>Scrivere</a:t>
                      </a:r>
                      <a:endParaRPr lang="it-IT" sz="14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Copia, riproduce, ripassa </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Lettere semplici, </a:t>
                      </a:r>
                      <a:r>
                        <a:rPr lang="it-IT" sz="1400" b="0" dirty="0" smtClean="0">
                          <a:solidFill>
                            <a:schemeClr val="tx1"/>
                          </a:solidFill>
                          <a:effectLst/>
                          <a:latin typeface="+mj-lt"/>
                          <a:ea typeface="Times New Roman" panose="02020603050405020304" pitchFamily="18" charset="0"/>
                          <a:cs typeface="Arial" panose="020B0604020202020204" pitchFamily="34" charset="0"/>
                        </a:rPr>
                        <a:t>la data, i colori, parole significative</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su imitazione di un modello</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su traccia grafica</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smtClean="0">
                          <a:solidFill>
                            <a:schemeClr val="tx1"/>
                          </a:solidFill>
                          <a:effectLst/>
                          <a:latin typeface="+mj-lt"/>
                          <a:ea typeface="Times New Roman" panose="02020603050405020304" pitchFamily="18" charset="0"/>
                          <a:cs typeface="Arial" panose="020B0604020202020204" pitchFamily="34" charset="0"/>
                        </a:rPr>
                        <a:t>spontaneamente</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fogli strutturati </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uso tecnologie</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bl>
          </a:graphicData>
        </a:graphic>
      </p:graphicFrame>
      <p:sp>
        <p:nvSpPr>
          <p:cNvPr id="6" name="Rectangle 12"/>
          <p:cNvSpPr txBox="1">
            <a:spLocks noChangeArrowheads="1"/>
          </p:cNvSpPr>
          <p:nvPr/>
        </p:nvSpPr>
        <p:spPr bwMode="auto">
          <a:xfrm>
            <a:off x="923076" y="171449"/>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La Certificazione delle Competenze da rilasciare al termine dell’anno scolastico conclusivo</a:t>
            </a:r>
            <a:endParaRPr lang="it-IT" altLang="it-IT" b="1" dirty="0">
              <a:solidFill>
                <a:srgbClr val="0000FF"/>
              </a:solidFill>
            </a:endParaRPr>
          </a:p>
        </p:txBody>
      </p:sp>
    </p:spTree>
    <p:extLst>
      <p:ext uri="{BB962C8B-B14F-4D97-AF65-F5344CB8AC3E}">
        <p14:creationId xmlns:p14="http://schemas.microsoft.com/office/powerpoint/2010/main" val="2594758467"/>
      </p:ext>
    </p:extLst>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endParaRPr lang="it-IT" altLang="it-IT" sz="2000" b="1" dirty="0"/>
          </a:p>
        </p:txBody>
      </p:sp>
      <p:sp>
        <p:nvSpPr>
          <p:cNvPr id="11" name="Rectangle 12"/>
          <p:cNvSpPr txBox="1">
            <a:spLocks noChangeArrowheads="1"/>
          </p:cNvSpPr>
          <p:nvPr/>
        </p:nvSpPr>
        <p:spPr bwMode="auto">
          <a:xfrm>
            <a:off x="923076" y="83521"/>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La Certificazione delle Competenze da rilasciare al termine dell’anno scolastico conclusivo</a:t>
            </a:r>
            <a:endParaRPr lang="it-IT" altLang="it-IT" b="1" dirty="0">
              <a:solidFill>
                <a:srgbClr val="0000FF"/>
              </a:solidFill>
            </a:endParaRPr>
          </a:p>
        </p:txBody>
      </p:sp>
      <p:sp>
        <p:nvSpPr>
          <p:cNvPr id="2" name="Rettangolo 1"/>
          <p:cNvSpPr/>
          <p:nvPr/>
        </p:nvSpPr>
        <p:spPr>
          <a:xfrm>
            <a:off x="409903" y="641212"/>
            <a:ext cx="7603797" cy="523220"/>
          </a:xfrm>
          <a:prstGeom prst="rect">
            <a:avLst/>
          </a:prstGeom>
        </p:spPr>
        <p:txBody>
          <a:bodyPr wrap="square">
            <a:spAutoFit/>
          </a:bodyPr>
          <a:lstStyle/>
          <a:p>
            <a:r>
              <a:rPr lang="it-IT" sz="1600" b="1" dirty="0"/>
              <a:t>3</a:t>
            </a:r>
            <a:r>
              <a:rPr lang="it-IT" sz="1600" b="1" dirty="0" smtClean="0"/>
              <a:t> </a:t>
            </a:r>
            <a:r>
              <a:rPr lang="it-IT" sz="1600" b="1" dirty="0"/>
              <a:t>- Competenza matematica e competenze di base in scienza e </a:t>
            </a:r>
            <a:r>
              <a:rPr lang="it-IT" sz="1600" b="1" dirty="0" smtClean="0"/>
              <a:t>tecnologia</a:t>
            </a:r>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5" name="Tabella 4"/>
          <p:cNvGraphicFramePr>
            <a:graphicFrameLocks noGrp="1"/>
          </p:cNvGraphicFramePr>
          <p:nvPr>
            <p:extLst>
              <p:ext uri="{D42A27DB-BD31-4B8C-83A1-F6EECF244321}">
                <p14:modId xmlns:p14="http://schemas.microsoft.com/office/powerpoint/2010/main" val="4141241870"/>
              </p:ext>
            </p:extLst>
          </p:nvPr>
        </p:nvGraphicFramePr>
        <p:xfrm>
          <a:off x="409903" y="1199697"/>
          <a:ext cx="8214820" cy="5515511"/>
        </p:xfrm>
        <a:graphic>
          <a:graphicData uri="http://schemas.openxmlformats.org/drawingml/2006/table">
            <a:tbl>
              <a:tblPr firstRow="1" firstCol="1" lastRow="1" lastCol="1" bandRow="1" bandCol="1">
                <a:tableStyleId>{5C22544A-7EE6-4342-B048-85BDC9FD1C3A}</a:tableStyleId>
              </a:tblPr>
              <a:tblGrid>
                <a:gridCol w="1642964">
                  <a:extLst>
                    <a:ext uri="{9D8B030D-6E8A-4147-A177-3AD203B41FA5}">
                      <a16:colId xmlns:a16="http://schemas.microsoft.com/office/drawing/2014/main" val="20000"/>
                    </a:ext>
                  </a:extLst>
                </a:gridCol>
                <a:gridCol w="1642964">
                  <a:extLst>
                    <a:ext uri="{9D8B030D-6E8A-4147-A177-3AD203B41FA5}">
                      <a16:colId xmlns:a16="http://schemas.microsoft.com/office/drawing/2014/main" val="20001"/>
                    </a:ext>
                  </a:extLst>
                </a:gridCol>
                <a:gridCol w="1642964">
                  <a:extLst>
                    <a:ext uri="{9D8B030D-6E8A-4147-A177-3AD203B41FA5}">
                      <a16:colId xmlns:a16="http://schemas.microsoft.com/office/drawing/2014/main" val="20002"/>
                    </a:ext>
                  </a:extLst>
                </a:gridCol>
                <a:gridCol w="1642964">
                  <a:extLst>
                    <a:ext uri="{9D8B030D-6E8A-4147-A177-3AD203B41FA5}">
                      <a16:colId xmlns:a16="http://schemas.microsoft.com/office/drawing/2014/main" val="20003"/>
                    </a:ext>
                  </a:extLst>
                </a:gridCol>
                <a:gridCol w="1642964">
                  <a:extLst>
                    <a:ext uri="{9D8B030D-6E8A-4147-A177-3AD203B41FA5}">
                      <a16:colId xmlns:a16="http://schemas.microsoft.com/office/drawing/2014/main" val="20004"/>
                    </a:ext>
                  </a:extLst>
                </a:gridCol>
              </a:tblGrid>
              <a:tr h="152126">
                <a:tc>
                  <a:txBody>
                    <a:bodyPr/>
                    <a:lstStyle/>
                    <a:p>
                      <a:pPr algn="ct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prestazione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456379">
                <a:tc>
                  <a:txBody>
                    <a:bodyPr/>
                    <a:lstStyle/>
                    <a:p>
                      <a:pPr>
                        <a:spcAft>
                          <a:spcPts val="0"/>
                        </a:spcAft>
                      </a:pPr>
                      <a:r>
                        <a:rPr lang="it-IT" sz="1200">
                          <a:solidFill>
                            <a:schemeClr val="tx1"/>
                          </a:solidFill>
                          <a:effectLst/>
                        </a:rPr>
                        <a:t>Compiere operazioni logiche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Raggruppa, seria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degli oggetti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secondo un criterio dato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materiale concreto, schede o software specifici,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760631">
                <a:tc>
                  <a:txBody>
                    <a:bodyPr/>
                    <a:lstStyle/>
                    <a:p>
                      <a:pPr>
                        <a:spcAft>
                          <a:spcPts val="0"/>
                        </a:spcAft>
                      </a:pPr>
                      <a:r>
                        <a:rPr lang="it-IT" sz="1200">
                          <a:solidFill>
                            <a:schemeClr val="tx1"/>
                          </a:solidFill>
                          <a:effectLst/>
                        </a:rPr>
                        <a:t>Compiere operazioni aritmetiche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Conta, aggiunge e toglie</a:t>
                      </a:r>
                    </a:p>
                    <a:p>
                      <a:pPr>
                        <a:spcAft>
                          <a:spcPts val="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gli oggetti concreti </a:t>
                      </a:r>
                    </a:p>
                    <a:p>
                      <a:pPr>
                        <a:spcAft>
                          <a:spcPts val="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smtClean="0">
                          <a:solidFill>
                            <a:schemeClr val="tx1"/>
                          </a:solidFill>
                          <a:effectLst/>
                        </a:rPr>
                        <a:t>con </a:t>
                      </a:r>
                      <a:r>
                        <a:rPr lang="it-IT" sz="1200" b="0" dirty="0">
                          <a:solidFill>
                            <a:schemeClr val="tx1"/>
                          </a:solidFill>
                          <a:effectLst/>
                        </a:rPr>
                        <a:t>la guida verbale </a:t>
                      </a:r>
                      <a:r>
                        <a:rPr lang="it-IT" sz="1200" b="0" dirty="0" smtClean="0">
                          <a:solidFill>
                            <a:schemeClr val="tx1"/>
                          </a:solidFill>
                          <a:effectLst/>
                        </a:rPr>
                        <a:t>e </a:t>
                      </a:r>
                      <a:r>
                        <a:rPr lang="it-IT" sz="1200" b="0" dirty="0">
                          <a:solidFill>
                            <a:schemeClr val="tx1"/>
                          </a:solidFill>
                          <a:effectLst/>
                        </a:rPr>
                        <a:t>il </a:t>
                      </a:r>
                      <a:r>
                        <a:rPr lang="it-IT" sz="1200" b="0" dirty="0" err="1">
                          <a:solidFill>
                            <a:schemeClr val="tx1"/>
                          </a:solidFill>
                          <a:effectLst/>
                        </a:rPr>
                        <a:t>modeling</a:t>
                      </a:r>
                      <a:r>
                        <a:rPr lang="it-IT" sz="1200" b="0" dirty="0">
                          <a:solidFill>
                            <a:schemeClr val="tx1"/>
                          </a:solidFill>
                          <a:effectLst/>
                        </a:rPr>
                        <a:t> dell’insegnante</a:t>
                      </a:r>
                    </a:p>
                    <a:p>
                      <a:pPr>
                        <a:spcAft>
                          <a:spcPts val="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materiale concreto, schede o software specifici,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456379">
                <a:tc>
                  <a:txBody>
                    <a:bodyPr/>
                    <a:lstStyle/>
                    <a:p>
                      <a:pPr>
                        <a:spcAft>
                          <a:spcPts val="0"/>
                        </a:spcAft>
                      </a:pPr>
                      <a:r>
                        <a:rPr lang="it-IT" sz="1200">
                          <a:solidFill>
                            <a:schemeClr val="tx1"/>
                          </a:solidFill>
                          <a:effectLst/>
                        </a:rPr>
                        <a:t>Risolvere  problemi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Ripete procedure già note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legati alla quotidianità</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autonomamente o guidato dall’insegnante</a:t>
                      </a:r>
                    </a:p>
                    <a:p>
                      <a:pPr>
                        <a:spcAft>
                          <a:spcPts val="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immagini, </a:t>
                      </a:r>
                      <a:r>
                        <a:rPr lang="it-IT" sz="1200" b="0" dirty="0" smtClean="0">
                          <a:solidFill>
                            <a:schemeClr val="tx1"/>
                          </a:solidFill>
                          <a:effectLst/>
                        </a:rPr>
                        <a:t>schede </a:t>
                      </a:r>
                      <a:r>
                        <a:rPr lang="it-IT" sz="1200" b="0" dirty="0">
                          <a:solidFill>
                            <a:schemeClr val="tx1"/>
                          </a:solidFill>
                          <a:effectLst/>
                        </a:rPr>
                        <a:t>strutturate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608505">
                <a:tc>
                  <a:txBody>
                    <a:bodyPr/>
                    <a:lstStyle/>
                    <a:p>
                      <a:pPr>
                        <a:spcAft>
                          <a:spcPts val="0"/>
                        </a:spcAft>
                      </a:pPr>
                      <a:r>
                        <a:rPr lang="it-IT" sz="1200">
                          <a:solidFill>
                            <a:schemeClr val="tx1"/>
                          </a:solidFill>
                          <a:effectLst/>
                        </a:rPr>
                        <a:t>Individuare spazi e figure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Rispettare il contorno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distinguere lo spazio interno e quello esterno di una figura </a:t>
                      </a:r>
                    </a:p>
                    <a:p>
                      <a:pPr>
                        <a:spcAft>
                          <a:spcPts val="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a:t>
                      </a:r>
                      <a:r>
                        <a:rPr lang="it-IT" sz="1200" b="0" dirty="0" smtClean="0">
                          <a:solidFill>
                            <a:schemeClr val="tx1"/>
                          </a:solidFill>
                          <a:effectLst/>
                        </a:rPr>
                        <a:t>indicazioni verbali dell’insegnante e </a:t>
                      </a:r>
                      <a:r>
                        <a:rPr lang="it-IT" sz="1200" b="0" dirty="0" err="1" smtClean="0">
                          <a:solidFill>
                            <a:schemeClr val="tx1"/>
                          </a:solidFill>
                          <a:effectLst/>
                        </a:rPr>
                        <a:t>modeling</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materiale concreto, schede o software specifici,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912758">
                <a:tc>
                  <a:txBody>
                    <a:bodyPr/>
                    <a:lstStyle/>
                    <a:p>
                      <a:pPr>
                        <a:spcAft>
                          <a:spcPts val="0"/>
                        </a:spcAft>
                      </a:pPr>
                      <a:r>
                        <a:rPr lang="it-IT" sz="1200" dirty="0">
                          <a:solidFill>
                            <a:schemeClr val="tx1"/>
                          </a:solidFill>
                          <a:effectLst/>
                        </a:rPr>
                        <a:t>Conoscere i principali fenomeni di natura fisica, chimica e biologica, legati all’esperienza della persona</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Associa, riconosce stati diversi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diversi tipi di indumenti allo stato del tempo atmosferico (caldo freddo)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se un adulto spiega la consegna con esempi e contro-esempi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l’uso di una scheda con immagini o con l’azione concreta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1064884">
                <a:tc>
                  <a:txBody>
                    <a:bodyPr/>
                    <a:lstStyle/>
                    <a:p>
                      <a:pPr>
                        <a:spcAft>
                          <a:spcPts val="0"/>
                        </a:spcAft>
                      </a:pPr>
                      <a:r>
                        <a:rPr lang="it-IT" sz="1200">
                          <a:solidFill>
                            <a:schemeClr val="tx1"/>
                          </a:solidFill>
                          <a:effectLst/>
                        </a:rPr>
                        <a:t>Assumere comportamenti adeguati in presenza di fenomeni  di natura fisica, chimica e biologica legati all’esperienza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Evita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situazioni pericolose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su indicazione dell’adulto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supporto multimediale</a:t>
                      </a:r>
                    </a:p>
                    <a:p>
                      <a:pPr>
                        <a:spcAft>
                          <a:spcPts val="0"/>
                        </a:spcAft>
                      </a:pPr>
                      <a:r>
                        <a:rPr lang="it-IT" sz="1200" b="0" dirty="0">
                          <a:solidFill>
                            <a:schemeClr val="tx1"/>
                          </a:solidFill>
                          <a:effectLst/>
                        </a:rPr>
                        <a:t>simulazioni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442855809"/>
      </p:ext>
    </p:extLst>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06523" cy="35625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endParaRPr lang="it-IT" altLang="it-IT" sz="2000" b="1" dirty="0"/>
          </a:p>
        </p:txBody>
      </p:sp>
      <p:sp>
        <p:nvSpPr>
          <p:cNvPr id="2" name="Rettangolo 1"/>
          <p:cNvSpPr/>
          <p:nvPr/>
        </p:nvSpPr>
        <p:spPr>
          <a:xfrm>
            <a:off x="915057" y="-52663"/>
            <a:ext cx="3128306" cy="523220"/>
          </a:xfrm>
          <a:prstGeom prst="rect">
            <a:avLst/>
          </a:prstGeom>
        </p:spPr>
        <p:txBody>
          <a:bodyPr wrap="square">
            <a:spAutoFit/>
          </a:bodyPr>
          <a:lstStyle/>
          <a:p>
            <a:r>
              <a:rPr lang="it-IT" sz="1600" b="1" dirty="0"/>
              <a:t>4</a:t>
            </a:r>
            <a:r>
              <a:rPr lang="it-IT" sz="1600" b="1" dirty="0" smtClean="0"/>
              <a:t> </a:t>
            </a:r>
            <a:r>
              <a:rPr lang="it-IT" sz="1600" b="1" dirty="0"/>
              <a:t>- Competenza </a:t>
            </a:r>
            <a:r>
              <a:rPr lang="it-IT" sz="1600" b="1" dirty="0" smtClean="0"/>
              <a:t>digitale</a:t>
            </a:r>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2985829116"/>
              </p:ext>
            </p:extLst>
          </p:nvPr>
        </p:nvGraphicFramePr>
        <p:xfrm>
          <a:off x="323193" y="570109"/>
          <a:ext cx="8520769" cy="2470173"/>
        </p:xfrm>
        <a:graphic>
          <a:graphicData uri="http://schemas.openxmlformats.org/drawingml/2006/table">
            <a:tbl>
              <a:tblPr firstRow="1" firstCol="1" lastRow="1" lastCol="1" bandRow="1" bandCol="1">
                <a:tableStyleId>{5C22544A-7EE6-4342-B048-85BDC9FD1C3A}</a:tableStyleId>
              </a:tblPr>
              <a:tblGrid>
                <a:gridCol w="1704154">
                  <a:extLst>
                    <a:ext uri="{9D8B030D-6E8A-4147-A177-3AD203B41FA5}">
                      <a16:colId xmlns:a16="http://schemas.microsoft.com/office/drawing/2014/main" val="20000"/>
                    </a:ext>
                  </a:extLst>
                </a:gridCol>
                <a:gridCol w="1633965">
                  <a:extLst>
                    <a:ext uri="{9D8B030D-6E8A-4147-A177-3AD203B41FA5}">
                      <a16:colId xmlns:a16="http://schemas.microsoft.com/office/drawing/2014/main" val="20001"/>
                    </a:ext>
                  </a:extLst>
                </a:gridCol>
                <a:gridCol w="1774342">
                  <a:extLst>
                    <a:ext uri="{9D8B030D-6E8A-4147-A177-3AD203B41FA5}">
                      <a16:colId xmlns:a16="http://schemas.microsoft.com/office/drawing/2014/main" val="20002"/>
                    </a:ext>
                  </a:extLst>
                </a:gridCol>
                <a:gridCol w="1704154">
                  <a:extLst>
                    <a:ext uri="{9D8B030D-6E8A-4147-A177-3AD203B41FA5}">
                      <a16:colId xmlns:a16="http://schemas.microsoft.com/office/drawing/2014/main" val="20003"/>
                    </a:ext>
                  </a:extLst>
                </a:gridCol>
                <a:gridCol w="1704154">
                  <a:extLst>
                    <a:ext uri="{9D8B030D-6E8A-4147-A177-3AD203B41FA5}">
                      <a16:colId xmlns:a16="http://schemas.microsoft.com/office/drawing/2014/main" val="20004"/>
                    </a:ext>
                  </a:extLst>
                </a:gridCol>
              </a:tblGrid>
              <a:tr h="215704">
                <a:tc>
                  <a:txBody>
                    <a:bodyPr/>
                    <a:lstStyle/>
                    <a:p>
                      <a:pPr algn="ct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prestazione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555625">
                <a:tc>
                  <a:txBody>
                    <a:bodyPr/>
                    <a:lstStyle/>
                    <a:p>
                      <a:pPr>
                        <a:spcAft>
                          <a:spcPts val="0"/>
                        </a:spcAft>
                      </a:pPr>
                      <a:r>
                        <a:rPr lang="it-IT" sz="1200" dirty="0">
                          <a:solidFill>
                            <a:schemeClr val="tx1"/>
                          </a:solidFill>
                          <a:effectLst/>
                        </a:rPr>
                        <a:t>Conoscere il computer, </a:t>
                      </a:r>
                      <a:r>
                        <a:rPr lang="it-IT" sz="1200" dirty="0" err="1">
                          <a:solidFill>
                            <a:schemeClr val="tx1"/>
                          </a:solidFill>
                          <a:effectLst/>
                        </a:rPr>
                        <a:t>tablet</a:t>
                      </a:r>
                      <a:r>
                        <a:rPr lang="it-IT" sz="1200" dirty="0">
                          <a:solidFill>
                            <a:schemeClr val="tx1"/>
                          </a:solidFill>
                          <a:effectLst/>
                        </a:rPr>
                        <a:t> o </a:t>
                      </a:r>
                      <a:r>
                        <a:rPr lang="it-IT" sz="1200" dirty="0" err="1">
                          <a:solidFill>
                            <a:schemeClr val="tx1"/>
                          </a:solidFill>
                          <a:effectLst/>
                        </a:rPr>
                        <a:t>lim</a:t>
                      </a:r>
                      <a:r>
                        <a:rPr lang="it-IT" sz="1200" dirty="0">
                          <a:solidFill>
                            <a:schemeClr val="tx1"/>
                          </a:solidFill>
                          <a:effectLst/>
                        </a:rPr>
                        <a:t> o parti di essi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Indica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il tasto dell’accensione per richiedere l’avvio del computer, </a:t>
                      </a:r>
                      <a:r>
                        <a:rPr lang="it-IT" sz="1200" b="0" dirty="0" err="1">
                          <a:solidFill>
                            <a:schemeClr val="tx1"/>
                          </a:solidFill>
                          <a:effectLst/>
                        </a:rPr>
                        <a:t>tablet</a:t>
                      </a:r>
                      <a:r>
                        <a:rPr lang="it-IT" sz="1200" b="0" dirty="0">
                          <a:solidFill>
                            <a:schemeClr val="tx1"/>
                          </a:solidFill>
                          <a:effectLst/>
                        </a:rPr>
                        <a:t>, </a:t>
                      </a:r>
                      <a:r>
                        <a:rPr lang="it-IT" sz="1200" b="0" dirty="0" smtClean="0">
                          <a:solidFill>
                            <a:schemeClr val="tx1"/>
                          </a:solidFill>
                          <a:effectLst/>
                        </a:rPr>
                        <a:t>LIM</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da solo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simboli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784444">
                <a:tc>
                  <a:txBody>
                    <a:bodyPr/>
                    <a:lstStyle/>
                    <a:p>
                      <a:pPr>
                        <a:spcAft>
                          <a:spcPts val="0"/>
                        </a:spcAft>
                      </a:pPr>
                      <a:r>
                        <a:rPr lang="it-IT" sz="1200">
                          <a:solidFill>
                            <a:schemeClr val="tx1"/>
                          </a:solidFill>
                          <a:effectLst/>
                        </a:rPr>
                        <a:t>Usare il computer tablet o lim o parti di essi in modo finalizzato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Usa la tastiera per </a:t>
                      </a:r>
                      <a:r>
                        <a:rPr lang="it-IT" sz="1200" b="0" dirty="0" smtClean="0">
                          <a:solidFill>
                            <a:schemeClr val="tx1"/>
                          </a:solidFill>
                          <a:effectLst/>
                        </a:rPr>
                        <a:t>scrivere e il mouse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smtClean="0">
                          <a:solidFill>
                            <a:schemeClr val="tx1"/>
                          </a:solidFill>
                          <a:effectLst/>
                        </a:rPr>
                        <a:t>Lettere e semplici parole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su </a:t>
                      </a:r>
                      <a:r>
                        <a:rPr lang="it-IT" sz="1200" b="0" dirty="0" smtClean="0">
                          <a:solidFill>
                            <a:schemeClr val="tx1"/>
                          </a:solidFill>
                          <a:effectLst/>
                        </a:rPr>
                        <a:t>dettatura</a:t>
                      </a:r>
                      <a:r>
                        <a:rPr lang="it-IT" sz="1200" b="0" baseline="0" dirty="0" smtClean="0">
                          <a:solidFill>
                            <a:schemeClr val="tx1"/>
                          </a:solidFill>
                          <a:effectLst/>
                        </a:rPr>
                        <a:t> dell’insegnante (lettera per lettera)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tastiera facilitata con tasti colorati</a:t>
                      </a:r>
                    </a:p>
                    <a:p>
                      <a:pPr>
                        <a:spcAft>
                          <a:spcPts val="0"/>
                        </a:spcAft>
                      </a:pPr>
                      <a:r>
                        <a:rPr lang="it-IT" sz="1200" b="0" dirty="0">
                          <a:solidFill>
                            <a:schemeClr val="tx1"/>
                          </a:solidFill>
                          <a:effectLst/>
                        </a:rPr>
                        <a:t>supporti vari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708660">
                <a:tc>
                  <a:txBody>
                    <a:bodyPr/>
                    <a:lstStyle/>
                    <a:p>
                      <a:pPr>
                        <a:spcAft>
                          <a:spcPts val="0"/>
                        </a:spcAft>
                      </a:pPr>
                      <a:r>
                        <a:rPr lang="it-IT" sz="1200">
                          <a:solidFill>
                            <a:schemeClr val="tx1"/>
                          </a:solidFill>
                          <a:effectLst/>
                        </a:rPr>
                        <a:t>Controllare l’uso del computer o parti di esso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Clicca con il mouse, tastiera o </a:t>
                      </a:r>
                      <a:r>
                        <a:rPr lang="it-IT" sz="1200" b="0" dirty="0" err="1">
                          <a:solidFill>
                            <a:schemeClr val="tx1"/>
                          </a:solidFill>
                          <a:effectLst/>
                        </a:rPr>
                        <a:t>touch</a:t>
                      </a:r>
                      <a:r>
                        <a:rPr lang="it-IT" sz="1200" b="0" dirty="0">
                          <a:solidFill>
                            <a:schemeClr val="tx1"/>
                          </a:solidFill>
                          <a:effectLst/>
                        </a:rPr>
                        <a:t> screen</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sul simbolo adeguato  per scegliere un’immagine in  un video-gioco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aiuto dell’insegnante che avvia il programma e  guida nel procedere del gioco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tastiera facilitata con tasti colorati</a:t>
                      </a:r>
                    </a:p>
                    <a:p>
                      <a:pPr>
                        <a:spcAft>
                          <a:spcPts val="0"/>
                        </a:spcAft>
                      </a:pPr>
                      <a:r>
                        <a:rPr lang="it-IT" sz="1200" b="0" dirty="0">
                          <a:solidFill>
                            <a:schemeClr val="tx1"/>
                          </a:solidFill>
                          <a:effectLst/>
                        </a:rPr>
                        <a:t>programma dedicato</a:t>
                      </a:r>
                    </a:p>
                    <a:p>
                      <a:pPr>
                        <a:spcAft>
                          <a:spcPts val="0"/>
                        </a:spcAft>
                      </a:pPr>
                      <a:r>
                        <a:rPr lang="it-IT" sz="1200" b="0" dirty="0" err="1">
                          <a:solidFill>
                            <a:schemeClr val="tx1"/>
                          </a:solidFill>
                          <a:effectLst/>
                        </a:rPr>
                        <a:t>touch</a:t>
                      </a:r>
                      <a:r>
                        <a:rPr lang="it-IT" sz="1200" b="0" dirty="0">
                          <a:solidFill>
                            <a:schemeClr val="tx1"/>
                          </a:solidFill>
                          <a:effectLst/>
                        </a:rPr>
                        <a:t> screen</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bl>
          </a:graphicData>
        </a:graphic>
      </p:graphicFrame>
      <p:sp>
        <p:nvSpPr>
          <p:cNvPr id="7" name="Rettangolo 6"/>
          <p:cNvSpPr/>
          <p:nvPr/>
        </p:nvSpPr>
        <p:spPr>
          <a:xfrm>
            <a:off x="323194" y="2868004"/>
            <a:ext cx="2711669" cy="523220"/>
          </a:xfrm>
          <a:prstGeom prst="rect">
            <a:avLst/>
          </a:prstGeom>
        </p:spPr>
        <p:txBody>
          <a:bodyPr wrap="square">
            <a:spAutoFit/>
          </a:bodyPr>
          <a:lstStyle/>
          <a:p>
            <a:r>
              <a:rPr lang="it-IT" sz="1600" b="1" dirty="0"/>
              <a:t>5</a:t>
            </a:r>
            <a:r>
              <a:rPr lang="it-IT" sz="1600" b="1" dirty="0" smtClean="0"/>
              <a:t> </a:t>
            </a:r>
            <a:r>
              <a:rPr lang="it-IT" sz="1600" b="1" dirty="0"/>
              <a:t>- Imparare a </a:t>
            </a:r>
            <a:r>
              <a:rPr lang="it-IT" sz="1600" b="1" dirty="0" smtClean="0"/>
              <a:t>imparare</a:t>
            </a:r>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9" name="Tabella 8"/>
          <p:cNvGraphicFramePr>
            <a:graphicFrameLocks noGrp="1"/>
          </p:cNvGraphicFramePr>
          <p:nvPr>
            <p:extLst>
              <p:ext uri="{D42A27DB-BD31-4B8C-83A1-F6EECF244321}">
                <p14:modId xmlns:p14="http://schemas.microsoft.com/office/powerpoint/2010/main" val="1443238689"/>
              </p:ext>
            </p:extLst>
          </p:nvPr>
        </p:nvGraphicFramePr>
        <p:xfrm>
          <a:off x="398954" y="3303755"/>
          <a:ext cx="8445009" cy="3502660"/>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val="20000"/>
                    </a:ext>
                  </a:extLst>
                </a:gridCol>
                <a:gridCol w="1641301">
                  <a:extLst>
                    <a:ext uri="{9D8B030D-6E8A-4147-A177-3AD203B41FA5}">
                      <a16:colId xmlns:a16="http://schemas.microsoft.com/office/drawing/2014/main" val="20001"/>
                    </a:ext>
                  </a:extLst>
                </a:gridCol>
                <a:gridCol w="1650539">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861329">
                  <a:extLst>
                    <a:ext uri="{9D8B030D-6E8A-4147-A177-3AD203B41FA5}">
                      <a16:colId xmlns:a16="http://schemas.microsoft.com/office/drawing/2014/main" val="20004"/>
                    </a:ext>
                  </a:extLst>
                </a:gridCol>
              </a:tblGrid>
              <a:tr h="0">
                <a:tc>
                  <a:txBody>
                    <a:bodyPr/>
                    <a:lstStyle/>
                    <a:p>
                      <a:pPr algn="ct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prestazione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576580">
                <a:tc>
                  <a:txBody>
                    <a:bodyPr/>
                    <a:lstStyle/>
                    <a:p>
                      <a:pPr>
                        <a:spcAft>
                          <a:spcPts val="0"/>
                        </a:spcAft>
                      </a:pPr>
                      <a:r>
                        <a:rPr lang="it-IT" sz="1200" dirty="0">
                          <a:solidFill>
                            <a:schemeClr val="tx1"/>
                          </a:solidFill>
                          <a:effectLst/>
                        </a:rPr>
                        <a:t>Cogliere gli stimoli dell’ambiente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Ripete </a:t>
                      </a:r>
                    </a:p>
                    <a:p>
                      <a:pPr>
                        <a:spcAft>
                          <a:spcPts val="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per imitazione un’azione fatta da un’altra </a:t>
                      </a:r>
                      <a:r>
                        <a:rPr lang="it-IT" sz="1200" b="0" dirty="0" smtClean="0">
                          <a:solidFill>
                            <a:schemeClr val="tx1"/>
                          </a:solidFill>
                          <a:effectLst/>
                        </a:rPr>
                        <a:t>persona</a:t>
                      </a:r>
                      <a:endParaRPr lang="it-IT" sz="1200" b="0" dirty="0">
                        <a:solidFill>
                          <a:schemeClr val="tx1"/>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l’aiuto di un adulto per direzionare l’attenzione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smtClean="0">
                          <a:solidFill>
                            <a:schemeClr val="tx1"/>
                          </a:solidFill>
                          <a:effectLst/>
                        </a:rPr>
                        <a:t>con l’uso di una carrozzina per eseguire spostamenti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0">
                <a:tc>
                  <a:txBody>
                    <a:bodyPr/>
                    <a:lstStyle/>
                    <a:p>
                      <a:pPr>
                        <a:spcAft>
                          <a:spcPts val="0"/>
                        </a:spcAft>
                      </a:pPr>
                      <a:r>
                        <a:rPr lang="it-IT" sz="1200">
                          <a:solidFill>
                            <a:schemeClr val="tx1"/>
                          </a:solidFill>
                          <a:effectLst/>
                        </a:rPr>
                        <a:t>Elaborare gli stimoli dell’ambiente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Interrompe l’azione in corso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l’attività dopo aver sentito </a:t>
                      </a:r>
                      <a:r>
                        <a:rPr lang="it-IT" sz="1200" b="0" dirty="0" smtClean="0">
                          <a:solidFill>
                            <a:schemeClr val="tx1"/>
                          </a:solidFill>
                          <a:effectLst/>
                        </a:rPr>
                        <a:t>ripetutamente</a:t>
                      </a:r>
                      <a:r>
                        <a:rPr lang="it-IT" sz="1200" b="0" baseline="0" dirty="0" smtClean="0">
                          <a:solidFill>
                            <a:schemeClr val="tx1"/>
                          </a:solidFill>
                          <a:effectLst/>
                        </a:rPr>
                        <a:t> il</a:t>
                      </a:r>
                      <a:r>
                        <a:rPr lang="it-IT" sz="1200" b="0" dirty="0" smtClean="0">
                          <a:solidFill>
                            <a:schemeClr val="tx1"/>
                          </a:solidFill>
                          <a:effectLst/>
                        </a:rPr>
                        <a:t> </a:t>
                      </a:r>
                      <a:r>
                        <a:rPr lang="it-IT" sz="1200" b="0" dirty="0">
                          <a:solidFill>
                            <a:schemeClr val="tx1"/>
                          </a:solidFill>
                          <a:effectLst/>
                        </a:rPr>
                        <a:t>suono </a:t>
                      </a:r>
                      <a:r>
                        <a:rPr lang="it-IT" sz="1200" b="0" dirty="0" smtClean="0">
                          <a:solidFill>
                            <a:schemeClr val="tx1"/>
                          </a:solidFill>
                          <a:effectLst/>
                        </a:rPr>
                        <a:t>della campanella e </a:t>
                      </a:r>
                      <a:r>
                        <a:rPr lang="it-IT" sz="1200" b="0" dirty="0">
                          <a:solidFill>
                            <a:schemeClr val="tx1"/>
                          </a:solidFill>
                          <a:effectLst/>
                        </a:rPr>
                        <a:t>aver visto quello che fanno i compagni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l’adulto che fa notare la situazione e dà spiegazioni verbali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smtClean="0">
                          <a:solidFill>
                            <a:schemeClr val="tx1"/>
                          </a:solidFill>
                          <a:effectLst/>
                        </a:rPr>
                        <a:t>Tabella per la comunicazione aumentativa e alternativa, fotografie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0">
                <a:tc>
                  <a:txBody>
                    <a:bodyPr/>
                    <a:lstStyle/>
                    <a:p>
                      <a:pPr>
                        <a:spcAft>
                          <a:spcPts val="0"/>
                        </a:spcAft>
                      </a:pPr>
                      <a:r>
                        <a:rPr lang="it-IT" sz="1200">
                          <a:solidFill>
                            <a:schemeClr val="tx1"/>
                          </a:solidFill>
                          <a:effectLst/>
                        </a:rPr>
                        <a:t>Agire in base alle elaborazioni prodotte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smtClean="0">
                          <a:solidFill>
                            <a:schemeClr val="tx1"/>
                          </a:solidFill>
                          <a:effectLst/>
                        </a:rPr>
                        <a:t>Prepara, organizza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il materiale per </a:t>
                      </a:r>
                      <a:r>
                        <a:rPr lang="it-IT" sz="1200" b="0" dirty="0" smtClean="0">
                          <a:solidFill>
                            <a:schemeClr val="tx1"/>
                          </a:solidFill>
                          <a:effectLst/>
                        </a:rPr>
                        <a:t>la lezione successiva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guida fisica o verbale dell’insegnante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l’uso di una tabella che rappresenta la </a:t>
                      </a:r>
                      <a:r>
                        <a:rPr lang="it-IT" sz="1200" b="0" dirty="0" smtClean="0">
                          <a:solidFill>
                            <a:schemeClr val="tx1"/>
                          </a:solidFill>
                          <a:effectLst/>
                        </a:rPr>
                        <a:t>procedura</a:t>
                      </a:r>
                      <a:endParaRPr lang="it-IT" sz="1200" b="0" dirty="0">
                        <a:solidFill>
                          <a:schemeClr val="tx1"/>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0">
                <a:tc>
                  <a:txBody>
                    <a:bodyPr/>
                    <a:lstStyle/>
                    <a:p>
                      <a:pPr>
                        <a:spcAft>
                          <a:spcPts val="0"/>
                        </a:spcAft>
                      </a:pPr>
                      <a:r>
                        <a:rPr lang="it-IT" sz="1200" dirty="0">
                          <a:solidFill>
                            <a:schemeClr val="tx1"/>
                          </a:solidFill>
                          <a:effectLst/>
                        </a:rPr>
                        <a:t>Controllare il risultato delle azioni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Risponde, producendo cenni di assenso/diniego con la testa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in modo coerente all’insegnante che chiede se ha preparato il materiale adeguato al lavoro da svolgere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indicazioni verbali dell’insegnante e azioni di </a:t>
                      </a:r>
                      <a:r>
                        <a:rPr lang="it-IT" sz="1200" b="0" dirty="0" err="1">
                          <a:solidFill>
                            <a:schemeClr val="tx1"/>
                          </a:solidFill>
                          <a:effectLst/>
                        </a:rPr>
                        <a:t>modeling</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tabella </a:t>
                      </a:r>
                      <a:r>
                        <a:rPr lang="it-IT" sz="1200" b="0" dirty="0" smtClean="0">
                          <a:solidFill>
                            <a:schemeClr val="tx1"/>
                          </a:solidFill>
                          <a:effectLst/>
                        </a:rPr>
                        <a:t>con orario della mattinata e immagini degli strumenti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58480044"/>
      </p:ext>
    </p:extLst>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endParaRPr lang="it-IT" altLang="it-IT" sz="2000" b="1" dirty="0"/>
          </a:p>
        </p:txBody>
      </p:sp>
      <p:sp>
        <p:nvSpPr>
          <p:cNvPr id="2" name="Rettangolo 1"/>
          <p:cNvSpPr/>
          <p:nvPr/>
        </p:nvSpPr>
        <p:spPr>
          <a:xfrm>
            <a:off x="875040" y="21293"/>
            <a:ext cx="7603797" cy="523220"/>
          </a:xfrm>
          <a:prstGeom prst="rect">
            <a:avLst/>
          </a:prstGeom>
        </p:spPr>
        <p:txBody>
          <a:bodyPr wrap="square">
            <a:spAutoFit/>
          </a:bodyPr>
          <a:lstStyle/>
          <a:p>
            <a:r>
              <a:rPr lang="it-IT" sz="1600" b="1" dirty="0"/>
              <a:t>6</a:t>
            </a:r>
            <a:r>
              <a:rPr lang="it-IT" sz="1600" b="1" dirty="0" smtClean="0"/>
              <a:t> </a:t>
            </a:r>
            <a:r>
              <a:rPr lang="it-IT" sz="1600" b="1" dirty="0"/>
              <a:t>- Competenze sociali e </a:t>
            </a:r>
            <a:r>
              <a:rPr lang="it-IT" sz="1600" b="1" dirty="0" smtClean="0"/>
              <a:t>civiche</a:t>
            </a:r>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454954532"/>
              </p:ext>
            </p:extLst>
          </p:nvPr>
        </p:nvGraphicFramePr>
        <p:xfrm>
          <a:off x="266645" y="752268"/>
          <a:ext cx="8229600" cy="2138206"/>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309406">
                <a:tc>
                  <a:txBody>
                    <a:bodyPr/>
                    <a:lstStyle/>
                    <a:p>
                      <a:pPr algn="ctr">
                        <a:spcAft>
                          <a:spcPts val="0"/>
                        </a:spcAft>
                      </a:pPr>
                      <a:r>
                        <a:rPr lang="it-IT" sz="1200" dirty="0">
                          <a:solidFill>
                            <a:schemeClr val="tx1"/>
                          </a:solidFill>
                          <a:effectLst/>
                          <a:latin typeface="+mj-lt"/>
                        </a:rPr>
                        <a:t> </a:t>
                      </a:r>
                      <a:endParaRPr lang="it-IT" sz="12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latin typeface="+mj-lt"/>
                        </a:rPr>
                        <a:t>prestazione</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latin typeface="+mj-lt"/>
                        </a:rPr>
                        <a:t>argomento</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latin typeface="+mj-lt"/>
                        </a:rPr>
                        <a:t>autonomia</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latin typeface="+mj-lt"/>
                        </a:rPr>
                        <a:t>strumenti</a:t>
                      </a:r>
                      <a:endParaRPr lang="it-IT" sz="12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455293">
                <a:tc>
                  <a:txBody>
                    <a:bodyPr/>
                    <a:lstStyle/>
                    <a:p>
                      <a:pPr>
                        <a:spcAft>
                          <a:spcPts val="0"/>
                        </a:spcAft>
                      </a:pPr>
                      <a:r>
                        <a:rPr lang="it-IT" sz="1200">
                          <a:solidFill>
                            <a:schemeClr val="tx1"/>
                          </a:solidFill>
                          <a:effectLst/>
                          <a:latin typeface="+mj-lt"/>
                        </a:rPr>
                        <a:t>Riconoscere e rispettare i ruoli</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Saluta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in modo diverso le persone a seconda del loro ruolo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su richiesta di un adulto di riferimento</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540385">
                <a:tc>
                  <a:txBody>
                    <a:bodyPr/>
                    <a:lstStyle/>
                    <a:p>
                      <a:pPr>
                        <a:spcAft>
                          <a:spcPts val="0"/>
                        </a:spcAft>
                      </a:pPr>
                      <a:r>
                        <a:rPr lang="it-IT" sz="1200">
                          <a:solidFill>
                            <a:schemeClr val="tx1"/>
                          </a:solidFill>
                          <a:effectLst/>
                          <a:latin typeface="+mj-lt"/>
                        </a:rPr>
                        <a:t>Comprendere e applicare le principali regole di convivenza</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Rispetta</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gli strumenti di lavoro dei compagni</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con l’intervento dell’insegnante che lo ricorda periodicamente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540385">
                <a:tc>
                  <a:txBody>
                    <a:bodyPr/>
                    <a:lstStyle/>
                    <a:p>
                      <a:pPr>
                        <a:spcAft>
                          <a:spcPts val="0"/>
                        </a:spcAft>
                      </a:pPr>
                      <a:r>
                        <a:rPr lang="it-IT" sz="1200">
                          <a:solidFill>
                            <a:schemeClr val="tx1"/>
                          </a:solidFill>
                          <a:effectLst/>
                          <a:latin typeface="+mj-lt"/>
                        </a:rPr>
                        <a:t>Controllare emozioni ed atteggiamenti</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Sorride</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Ringrazia</a:t>
                      </a:r>
                      <a:endParaRPr lang="it-IT" sz="1200" b="0" dirty="0">
                        <a:solidFill>
                          <a:schemeClr val="tx1"/>
                        </a:solidFill>
                        <a:effectLst/>
                        <a:latin typeface="+mj-lt"/>
                        <a:ea typeface="Times New Roman" panose="02020603050405020304" pitchFamily="18" charset="0"/>
                      </a:endParaRPr>
                    </a:p>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Chiede scusa</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ad un compagno che lo ha aiutato</a:t>
                      </a:r>
                      <a:endParaRPr lang="it-IT" sz="1200" b="0">
                        <a:solidFill>
                          <a:schemeClr val="tx1"/>
                        </a:solidFill>
                        <a:effectLst/>
                        <a:latin typeface="+mj-lt"/>
                        <a:ea typeface="Times New Roman" panose="02020603050405020304" pitchFamily="18" charset="0"/>
                      </a:endParaRPr>
                    </a:p>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all’adulto</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con la guida di un adulto che fa notare quello che è accaduto</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latin typeface="+mj-lt"/>
                        </a:rPr>
                        <a:t> </a:t>
                      </a:r>
                      <a:endParaRPr lang="it-IT" sz="12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bl>
          </a:graphicData>
        </a:graphic>
      </p:graphicFrame>
      <p:sp>
        <p:nvSpPr>
          <p:cNvPr id="6" name="Rettangolo 5"/>
          <p:cNvSpPr/>
          <p:nvPr/>
        </p:nvSpPr>
        <p:spPr>
          <a:xfrm>
            <a:off x="222140" y="2959729"/>
            <a:ext cx="1771639" cy="276999"/>
          </a:xfrm>
          <a:prstGeom prst="rect">
            <a:avLst/>
          </a:prstGeom>
        </p:spPr>
        <p:txBody>
          <a:bodyPr wrap="none">
            <a:spAutoFit/>
          </a:bodyPr>
          <a:lstStyle/>
          <a:p>
            <a:pPr>
              <a:spcAft>
                <a:spcPts val="0"/>
              </a:spcAft>
            </a:pPr>
            <a:r>
              <a:rPr lang="it-IT" sz="1200" b="1" dirty="0"/>
              <a:t>7</a:t>
            </a:r>
            <a:r>
              <a:rPr lang="it-IT" sz="1200" b="1" dirty="0" smtClean="0"/>
              <a:t> </a:t>
            </a:r>
            <a:r>
              <a:rPr lang="it-IT" sz="1200" b="1" dirty="0"/>
              <a:t>- Spirito di iniziativa</a:t>
            </a:r>
          </a:p>
        </p:txBody>
      </p:sp>
      <p:graphicFrame>
        <p:nvGraphicFramePr>
          <p:cNvPr id="7" name="Tabella 6"/>
          <p:cNvGraphicFramePr>
            <a:graphicFrameLocks noGrp="1"/>
          </p:cNvGraphicFramePr>
          <p:nvPr>
            <p:extLst>
              <p:ext uri="{D42A27DB-BD31-4B8C-83A1-F6EECF244321}">
                <p14:modId xmlns:p14="http://schemas.microsoft.com/office/powerpoint/2010/main" val="632071322"/>
              </p:ext>
            </p:extLst>
          </p:nvPr>
        </p:nvGraphicFramePr>
        <p:xfrm>
          <a:off x="266645" y="3330424"/>
          <a:ext cx="8388625" cy="3173306"/>
        </p:xfrm>
        <a:graphic>
          <a:graphicData uri="http://schemas.openxmlformats.org/drawingml/2006/table">
            <a:tbl>
              <a:tblPr firstRow="1" firstCol="1" lastRow="1" lastCol="1" bandRow="1" bandCol="1">
                <a:tableStyleId>{5C22544A-7EE6-4342-B048-85BDC9FD1C3A}</a:tableStyleId>
              </a:tblPr>
              <a:tblGrid>
                <a:gridCol w="1961260">
                  <a:extLst>
                    <a:ext uri="{9D8B030D-6E8A-4147-A177-3AD203B41FA5}">
                      <a16:colId xmlns:a16="http://schemas.microsoft.com/office/drawing/2014/main" val="20000"/>
                    </a:ext>
                  </a:extLst>
                </a:gridCol>
                <a:gridCol w="1665981">
                  <a:extLst>
                    <a:ext uri="{9D8B030D-6E8A-4147-A177-3AD203B41FA5}">
                      <a16:colId xmlns:a16="http://schemas.microsoft.com/office/drawing/2014/main" val="20001"/>
                    </a:ext>
                  </a:extLst>
                </a:gridCol>
                <a:gridCol w="1665981">
                  <a:extLst>
                    <a:ext uri="{9D8B030D-6E8A-4147-A177-3AD203B41FA5}">
                      <a16:colId xmlns:a16="http://schemas.microsoft.com/office/drawing/2014/main" val="20002"/>
                    </a:ext>
                  </a:extLst>
                </a:gridCol>
                <a:gridCol w="1665981">
                  <a:extLst>
                    <a:ext uri="{9D8B030D-6E8A-4147-A177-3AD203B41FA5}">
                      <a16:colId xmlns:a16="http://schemas.microsoft.com/office/drawing/2014/main" val="20003"/>
                    </a:ext>
                  </a:extLst>
                </a:gridCol>
                <a:gridCol w="1429422">
                  <a:extLst>
                    <a:ext uri="{9D8B030D-6E8A-4147-A177-3AD203B41FA5}">
                      <a16:colId xmlns:a16="http://schemas.microsoft.com/office/drawing/2014/main" val="20004"/>
                    </a:ext>
                  </a:extLst>
                </a:gridCol>
              </a:tblGrid>
              <a:tr h="257211">
                <a:tc>
                  <a:txBody>
                    <a:bodyPr/>
                    <a:lstStyle/>
                    <a:p>
                      <a:pPr algn="ctr">
                        <a:spcAft>
                          <a:spcPts val="0"/>
                        </a:spcAft>
                      </a:pPr>
                      <a:r>
                        <a:rPr lang="it-IT" sz="1200" dirty="0">
                          <a:solidFill>
                            <a:schemeClr val="tx1"/>
                          </a:solidFill>
                          <a:effectLst/>
                          <a:latin typeface="+mj-lt"/>
                        </a:rPr>
                        <a:t> </a:t>
                      </a:r>
                      <a:endParaRPr lang="it-IT" sz="12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latin typeface="+mj-lt"/>
                        </a:rPr>
                        <a:t>prestazione</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latin typeface="+mj-lt"/>
                        </a:rPr>
                        <a:t>argomento</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latin typeface="+mj-lt"/>
                        </a:rPr>
                        <a:t>autonomia</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latin typeface="+mj-lt"/>
                        </a:rPr>
                        <a:t>strumenti</a:t>
                      </a:r>
                      <a:endParaRPr lang="it-IT" sz="12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409903">
                <a:tc>
                  <a:txBody>
                    <a:bodyPr/>
                    <a:lstStyle/>
                    <a:p>
                      <a:pPr>
                        <a:spcAft>
                          <a:spcPts val="0"/>
                        </a:spcAft>
                      </a:pPr>
                      <a:r>
                        <a:rPr lang="it-IT" sz="1200">
                          <a:solidFill>
                            <a:schemeClr val="tx1"/>
                          </a:solidFill>
                          <a:effectLst/>
                          <a:latin typeface="+mj-lt"/>
                        </a:rPr>
                        <a:t>Compiere azioni intenzionali</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Prende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un oggetto utile a sé o agli altri</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se un adulto di riferimento fa notare l’utilità</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914400">
                <a:tc>
                  <a:txBody>
                    <a:bodyPr/>
                    <a:lstStyle/>
                    <a:p>
                      <a:pPr>
                        <a:spcAft>
                          <a:spcPts val="0"/>
                        </a:spcAft>
                      </a:pPr>
                      <a:r>
                        <a:rPr lang="it-IT" sz="1200">
                          <a:solidFill>
                            <a:schemeClr val="tx1"/>
                          </a:solidFill>
                          <a:effectLst/>
                          <a:latin typeface="+mj-lt"/>
                        </a:rPr>
                        <a:t>Agire per un obiettivo dichiarato</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Espone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Il motivo per cui prepara la cartella alla fine delle lezioni</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Spontaneamente</a:t>
                      </a:r>
                      <a:endParaRPr lang="it-IT" sz="1200" b="0">
                        <a:solidFill>
                          <a:schemeClr val="tx1"/>
                        </a:solidFill>
                        <a:effectLst/>
                        <a:latin typeface="+mj-lt"/>
                        <a:ea typeface="Times New Roman" panose="02020603050405020304" pitchFamily="18" charset="0"/>
                      </a:endParaRPr>
                    </a:p>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su richiesta specifica dell’adulto</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con l’uso di cartellini per comunicare (Metodo teach)</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843455">
                <a:tc>
                  <a:txBody>
                    <a:bodyPr/>
                    <a:lstStyle/>
                    <a:p>
                      <a:pPr>
                        <a:spcAft>
                          <a:spcPts val="0"/>
                        </a:spcAft>
                      </a:pPr>
                      <a:r>
                        <a:rPr lang="it-IT" sz="1200">
                          <a:solidFill>
                            <a:schemeClr val="tx1"/>
                          </a:solidFill>
                          <a:effectLst/>
                          <a:latin typeface="+mj-lt"/>
                        </a:rPr>
                        <a:t>Cercare la soluzione a un problema pratico</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Tiene in ordine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i materiali di uso comune appartenenti alla classe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Spontaneamente </a:t>
                      </a:r>
                      <a:endParaRPr lang="it-IT" sz="1200" b="0">
                        <a:solidFill>
                          <a:schemeClr val="tx1"/>
                        </a:solidFill>
                        <a:effectLst/>
                        <a:latin typeface="+mj-lt"/>
                        <a:ea typeface="Times New Roman" panose="02020603050405020304" pitchFamily="18" charset="0"/>
                      </a:endParaRPr>
                    </a:p>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Su sollecitazione dell’Insegnante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con l’uso di cartellini per comunicare (Metodo teach)</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609600">
                <a:tc>
                  <a:txBody>
                    <a:bodyPr/>
                    <a:lstStyle/>
                    <a:p>
                      <a:pPr>
                        <a:spcAft>
                          <a:spcPts val="0"/>
                        </a:spcAft>
                      </a:pPr>
                      <a:r>
                        <a:rPr lang="it-IT" sz="1200" dirty="0">
                          <a:solidFill>
                            <a:schemeClr val="tx1"/>
                          </a:solidFill>
                          <a:effectLst/>
                          <a:latin typeface="+mj-lt"/>
                        </a:rPr>
                        <a:t>Creare condizioni adeguate all’azione</a:t>
                      </a:r>
                      <a:endParaRPr lang="it-IT" sz="1200" dirty="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Toglie/aggiunge/sistema</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gli oggetti dal banco prima di appoggiare il foglio da disegno</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ea typeface="Times New Roman" panose="02020603050405020304" pitchFamily="18" charset="0"/>
                          <a:cs typeface="Arial" panose="020B0604020202020204" pitchFamily="34" charset="0"/>
                        </a:rPr>
                        <a:t>con l’aiuto dell’adulto che pone domande-guida</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153429054"/>
      </p:ext>
    </p:extLst>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endParaRPr lang="it-IT" altLang="it-IT" sz="2000" b="1" dirty="0"/>
          </a:p>
        </p:txBody>
      </p:sp>
      <p:sp>
        <p:nvSpPr>
          <p:cNvPr id="2" name="Rettangolo 1"/>
          <p:cNvSpPr/>
          <p:nvPr/>
        </p:nvSpPr>
        <p:spPr>
          <a:xfrm>
            <a:off x="875040" y="163304"/>
            <a:ext cx="7603797" cy="338554"/>
          </a:xfrm>
          <a:prstGeom prst="rect">
            <a:avLst/>
          </a:prstGeom>
        </p:spPr>
        <p:txBody>
          <a:bodyPr wrap="square">
            <a:spAutoFit/>
          </a:bodyPr>
          <a:lstStyle/>
          <a:p>
            <a:r>
              <a:rPr lang="it-IT" sz="1600" b="1" dirty="0"/>
              <a:t>8</a:t>
            </a:r>
            <a:r>
              <a:rPr lang="it-IT" sz="1600" b="1" dirty="0" smtClean="0"/>
              <a:t> </a:t>
            </a:r>
            <a:r>
              <a:rPr lang="it-IT" sz="1600" b="1" dirty="0"/>
              <a:t>- Consapevolezza ed espressione </a:t>
            </a:r>
            <a:r>
              <a:rPr lang="it-IT" sz="1600" b="1" dirty="0" smtClean="0"/>
              <a:t>culturale</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3921294509"/>
              </p:ext>
            </p:extLst>
          </p:nvPr>
        </p:nvGraphicFramePr>
        <p:xfrm>
          <a:off x="222140" y="623908"/>
          <a:ext cx="8229601" cy="2179320"/>
        </p:xfrm>
        <a:graphic>
          <a:graphicData uri="http://schemas.openxmlformats.org/drawingml/2006/table">
            <a:tbl>
              <a:tblPr firstRow="1" firstCol="1" lastRow="1" lastCol="1" bandRow="1" bandCol="1">
                <a:tableStyleId>{5C22544A-7EE6-4342-B048-85BDC9FD1C3A}</a:tableStyleId>
              </a:tblPr>
              <a:tblGrid>
                <a:gridCol w="1940928">
                  <a:extLst>
                    <a:ext uri="{9D8B030D-6E8A-4147-A177-3AD203B41FA5}">
                      <a16:colId xmlns:a16="http://schemas.microsoft.com/office/drawing/2014/main" val="20000"/>
                    </a:ext>
                  </a:extLst>
                </a:gridCol>
                <a:gridCol w="1629787">
                  <a:extLst>
                    <a:ext uri="{9D8B030D-6E8A-4147-A177-3AD203B41FA5}">
                      <a16:colId xmlns:a16="http://schemas.microsoft.com/office/drawing/2014/main" val="20001"/>
                    </a:ext>
                  </a:extLst>
                </a:gridCol>
                <a:gridCol w="1629787">
                  <a:extLst>
                    <a:ext uri="{9D8B030D-6E8A-4147-A177-3AD203B41FA5}">
                      <a16:colId xmlns:a16="http://schemas.microsoft.com/office/drawing/2014/main" val="20002"/>
                    </a:ext>
                  </a:extLst>
                </a:gridCol>
                <a:gridCol w="1629787">
                  <a:extLst>
                    <a:ext uri="{9D8B030D-6E8A-4147-A177-3AD203B41FA5}">
                      <a16:colId xmlns:a16="http://schemas.microsoft.com/office/drawing/2014/main" val="20003"/>
                    </a:ext>
                  </a:extLst>
                </a:gridCol>
                <a:gridCol w="1399312">
                  <a:extLst>
                    <a:ext uri="{9D8B030D-6E8A-4147-A177-3AD203B41FA5}">
                      <a16:colId xmlns:a16="http://schemas.microsoft.com/office/drawing/2014/main" val="20004"/>
                    </a:ext>
                  </a:extLst>
                </a:gridCol>
              </a:tblGrid>
              <a:tr h="152400">
                <a:tc>
                  <a:txBody>
                    <a:bodyPr/>
                    <a:lstStyle/>
                    <a:p>
                      <a:pPr algn="ctr">
                        <a:spcAft>
                          <a:spcPts val="0"/>
                        </a:spcAft>
                      </a:pPr>
                      <a:r>
                        <a:rPr lang="it-IT" sz="1100" dirty="0">
                          <a:solidFill>
                            <a:schemeClr val="tx1"/>
                          </a:solidFill>
                          <a:effectLst/>
                          <a:latin typeface="+mj-lt"/>
                        </a:rPr>
                        <a:t> </a:t>
                      </a:r>
                      <a:endParaRPr lang="it-IT" sz="11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latin typeface="+mj-lt"/>
                        </a:rPr>
                        <a:t>prestazione</a:t>
                      </a:r>
                      <a:endParaRPr lang="it-IT" sz="11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latin typeface="+mj-lt"/>
                        </a:rPr>
                        <a:t>argomento</a:t>
                      </a:r>
                      <a:endParaRPr lang="it-IT" sz="11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latin typeface="+mj-lt"/>
                        </a:rPr>
                        <a:t>autonomia</a:t>
                      </a:r>
                      <a:endParaRPr lang="it-IT" sz="11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latin typeface="+mj-lt"/>
                        </a:rPr>
                        <a:t>strumenti</a:t>
                      </a:r>
                      <a:endParaRPr lang="it-IT" sz="11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942245">
                <a:tc>
                  <a:txBody>
                    <a:bodyPr/>
                    <a:lstStyle/>
                    <a:p>
                      <a:pPr>
                        <a:spcAft>
                          <a:spcPts val="0"/>
                        </a:spcAft>
                      </a:pPr>
                      <a:r>
                        <a:rPr lang="it-IT" sz="1100">
                          <a:solidFill>
                            <a:schemeClr val="tx1"/>
                          </a:solidFill>
                          <a:effectLst/>
                          <a:latin typeface="+mj-lt"/>
                        </a:rPr>
                        <a:t>Orientarsi nel tempo </a:t>
                      </a:r>
                      <a:endParaRPr lang="it-IT" sz="11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Riconosce</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I diversi momenti della giornata</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per imitazione dei compagni</a:t>
                      </a:r>
                      <a:endParaRPr lang="it-IT" sz="1100" b="0">
                        <a:solidFill>
                          <a:schemeClr val="tx1"/>
                        </a:solidFill>
                        <a:effectLst/>
                        <a:latin typeface="+mj-lt"/>
                        <a:ea typeface="Times New Roman" panose="02020603050405020304" pitchFamily="18" charset="0"/>
                      </a:endParaRPr>
                    </a:p>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spontaneamente </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tabella con immagini dell’organizzazione delle attività della mattinata e immagini degli strumenti</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540385">
                <a:tc>
                  <a:txBody>
                    <a:bodyPr/>
                    <a:lstStyle/>
                    <a:p>
                      <a:pPr>
                        <a:spcAft>
                          <a:spcPts val="0"/>
                        </a:spcAft>
                      </a:pPr>
                      <a:r>
                        <a:rPr lang="it-IT" sz="1100" dirty="0">
                          <a:solidFill>
                            <a:schemeClr val="tx1"/>
                          </a:solidFill>
                          <a:effectLst/>
                          <a:latin typeface="+mj-lt"/>
                        </a:rPr>
                        <a:t>Collocarsi nel tempo (ciclo della vita)</a:t>
                      </a:r>
                      <a:endParaRPr lang="it-IT" sz="1100" dirty="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Riconosce</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in quale fase della vita si trova (bambino, ragazzo)</a:t>
                      </a:r>
                      <a:endParaRPr lang="it-IT" sz="1100" b="0">
                        <a:solidFill>
                          <a:schemeClr val="tx1"/>
                        </a:solidFill>
                        <a:effectLst/>
                        <a:latin typeface="+mj-lt"/>
                        <a:ea typeface="Times New Roman" panose="02020603050405020304" pitchFamily="18" charset="0"/>
                      </a:endParaRPr>
                    </a:p>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Trasformazioni stagionali</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con indicazioni verbali dell’adulto</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latin typeface="+mj-lt"/>
                          <a:ea typeface="Times New Roman" panose="02020603050405020304" pitchFamily="18" charset="0"/>
                          <a:cs typeface="Arial" panose="020B0604020202020204" pitchFamily="34" charset="0"/>
                        </a:rPr>
                        <a:t>uso di immagini di confronto</a:t>
                      </a:r>
                      <a:endParaRPr lang="it-IT" sz="11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sp>
        <p:nvSpPr>
          <p:cNvPr id="6" name="Rettangolo 5"/>
          <p:cNvSpPr/>
          <p:nvPr/>
        </p:nvSpPr>
        <p:spPr>
          <a:xfrm>
            <a:off x="222140" y="2788319"/>
            <a:ext cx="6558455" cy="338554"/>
          </a:xfrm>
          <a:prstGeom prst="rect">
            <a:avLst/>
          </a:prstGeom>
        </p:spPr>
        <p:txBody>
          <a:bodyPr wrap="square">
            <a:spAutoFit/>
          </a:bodyPr>
          <a:lstStyle/>
          <a:p>
            <a:pPr>
              <a:spcAft>
                <a:spcPts val="0"/>
              </a:spcAft>
            </a:pPr>
            <a:r>
              <a:rPr lang="it-IT" sz="1600" b="1" dirty="0"/>
              <a:t>8 - Consapevolezza ed espressione culturale</a:t>
            </a:r>
          </a:p>
        </p:txBody>
      </p:sp>
      <p:graphicFrame>
        <p:nvGraphicFramePr>
          <p:cNvPr id="7" name="Tabella 6"/>
          <p:cNvGraphicFramePr>
            <a:graphicFrameLocks noGrp="1"/>
          </p:cNvGraphicFramePr>
          <p:nvPr>
            <p:extLst>
              <p:ext uri="{D42A27DB-BD31-4B8C-83A1-F6EECF244321}">
                <p14:modId xmlns:p14="http://schemas.microsoft.com/office/powerpoint/2010/main" val="4217706675"/>
              </p:ext>
            </p:extLst>
          </p:nvPr>
        </p:nvGraphicFramePr>
        <p:xfrm>
          <a:off x="294234" y="3157054"/>
          <a:ext cx="8229601" cy="3657600"/>
        </p:xfrm>
        <a:graphic>
          <a:graphicData uri="http://schemas.openxmlformats.org/drawingml/2006/table">
            <a:tbl>
              <a:tblPr firstRow="1" firstCol="1" lastRow="1" lastCol="1" bandRow="1" bandCol="1">
                <a:tableStyleId>{5C22544A-7EE6-4342-B048-85BDC9FD1C3A}</a:tableStyleId>
              </a:tblPr>
              <a:tblGrid>
                <a:gridCol w="1924080">
                  <a:extLst>
                    <a:ext uri="{9D8B030D-6E8A-4147-A177-3AD203B41FA5}">
                      <a16:colId xmlns:a16="http://schemas.microsoft.com/office/drawing/2014/main" val="20000"/>
                    </a:ext>
                  </a:extLst>
                </a:gridCol>
                <a:gridCol w="1634399">
                  <a:extLst>
                    <a:ext uri="{9D8B030D-6E8A-4147-A177-3AD203B41FA5}">
                      <a16:colId xmlns:a16="http://schemas.microsoft.com/office/drawing/2014/main" val="20001"/>
                    </a:ext>
                  </a:extLst>
                </a:gridCol>
                <a:gridCol w="1634399">
                  <a:extLst>
                    <a:ext uri="{9D8B030D-6E8A-4147-A177-3AD203B41FA5}">
                      <a16:colId xmlns:a16="http://schemas.microsoft.com/office/drawing/2014/main" val="20002"/>
                    </a:ext>
                  </a:extLst>
                </a:gridCol>
                <a:gridCol w="1634399">
                  <a:extLst>
                    <a:ext uri="{9D8B030D-6E8A-4147-A177-3AD203B41FA5}">
                      <a16:colId xmlns:a16="http://schemas.microsoft.com/office/drawing/2014/main" val="20003"/>
                    </a:ext>
                  </a:extLst>
                </a:gridCol>
                <a:gridCol w="1402324">
                  <a:extLst>
                    <a:ext uri="{9D8B030D-6E8A-4147-A177-3AD203B41FA5}">
                      <a16:colId xmlns:a16="http://schemas.microsoft.com/office/drawing/2014/main" val="20004"/>
                    </a:ext>
                  </a:extLst>
                </a:gridCol>
              </a:tblGrid>
              <a:tr h="152400">
                <a:tc>
                  <a:txBody>
                    <a:bodyPr/>
                    <a:lstStyle/>
                    <a:p>
                      <a:pPr algn="ctr">
                        <a:spcAft>
                          <a:spcPts val="0"/>
                        </a:spcAft>
                      </a:pPr>
                      <a:r>
                        <a:rPr lang="it-IT" sz="1100" dirty="0">
                          <a:solidFill>
                            <a:schemeClr val="tx1"/>
                          </a:solidFill>
                          <a:effectLst/>
                          <a:latin typeface="+mj-lt"/>
                        </a:rPr>
                        <a:t> </a:t>
                      </a:r>
                      <a:endParaRPr lang="it-IT" sz="11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latin typeface="+mj-lt"/>
                        </a:rPr>
                        <a:t>prestazione</a:t>
                      </a:r>
                      <a:endParaRPr lang="it-IT" sz="11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latin typeface="+mj-lt"/>
                        </a:rPr>
                        <a:t>argomento</a:t>
                      </a:r>
                      <a:endParaRPr lang="it-IT" sz="11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latin typeface="+mj-lt"/>
                        </a:rPr>
                        <a:t>autonomia</a:t>
                      </a:r>
                      <a:endParaRPr lang="it-IT" sz="11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latin typeface="+mj-lt"/>
                        </a:rPr>
                        <a:t>strumenti</a:t>
                      </a:r>
                      <a:endParaRPr lang="it-IT" sz="11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609600">
                <a:tc>
                  <a:txBody>
                    <a:bodyPr/>
                    <a:lstStyle/>
                    <a:p>
                      <a:pPr>
                        <a:spcAft>
                          <a:spcPts val="0"/>
                        </a:spcAft>
                      </a:pPr>
                      <a:r>
                        <a:rPr lang="it-IT" sz="1100">
                          <a:solidFill>
                            <a:schemeClr val="tx1"/>
                          </a:solidFill>
                          <a:effectLst/>
                          <a:latin typeface="+mj-lt"/>
                        </a:rPr>
                        <a:t>Conoscere gli organizzatori topologici </a:t>
                      </a:r>
                      <a:endParaRPr lang="it-IT" sz="11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A seguito di una richiesta, prende</a:t>
                      </a:r>
                      <a:r>
                        <a:rPr lang="it-IT" sz="1100" b="0">
                          <a:solidFill>
                            <a:schemeClr val="tx1"/>
                          </a:solidFill>
                          <a:effectLst/>
                          <a:highlight>
                            <a:srgbClr val="FFFF00"/>
                          </a:highlight>
                          <a:latin typeface="+mj-lt"/>
                          <a:ea typeface="Times New Roman" panose="02020603050405020304" pitchFamily="18" charset="0"/>
                          <a:cs typeface="Arial" panose="020B0604020202020204" pitchFamily="34" charset="0"/>
                        </a:rPr>
                        <a:t> </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un oggetto posto sotto il banco </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con la guida verbale di un adulto</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highlight>
                            <a:srgbClr val="FFFF00"/>
                          </a:highlight>
                          <a:latin typeface="+mj-lt"/>
                          <a:ea typeface="Times New Roman" panose="02020603050405020304" pitchFamily="18" charset="0"/>
                          <a:cs typeface="Arial" panose="020B0604020202020204" pitchFamily="34" charset="0"/>
                        </a:rPr>
                        <a:t> </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762000">
                <a:tc>
                  <a:txBody>
                    <a:bodyPr/>
                    <a:lstStyle/>
                    <a:p>
                      <a:pPr>
                        <a:spcAft>
                          <a:spcPts val="0"/>
                        </a:spcAft>
                      </a:pPr>
                      <a:r>
                        <a:rPr lang="it-IT" sz="1100">
                          <a:solidFill>
                            <a:schemeClr val="tx1"/>
                          </a:solidFill>
                          <a:effectLst/>
                          <a:latin typeface="+mj-lt"/>
                        </a:rPr>
                        <a:t>Individuare la propria posizione nell’ambiente di vita </a:t>
                      </a:r>
                      <a:endParaRPr lang="it-IT" sz="11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Riconosce </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il luogo in cui si trova</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su richiesta verbale dell’adulto</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con fotografie, disegni, semplici mappe</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457200">
                <a:tc>
                  <a:txBody>
                    <a:bodyPr/>
                    <a:lstStyle/>
                    <a:p>
                      <a:pPr>
                        <a:spcAft>
                          <a:spcPts val="0"/>
                        </a:spcAft>
                      </a:pPr>
                      <a:r>
                        <a:rPr lang="it-IT" sz="1100">
                          <a:solidFill>
                            <a:schemeClr val="tx1"/>
                          </a:solidFill>
                          <a:effectLst/>
                          <a:latin typeface="+mj-lt"/>
                        </a:rPr>
                        <a:t>Compiere un percorso consapevole nell’ambiente di vita</a:t>
                      </a:r>
                      <a:endParaRPr lang="it-IT" sz="11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A seguito di una richiesta, va (e ritorna)</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a chiedere una fotocopia nel locale predisposto</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con l’indicazione verbale dell’insegnante</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 </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609600">
                <a:tc>
                  <a:txBody>
                    <a:bodyPr/>
                    <a:lstStyle/>
                    <a:p>
                      <a:pPr>
                        <a:spcAft>
                          <a:spcPts val="0"/>
                        </a:spcAft>
                      </a:pPr>
                      <a:r>
                        <a:rPr lang="it-IT" sz="1100">
                          <a:solidFill>
                            <a:schemeClr val="tx1"/>
                          </a:solidFill>
                          <a:effectLst/>
                          <a:latin typeface="+mj-lt"/>
                        </a:rPr>
                        <a:t>Conoscere i principali ambienti naturali e antropici</a:t>
                      </a:r>
                      <a:endParaRPr lang="it-IT" sz="11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Data l’indicazione di un ambiente in cui deve recarsi sceglie</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gli indumenti da indossare</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con domande-guida da parte dell’adulto</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Immagini dell’ambiente interessato </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914400">
                <a:tc>
                  <a:txBody>
                    <a:bodyPr/>
                    <a:lstStyle/>
                    <a:p>
                      <a:pPr>
                        <a:spcAft>
                          <a:spcPts val="0"/>
                        </a:spcAft>
                      </a:pPr>
                      <a:r>
                        <a:rPr lang="it-IT" sz="1100" dirty="0">
                          <a:solidFill>
                            <a:schemeClr val="tx1"/>
                          </a:solidFill>
                          <a:effectLst/>
                          <a:latin typeface="+mj-lt"/>
                        </a:rPr>
                        <a:t>Comprendere alcune rappresentazioni simboliche utili per cogliere la posizione o compiere un percorso</a:t>
                      </a:r>
                      <a:endParaRPr lang="it-IT" sz="1100" dirty="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latin typeface="+mj-lt"/>
                          <a:ea typeface="Times New Roman" panose="02020603050405020304" pitchFamily="18" charset="0"/>
                          <a:cs typeface="Arial" panose="020B0604020202020204" pitchFamily="34" charset="0"/>
                        </a:rPr>
                        <a:t>Sceglie</a:t>
                      </a:r>
                      <a:endParaRPr lang="it-IT" sz="11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l’ambiente in cui entrare tenendo conto dell’immagine simbolica presente sulla porta.</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accompagnato da un adulto, in ambienti conosciuti e abituali</a:t>
                      </a:r>
                      <a:endParaRPr lang="it-IT" sz="1100" b="0">
                        <a:solidFill>
                          <a:schemeClr val="tx1"/>
                        </a:solidFill>
                        <a:effectLst/>
                        <a:latin typeface="+mj-lt"/>
                        <a:ea typeface="Times New Roman" panose="02020603050405020304" pitchFamily="18" charset="0"/>
                      </a:endParaRPr>
                    </a:p>
                    <a:p>
                      <a:pPr>
                        <a:spcAft>
                          <a:spcPts val="0"/>
                        </a:spcAft>
                      </a:pPr>
                      <a:r>
                        <a:rPr lang="it-IT" sz="1100" b="0">
                          <a:solidFill>
                            <a:schemeClr val="tx1"/>
                          </a:solidFill>
                          <a:effectLst/>
                          <a:latin typeface="+mj-lt"/>
                          <a:ea typeface="Times New Roman" panose="02020603050405020304" pitchFamily="18" charset="0"/>
                          <a:cs typeface="Arial" panose="020B0604020202020204" pitchFamily="34" charset="0"/>
                        </a:rPr>
                        <a:t>(aule scolastiche autobus della scuola, …)</a:t>
                      </a:r>
                      <a:endParaRPr lang="it-IT" sz="11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latin typeface="+mj-lt"/>
                          <a:ea typeface="Times New Roman" panose="02020603050405020304" pitchFamily="18" charset="0"/>
                          <a:cs typeface="Arial" panose="020B0604020202020204" pitchFamily="34" charset="0"/>
                        </a:rPr>
                        <a:t>Immagini dell’ambiente interessato </a:t>
                      </a:r>
                      <a:endParaRPr lang="it-IT" sz="1100" b="0" dirty="0">
                        <a:solidFill>
                          <a:schemeClr val="tx1"/>
                        </a:solidFill>
                        <a:effectLst/>
                        <a:latin typeface="+mj-lt"/>
                        <a:ea typeface="Times New Roman" panose="02020603050405020304" pitchFamily="18" charset="0"/>
                      </a:endParaRPr>
                    </a:p>
                    <a:p>
                      <a:pPr>
                        <a:spcAft>
                          <a:spcPts val="0"/>
                        </a:spcAft>
                      </a:pPr>
                      <a:r>
                        <a:rPr lang="it-IT" sz="1100" b="0" dirty="0">
                          <a:solidFill>
                            <a:schemeClr val="tx1"/>
                          </a:solidFill>
                          <a:effectLst/>
                          <a:latin typeface="+mj-lt"/>
                          <a:ea typeface="Times New Roman" panose="02020603050405020304" pitchFamily="18" charset="0"/>
                          <a:cs typeface="Arial" panose="020B0604020202020204" pitchFamily="34" charset="0"/>
                        </a:rPr>
                        <a:t> </a:t>
                      </a:r>
                      <a:endParaRPr lang="it-IT" sz="11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84652904"/>
      </p:ext>
    </p:extLst>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endParaRPr lang="it-IT" altLang="it-IT" sz="2000" b="1" dirty="0"/>
          </a:p>
        </p:txBody>
      </p:sp>
      <p:sp>
        <p:nvSpPr>
          <p:cNvPr id="2" name="Rettangolo 1"/>
          <p:cNvSpPr/>
          <p:nvPr/>
        </p:nvSpPr>
        <p:spPr>
          <a:xfrm>
            <a:off x="409903" y="763171"/>
            <a:ext cx="7603797" cy="338554"/>
          </a:xfrm>
          <a:prstGeom prst="rect">
            <a:avLst/>
          </a:prstGeom>
        </p:spPr>
        <p:txBody>
          <a:bodyPr wrap="square">
            <a:spAutoFit/>
          </a:bodyPr>
          <a:lstStyle/>
          <a:p>
            <a:r>
              <a:rPr lang="it-IT" sz="1600" b="1" dirty="0"/>
              <a:t>8 - Consapevolezza ed espressione </a:t>
            </a:r>
            <a:r>
              <a:rPr lang="it-IT" sz="1600" b="1" dirty="0" smtClean="0"/>
              <a:t>culturale</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2681866202"/>
              </p:ext>
            </p:extLst>
          </p:nvPr>
        </p:nvGraphicFramePr>
        <p:xfrm>
          <a:off x="409903" y="1199734"/>
          <a:ext cx="8108800" cy="5334973"/>
        </p:xfrm>
        <a:graphic>
          <a:graphicData uri="http://schemas.openxmlformats.org/drawingml/2006/table">
            <a:tbl>
              <a:tblPr firstRow="1" firstCol="1" lastRow="1" lastCol="1" bandRow="1" bandCol="1">
                <a:tableStyleId>{5C22544A-7EE6-4342-B048-85BDC9FD1C3A}</a:tableStyleId>
              </a:tblPr>
              <a:tblGrid>
                <a:gridCol w="1895837">
                  <a:extLst>
                    <a:ext uri="{9D8B030D-6E8A-4147-A177-3AD203B41FA5}">
                      <a16:colId xmlns:a16="http://schemas.microsoft.com/office/drawing/2014/main" val="20000"/>
                    </a:ext>
                  </a:extLst>
                </a:gridCol>
                <a:gridCol w="1610408">
                  <a:extLst>
                    <a:ext uri="{9D8B030D-6E8A-4147-A177-3AD203B41FA5}">
                      <a16:colId xmlns:a16="http://schemas.microsoft.com/office/drawing/2014/main" val="20001"/>
                    </a:ext>
                  </a:extLst>
                </a:gridCol>
                <a:gridCol w="1610408">
                  <a:extLst>
                    <a:ext uri="{9D8B030D-6E8A-4147-A177-3AD203B41FA5}">
                      <a16:colId xmlns:a16="http://schemas.microsoft.com/office/drawing/2014/main" val="20002"/>
                    </a:ext>
                  </a:extLst>
                </a:gridCol>
                <a:gridCol w="1610408">
                  <a:extLst>
                    <a:ext uri="{9D8B030D-6E8A-4147-A177-3AD203B41FA5}">
                      <a16:colId xmlns:a16="http://schemas.microsoft.com/office/drawing/2014/main" val="20003"/>
                    </a:ext>
                  </a:extLst>
                </a:gridCol>
                <a:gridCol w="1381739">
                  <a:extLst>
                    <a:ext uri="{9D8B030D-6E8A-4147-A177-3AD203B41FA5}">
                      <a16:colId xmlns:a16="http://schemas.microsoft.com/office/drawing/2014/main" val="20004"/>
                    </a:ext>
                  </a:extLst>
                </a:gridCol>
              </a:tblGrid>
              <a:tr h="252782">
                <a:tc>
                  <a:txBody>
                    <a:bodyPr/>
                    <a:lstStyle/>
                    <a:p>
                      <a:pPr algn="ctr">
                        <a:spcAft>
                          <a:spcPts val="0"/>
                        </a:spcAft>
                      </a:pPr>
                      <a:r>
                        <a:rPr lang="it-IT" sz="10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prestazione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532453">
                <a:tc>
                  <a:txBody>
                    <a:bodyPr/>
                    <a:lstStyle/>
                    <a:p>
                      <a:pPr>
                        <a:spcAft>
                          <a:spcPts val="0"/>
                        </a:spcAft>
                      </a:pPr>
                      <a:r>
                        <a:rPr lang="it-IT" sz="1200">
                          <a:solidFill>
                            <a:schemeClr val="tx1"/>
                          </a:solidFill>
                          <a:effectLst/>
                          <a:latin typeface="+mj-lt"/>
                        </a:rPr>
                        <a:t>Percepire suoni, immagini e parole</a:t>
                      </a:r>
                      <a:endParaRPr lang="it-IT" sz="1200">
                        <a:solidFill>
                          <a:schemeClr val="tx1"/>
                        </a:solidFill>
                        <a:effectLst/>
                        <a:latin typeface="+mj-lt"/>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Rivolge l’attenzione</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verso la fonte sonora o luminosa</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spontaneamente o su indicazione dell’adulto</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600652">
                <a:tc>
                  <a:txBody>
                    <a:bodyPr/>
                    <a:lstStyle/>
                    <a:p>
                      <a:pPr>
                        <a:spcAft>
                          <a:spcPts val="0"/>
                        </a:spcAft>
                      </a:pPr>
                      <a:r>
                        <a:rPr lang="it-IT" sz="1200">
                          <a:solidFill>
                            <a:schemeClr val="tx1"/>
                          </a:solidFill>
                          <a:effectLst/>
                          <a:latin typeface="+mj-lt"/>
                        </a:rPr>
                        <a:t>Provare sensazioni di fronte ai messaggi prodotti nei diversi linguaggi</a:t>
                      </a:r>
                      <a:endParaRPr lang="it-IT" sz="1200">
                        <a:solidFill>
                          <a:schemeClr val="tx1"/>
                        </a:solidFill>
                        <a:effectLst/>
                        <a:latin typeface="+mj-lt"/>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Esprime con le parole o con la gestualità</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l’emozione provata di fronte a un suono o un’immagine</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istintivamente</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900978">
                <a:tc>
                  <a:txBody>
                    <a:bodyPr/>
                    <a:lstStyle/>
                    <a:p>
                      <a:pPr>
                        <a:spcAft>
                          <a:spcPts val="0"/>
                        </a:spcAft>
                      </a:pPr>
                      <a:r>
                        <a:rPr lang="it-IT" sz="1200">
                          <a:solidFill>
                            <a:schemeClr val="tx1"/>
                          </a:solidFill>
                          <a:effectLst/>
                          <a:latin typeface="+mj-lt"/>
                        </a:rPr>
                        <a:t>Produrre suoni e immagini, applicando semplici tecniche </a:t>
                      </a:r>
                      <a:endParaRPr lang="it-IT" sz="1200">
                        <a:solidFill>
                          <a:schemeClr val="tx1"/>
                        </a:solidFill>
                        <a:effectLst/>
                        <a:latin typeface="+mj-lt"/>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Riproduce un suono (note, brevi canzoni, ,,,)</a:t>
                      </a:r>
                    </a:p>
                    <a:p>
                      <a:pPr>
                        <a:spcAft>
                          <a:spcPts val="0"/>
                        </a:spcAft>
                      </a:pPr>
                      <a:r>
                        <a:rPr lang="it-IT" sz="1200">
                          <a:solidFill>
                            <a:schemeClr val="tx1"/>
                          </a:solidFill>
                          <a:effectLst/>
                          <a:latin typeface="+mj-lt"/>
                        </a:rPr>
                        <a:t>Ascoltato</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utilizzando il corpo (batte le mani), oggetti (due bastoncini), la voce e semplici strumenti musicali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su imitazione di un modello</a:t>
                      </a:r>
                    </a:p>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450489">
                <a:tc>
                  <a:txBody>
                    <a:bodyPr/>
                    <a:lstStyle/>
                    <a:p>
                      <a:pPr>
                        <a:spcAft>
                          <a:spcPts val="0"/>
                        </a:spcAft>
                      </a:pPr>
                      <a:r>
                        <a:rPr lang="it-IT" sz="1200">
                          <a:solidFill>
                            <a:schemeClr val="tx1"/>
                          </a:solidFill>
                          <a:effectLst/>
                          <a:latin typeface="+mj-lt"/>
                        </a:rPr>
                        <a:t>Avere consapevolezza del proprio corpo</a:t>
                      </a:r>
                      <a:endParaRPr lang="it-IT" sz="1200">
                        <a:solidFill>
                          <a:schemeClr val="tx1"/>
                        </a:solidFill>
                        <a:effectLst/>
                        <a:latin typeface="+mj-lt"/>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Su richiesta, indica o muove</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parti del corpo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effectLst/>
                          <a:latin typeface="+mj-lt"/>
                          <a:ea typeface="Times New Roman" panose="02020603050405020304" pitchFamily="18" charset="0"/>
                          <a:cs typeface="Arial" panose="020B0604020202020204" pitchFamily="34" charset="0"/>
                        </a:rPr>
                        <a:t>con l’aiuto di un adulto </a:t>
                      </a:r>
                      <a:endParaRPr lang="it-IT" sz="1200">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450489">
                <a:tc>
                  <a:txBody>
                    <a:bodyPr/>
                    <a:lstStyle/>
                    <a:p>
                      <a:pPr>
                        <a:spcAft>
                          <a:spcPts val="0"/>
                        </a:spcAft>
                      </a:pPr>
                      <a:r>
                        <a:rPr lang="it-IT" sz="1200">
                          <a:solidFill>
                            <a:schemeClr val="tx1"/>
                          </a:solidFill>
                          <a:effectLst/>
                          <a:latin typeface="+mj-lt"/>
                        </a:rPr>
                        <a:t>Possedere lo schema corporeo</a:t>
                      </a:r>
                      <a:endParaRPr lang="it-IT" sz="1200">
                        <a:solidFill>
                          <a:schemeClr val="tx1"/>
                        </a:solidFill>
                        <a:effectLst/>
                        <a:latin typeface="+mj-lt"/>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Usa il corpo</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rispettando gli indicatori spazio-temporali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effectLst/>
                          <a:latin typeface="+mj-lt"/>
                          <a:ea typeface="Times New Roman" panose="02020603050405020304" pitchFamily="18" charset="0"/>
                          <a:cs typeface="Arial" panose="020B0604020202020204" pitchFamily="34" charset="0"/>
                        </a:rPr>
                        <a:t>con una guida dell’adulto che fornisce indicazioni verbali</a:t>
                      </a:r>
                      <a:endParaRPr lang="it-IT" sz="1200">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450489">
                <a:tc>
                  <a:txBody>
                    <a:bodyPr/>
                    <a:lstStyle/>
                    <a:p>
                      <a:pPr>
                        <a:spcAft>
                          <a:spcPts val="0"/>
                        </a:spcAft>
                      </a:pPr>
                      <a:r>
                        <a:rPr lang="it-IT" sz="1200">
                          <a:solidFill>
                            <a:schemeClr val="tx1"/>
                          </a:solidFill>
                          <a:effectLst/>
                          <a:latin typeface="+mj-lt"/>
                        </a:rPr>
                        <a:t>Controllare il proprio corpo </a:t>
                      </a:r>
                      <a:endParaRPr lang="it-IT" sz="1200">
                        <a:solidFill>
                          <a:schemeClr val="tx1"/>
                        </a:solidFill>
                        <a:effectLst/>
                        <a:latin typeface="+mj-lt"/>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Interrompe un movimento</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latin typeface="+mj-lt"/>
                        </a:rPr>
                        <a:t>perché è sudato e ha una respirazione </a:t>
                      </a:r>
                      <a:r>
                        <a:rPr lang="it-IT" sz="1200" dirty="0" smtClean="0">
                          <a:solidFill>
                            <a:schemeClr val="tx1"/>
                          </a:solidFill>
                          <a:effectLst/>
                          <a:latin typeface="+mj-lt"/>
                        </a:rPr>
                        <a:t> </a:t>
                      </a:r>
                      <a:r>
                        <a:rPr lang="it-IT" sz="1200" dirty="0">
                          <a:solidFill>
                            <a:schemeClr val="tx1"/>
                          </a:solidFill>
                          <a:effectLst/>
                          <a:latin typeface="+mj-lt"/>
                        </a:rPr>
                        <a:t>faticosa</a:t>
                      </a:r>
                      <a:endParaRPr lang="it-IT" sz="1200" dirty="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effectLst/>
                          <a:latin typeface="+mj-lt"/>
                          <a:ea typeface="Times New Roman" panose="02020603050405020304" pitchFamily="18" charset="0"/>
                          <a:cs typeface="Arial" panose="020B0604020202020204" pitchFamily="34" charset="0"/>
                        </a:rPr>
                        <a:t>dopo richiami reiterati e indicazioni verbali in contesto</a:t>
                      </a:r>
                      <a:endParaRPr lang="it-IT" sz="1200">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r h="425462">
                <a:tc>
                  <a:txBody>
                    <a:bodyPr/>
                    <a:lstStyle/>
                    <a:p>
                      <a:pPr>
                        <a:spcAft>
                          <a:spcPts val="0"/>
                        </a:spcAft>
                      </a:pPr>
                      <a:r>
                        <a:rPr lang="it-IT" sz="1200">
                          <a:solidFill>
                            <a:schemeClr val="tx1"/>
                          </a:solidFill>
                          <a:effectLst/>
                          <a:latin typeface="+mj-lt"/>
                        </a:rPr>
                        <a:t>Usare il proprio corpo in modo funzionale</a:t>
                      </a:r>
                      <a:endParaRPr lang="it-IT" sz="1200">
                        <a:solidFill>
                          <a:schemeClr val="tx1"/>
                        </a:solidFill>
                        <a:effectLst/>
                        <a:latin typeface="+mj-lt"/>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Attiva il movimento adeguato</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ad assolvere un compito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effectLst/>
                          <a:latin typeface="+mj-lt"/>
                          <a:ea typeface="Times New Roman" panose="02020603050405020304" pitchFamily="18" charset="0"/>
                          <a:cs typeface="Arial" panose="020B0604020202020204" pitchFamily="34" charset="0"/>
                        </a:rPr>
                        <a:t>spontaneamente</a:t>
                      </a:r>
                      <a:endParaRPr lang="it-IT" sz="1200">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latin typeface="+mj-lt"/>
                        </a:rPr>
                        <a:t> </a:t>
                      </a:r>
                      <a:endParaRPr lang="it-IT" sz="120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7"/>
                  </a:ext>
                </a:extLst>
              </a:tr>
              <a:tr h="450489">
                <a:tc>
                  <a:txBody>
                    <a:bodyPr/>
                    <a:lstStyle/>
                    <a:p>
                      <a:pPr>
                        <a:spcAft>
                          <a:spcPts val="0"/>
                        </a:spcAft>
                      </a:pPr>
                      <a:r>
                        <a:rPr lang="it-IT" sz="1200">
                          <a:solidFill>
                            <a:schemeClr val="tx1"/>
                          </a:solidFill>
                          <a:effectLst/>
                          <a:latin typeface="+mj-lt"/>
                        </a:rPr>
                        <a:t>Esprimere emozioni e sensazioni con il corpo</a:t>
                      </a:r>
                      <a:endParaRPr lang="it-IT" sz="1200">
                        <a:solidFill>
                          <a:schemeClr val="tx1"/>
                        </a:solidFill>
                        <a:effectLst/>
                        <a:latin typeface="+mj-lt"/>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rPr>
                        <a:t>Usa la gestualità </a:t>
                      </a:r>
                      <a:endParaRPr lang="it-IT" sz="1200" b="0" dirty="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rPr>
                        <a:t>per esprimere emozioni e stati d’animo</a:t>
                      </a:r>
                      <a:endParaRPr lang="it-IT" sz="1200" b="0" dirty="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ea typeface="Times New Roman" panose="02020603050405020304" pitchFamily="18" charset="0"/>
                          <a:cs typeface="Arial" panose="020B0604020202020204" pitchFamily="34" charset="0"/>
                        </a:rPr>
                        <a:t>spontaneamente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endParaRPr lang="it-IT" sz="1200" b="0" dirty="0">
                        <a:solidFill>
                          <a:schemeClr val="tx1"/>
                        </a:solidFill>
                        <a:effectLst/>
                        <a:latin typeface="+mj-lt"/>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240645481"/>
      </p:ext>
    </p:extLst>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9194" y="1889740"/>
            <a:ext cx="8229600" cy="1143000"/>
          </a:xfrm>
        </p:spPr>
        <p:txBody>
          <a:bodyPr/>
          <a:lstStyle/>
          <a:p>
            <a:pPr algn="ctr">
              <a:defRPr/>
            </a:pPr>
            <a:r>
              <a:rPr lang="it-IT" i="1" dirty="0" smtClean="0">
                <a:latin typeface="Batang" panose="02030600000101010101" pitchFamily="18" charset="-127"/>
                <a:ea typeface="Batang" panose="02030600000101010101" pitchFamily="18" charset="-127"/>
              </a:rPr>
              <a:t>Grazie per l’attenzione</a:t>
            </a:r>
            <a:endParaRPr lang="it-IT" i="1" dirty="0">
              <a:latin typeface="Batang" panose="02030600000101010101" pitchFamily="18" charset="-127"/>
              <a:ea typeface="Batang" panose="02030600000101010101" pitchFamily="18" charset="-127"/>
            </a:endParaRPr>
          </a:p>
        </p:txBody>
      </p:sp>
    </p:spTree>
    <p:extLst>
      <p:ext uri="{BB962C8B-B14F-4D97-AF65-F5344CB8AC3E}">
        <p14:creationId xmlns:p14="http://schemas.microsoft.com/office/powerpoint/2010/main" val="948386628"/>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4160" y="198408"/>
            <a:ext cx="601449" cy="6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2">
            <a:extLst/>
          </p:cNvPr>
          <p:cNvSpPr txBox="1">
            <a:spLocks noChangeArrowheads="1"/>
          </p:cNvSpPr>
          <p:nvPr/>
        </p:nvSpPr>
        <p:spPr bwMode="auto">
          <a:xfrm>
            <a:off x="926997" y="158427"/>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2" name="Rettangolo 1"/>
          <p:cNvSpPr/>
          <p:nvPr/>
        </p:nvSpPr>
        <p:spPr>
          <a:xfrm>
            <a:off x="281828" y="1404057"/>
            <a:ext cx="8293504" cy="5262979"/>
          </a:xfrm>
          <a:prstGeom prst="rect">
            <a:avLst/>
          </a:prstGeom>
        </p:spPr>
        <p:txBody>
          <a:bodyPr wrap="square">
            <a:spAutoFit/>
          </a:bodyPr>
          <a:lstStyle/>
          <a:p>
            <a:pPr algn="just"/>
            <a:r>
              <a:rPr lang="it-IT" sz="1600" dirty="0"/>
              <a:t>Relativamente al passaggio dal primo al secondo ciclo di istruzione o </a:t>
            </a:r>
            <a:r>
              <a:rPr lang="it-IT" sz="1600" dirty="0" smtClean="0"/>
              <a:t>nei passaggi </a:t>
            </a:r>
            <a:r>
              <a:rPr lang="it-IT" sz="1600" dirty="0"/>
              <a:t>intermedi, è </a:t>
            </a:r>
            <a:r>
              <a:rPr lang="it-IT" sz="1600" dirty="0" smtClean="0"/>
              <a:t>opportuno che </a:t>
            </a:r>
            <a:r>
              <a:rPr lang="it-IT" sz="1600" dirty="0"/>
              <a:t>i Dirigenti Scolastici </a:t>
            </a:r>
            <a:r>
              <a:rPr lang="it-IT" sz="1600" dirty="0" smtClean="0"/>
              <a:t>coinvolti:</a:t>
            </a:r>
          </a:p>
          <a:p>
            <a:pPr algn="just"/>
            <a:endParaRPr lang="it-IT" sz="1600" dirty="0" smtClean="0"/>
          </a:p>
          <a:p>
            <a:pPr marL="1793875" algn="just"/>
            <a:r>
              <a:rPr lang="it-IT" sz="1600" dirty="0" smtClean="0"/>
              <a:t>prevedano </a:t>
            </a:r>
            <a:r>
              <a:rPr lang="it-IT" sz="1600" b="1" dirty="0">
                <a:solidFill>
                  <a:srgbClr val="FF0000"/>
                </a:solidFill>
              </a:rPr>
              <a:t>forme </a:t>
            </a:r>
            <a:r>
              <a:rPr lang="it-IT" sz="1600" b="1" dirty="0" smtClean="0">
                <a:solidFill>
                  <a:srgbClr val="FF0000"/>
                </a:solidFill>
              </a:rPr>
              <a:t>di consultazione </a:t>
            </a:r>
            <a:r>
              <a:rPr lang="it-IT" sz="1600" b="1" dirty="0">
                <a:solidFill>
                  <a:srgbClr val="FF0000"/>
                </a:solidFill>
              </a:rPr>
              <a:t>obbligatorie </a:t>
            </a:r>
            <a:r>
              <a:rPr lang="it-IT" sz="1600" dirty="0"/>
              <a:t>fra gli insegnanti della classe frequentata dall’alunno </a:t>
            </a:r>
            <a:r>
              <a:rPr lang="it-IT" sz="1600" dirty="0" smtClean="0"/>
              <a:t>con disabilità </a:t>
            </a:r>
            <a:r>
              <a:rPr lang="it-IT" sz="1600" dirty="0"/>
              <a:t>e le figure di riferimento per l'integrazione delle scuole coinvolte, al fine </a:t>
            </a:r>
            <a:r>
              <a:rPr lang="it-IT" sz="1600" dirty="0" smtClean="0"/>
              <a:t>di consentire la continuità operativa; l’applicazione </a:t>
            </a:r>
            <a:r>
              <a:rPr lang="it-IT" sz="1600" dirty="0"/>
              <a:t>delle esperienze già </a:t>
            </a:r>
            <a:r>
              <a:rPr lang="it-IT" sz="1600" dirty="0" smtClean="0"/>
              <a:t>maturate nella </a:t>
            </a:r>
            <a:r>
              <a:rPr lang="it-IT" sz="1600" dirty="0"/>
              <a:t>relazione educativo-didattica e nelle prassi di integrazione con l'alunno </a:t>
            </a:r>
            <a:r>
              <a:rPr lang="it-IT" sz="1600" dirty="0" smtClean="0"/>
              <a:t>con disabilità.</a:t>
            </a:r>
          </a:p>
          <a:p>
            <a:pPr marL="623888" indent="-265113" algn="just">
              <a:buFont typeface="Arial" pitchFamily="34" charset="0"/>
              <a:buChar char="•"/>
            </a:pPr>
            <a:endParaRPr lang="it-IT" sz="1600" dirty="0" smtClean="0"/>
          </a:p>
          <a:p>
            <a:pPr marL="1793875" algn="just"/>
            <a:r>
              <a:rPr lang="it-IT" sz="1600" dirty="0" smtClean="0"/>
              <a:t>valutino la possibilità di </a:t>
            </a:r>
            <a:r>
              <a:rPr lang="it-IT" sz="1600" b="1" dirty="0" smtClean="0">
                <a:solidFill>
                  <a:srgbClr val="FF0000"/>
                </a:solidFill>
              </a:rPr>
              <a:t>avviare </a:t>
            </a:r>
            <a:r>
              <a:rPr lang="it-IT" sz="1600" b="1" dirty="0">
                <a:solidFill>
                  <a:srgbClr val="FF0000"/>
                </a:solidFill>
              </a:rPr>
              <a:t>progetti sperimentali </a:t>
            </a:r>
            <a:r>
              <a:rPr lang="it-IT" sz="1600" dirty="0" smtClean="0"/>
              <a:t>che (..) consentano al docente </a:t>
            </a:r>
            <a:r>
              <a:rPr lang="it-IT" sz="1600" dirty="0"/>
              <a:t>del </a:t>
            </a:r>
            <a:r>
              <a:rPr lang="it-IT" sz="1600" dirty="0" smtClean="0"/>
              <a:t>grado scolastico </a:t>
            </a:r>
            <a:r>
              <a:rPr lang="it-IT" sz="1600" dirty="0"/>
              <a:t>già frequentato </a:t>
            </a:r>
            <a:r>
              <a:rPr lang="it-IT" sz="1600" dirty="0" smtClean="0"/>
              <a:t>di partecipare alle </a:t>
            </a:r>
            <a:r>
              <a:rPr lang="it-IT" sz="1600" dirty="0"/>
              <a:t>fasi di accoglienza e di inserimento nel </a:t>
            </a:r>
            <a:r>
              <a:rPr lang="it-IT" sz="1600" dirty="0" smtClean="0"/>
              <a:t>grado successivo.</a:t>
            </a:r>
          </a:p>
          <a:p>
            <a:pPr marL="1793875" algn="just"/>
            <a:endParaRPr lang="it-IT" sz="1600" dirty="0" smtClean="0"/>
          </a:p>
          <a:p>
            <a:pPr marL="1793875" algn="just"/>
            <a:endParaRPr lang="it-IT" sz="1600" dirty="0" smtClean="0"/>
          </a:p>
          <a:p>
            <a:pPr marL="179388" indent="-179388" algn="just"/>
            <a:endParaRPr lang="it-IT" sz="1600" dirty="0"/>
          </a:p>
          <a:p>
            <a:pPr algn="just"/>
            <a:r>
              <a:rPr lang="it-IT" sz="1600" dirty="0" smtClean="0"/>
              <a:t>Particolare importanza ha la </a:t>
            </a:r>
            <a:r>
              <a:rPr lang="it-IT" sz="1600" b="1" dirty="0" smtClean="0">
                <a:solidFill>
                  <a:srgbClr val="FF0000"/>
                </a:solidFill>
              </a:rPr>
              <a:t>consegna della documentazione </a:t>
            </a:r>
            <a:r>
              <a:rPr lang="it-IT" sz="1600" dirty="0" smtClean="0"/>
              <a:t>riguardante l'alunno con disabilità al personale del ciclo o grado successivo. Tale documentazione dovrà essere completa e sufficientemente articolata per consentire all'istituzione scolastica che prende in carico l'alunno di progettare adeguatamente i propri interventi. </a:t>
            </a:r>
            <a:endParaRPr lang="it-IT" sz="1600" dirty="0"/>
          </a:p>
        </p:txBody>
      </p:sp>
      <p:sp>
        <p:nvSpPr>
          <p:cNvPr id="10" name="Rettangolo 9"/>
          <p:cNvSpPr/>
          <p:nvPr/>
        </p:nvSpPr>
        <p:spPr>
          <a:xfrm>
            <a:off x="247645" y="767947"/>
            <a:ext cx="7596193" cy="388696"/>
          </a:xfrm>
          <a:prstGeom prst="rect">
            <a:avLst/>
          </a:prstGeom>
          <a:ln w="38100">
            <a:solidFill>
              <a:srgbClr val="009900"/>
            </a:solidFill>
          </a:ln>
        </p:spPr>
        <p:txBody>
          <a:bodyPr wrap="square">
            <a:spAutoFit/>
          </a:bodyPr>
          <a:lstStyle/>
          <a:p>
            <a:pPr algn="ctr">
              <a:lnSpc>
                <a:spcPct val="107000"/>
              </a:lnSpc>
              <a:spcAft>
                <a:spcPts val="800"/>
              </a:spcAft>
            </a:pPr>
            <a:r>
              <a:rPr lang="it-IT" b="1" dirty="0" smtClean="0">
                <a:solidFill>
                  <a:srgbClr val="0000FF"/>
                </a:solidFill>
              </a:rPr>
              <a:t>Linee guida per l’integrazione - 2009</a:t>
            </a:r>
          </a:p>
        </p:txBody>
      </p:sp>
      <p:sp>
        <p:nvSpPr>
          <p:cNvPr id="9" name="Pentagono 8"/>
          <p:cNvSpPr/>
          <p:nvPr/>
        </p:nvSpPr>
        <p:spPr bwMode="auto">
          <a:xfrm>
            <a:off x="247264" y="2342527"/>
            <a:ext cx="1837345" cy="369332"/>
          </a:xfrm>
          <a:prstGeom prst="homePlat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rPr>
              <a:t>Consultazione</a:t>
            </a:r>
          </a:p>
        </p:txBody>
      </p:sp>
      <p:sp>
        <p:nvSpPr>
          <p:cNvPr id="11" name="Pentagono 10"/>
          <p:cNvSpPr/>
          <p:nvPr/>
        </p:nvSpPr>
        <p:spPr bwMode="auto">
          <a:xfrm>
            <a:off x="213081" y="4137144"/>
            <a:ext cx="1837345" cy="369332"/>
          </a:xfrm>
          <a:prstGeom prst="homePlat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rPr>
              <a:t>Progetti</a:t>
            </a:r>
          </a:p>
        </p:txBody>
      </p:sp>
      <p:sp>
        <p:nvSpPr>
          <p:cNvPr id="14" name="Stella a 6 punte 13"/>
          <p:cNvSpPr/>
          <p:nvPr/>
        </p:nvSpPr>
        <p:spPr bwMode="auto">
          <a:xfrm>
            <a:off x="2829463" y="4858296"/>
            <a:ext cx="3303917" cy="733663"/>
          </a:xfrm>
          <a:prstGeom prst="star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rPr>
              <a:t>Documentazione</a:t>
            </a:r>
          </a:p>
        </p:txBody>
      </p:sp>
      <p:sp>
        <p:nvSpPr>
          <p:cNvPr id="15" name="Ovale 14"/>
          <p:cNvSpPr/>
          <p:nvPr/>
        </p:nvSpPr>
        <p:spPr bwMode="auto">
          <a:xfrm>
            <a:off x="8477428" y="6204251"/>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
        <p:nvSpPr>
          <p:cNvPr id="12" name="Rectangle 7"/>
          <p:cNvSpPr>
            <a:spLocks noChangeArrowheads="1"/>
          </p:cNvSpPr>
          <p:nvPr/>
        </p:nvSpPr>
        <p:spPr bwMode="auto">
          <a:xfrm>
            <a:off x="279131" y="125129"/>
            <a:ext cx="528605" cy="502102"/>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dirty="0"/>
              <a:t>A</a:t>
            </a:r>
          </a:p>
        </p:txBody>
      </p:sp>
    </p:spTree>
    <p:extLst>
      <p:ext uri="{BB962C8B-B14F-4D97-AF65-F5344CB8AC3E}">
        <p14:creationId xmlns:p14="http://schemas.microsoft.com/office/powerpoint/2010/main" val="3701218507"/>
      </p:ext>
    </p:extLst>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18319" y="1780102"/>
            <a:ext cx="7480738" cy="4770537"/>
          </a:xfrm>
          <a:prstGeom prst="rect">
            <a:avLst/>
          </a:prstGeom>
        </p:spPr>
        <p:txBody>
          <a:bodyPr wrap="square">
            <a:spAutoFit/>
          </a:bodyPr>
          <a:lstStyle/>
          <a:p>
            <a:r>
              <a:rPr lang="it-IT" sz="1600" b="1" dirty="0"/>
              <a:t>5.8 Continuità tra ordini di </a:t>
            </a:r>
            <a:r>
              <a:rPr lang="it-IT" sz="1600" b="1" dirty="0" smtClean="0"/>
              <a:t>scuola</a:t>
            </a:r>
          </a:p>
          <a:p>
            <a:endParaRPr lang="it-IT" sz="1600" b="1" dirty="0"/>
          </a:p>
          <a:p>
            <a:r>
              <a:rPr lang="it-IT" sz="1600" dirty="0"/>
              <a:t>Per garantire la continuità del percorso tra ordini di scuola sono previsti</a:t>
            </a:r>
            <a:r>
              <a:rPr lang="it-IT" sz="1600" dirty="0" smtClean="0"/>
              <a:t>:</a:t>
            </a:r>
          </a:p>
          <a:p>
            <a:endParaRPr lang="it-IT" sz="1600" dirty="0"/>
          </a:p>
          <a:p>
            <a:pPr marL="285750" indent="-285750">
              <a:buFont typeface="Symbol" panose="05050102010706020507" pitchFamily="18" charset="2"/>
              <a:buChar char="·"/>
            </a:pPr>
            <a:r>
              <a:rPr lang="it-IT" sz="1600" b="1" dirty="0" smtClean="0">
                <a:solidFill>
                  <a:srgbClr val="FF0000"/>
                </a:solidFill>
              </a:rPr>
              <a:t>Passaggio </a:t>
            </a:r>
            <a:r>
              <a:rPr lang="it-IT" sz="1600" b="1" dirty="0">
                <a:solidFill>
                  <a:srgbClr val="FF0000"/>
                </a:solidFill>
              </a:rPr>
              <a:t>dei </a:t>
            </a:r>
            <a:r>
              <a:rPr lang="it-IT" sz="1600" b="1" dirty="0" smtClean="0">
                <a:solidFill>
                  <a:srgbClr val="FF0000"/>
                </a:solidFill>
              </a:rPr>
              <a:t>documenti</a:t>
            </a:r>
          </a:p>
          <a:p>
            <a:endParaRPr lang="it-IT" sz="1600" i="1" u="sng" dirty="0"/>
          </a:p>
          <a:p>
            <a:r>
              <a:rPr lang="it-IT" sz="1600" dirty="0"/>
              <a:t>La scuola accogliente, acquisita l’iscrizione dell’alunno, contatta</a:t>
            </a:r>
            <a:r>
              <a:rPr lang="it-IT" sz="1600" dirty="0" smtClean="0"/>
              <a:t>:</a:t>
            </a:r>
          </a:p>
          <a:p>
            <a:endParaRPr lang="it-IT" sz="1600" dirty="0"/>
          </a:p>
          <a:p>
            <a:r>
              <a:rPr lang="it-IT" sz="1600" dirty="0"/>
              <a:t>a. la famiglia per la consegna del </a:t>
            </a:r>
            <a:r>
              <a:rPr lang="it-IT" sz="1600" b="1" dirty="0">
                <a:solidFill>
                  <a:srgbClr val="0000FF"/>
                </a:solidFill>
              </a:rPr>
              <a:t>Verbale di </a:t>
            </a:r>
            <a:r>
              <a:rPr lang="it-IT" sz="1600" b="1" dirty="0" smtClean="0">
                <a:solidFill>
                  <a:srgbClr val="0000FF"/>
                </a:solidFill>
              </a:rPr>
              <a:t>Accertamento (UVMD)</a:t>
            </a:r>
            <a:r>
              <a:rPr lang="it-IT" sz="1600" dirty="0" smtClean="0"/>
              <a:t>;</a:t>
            </a:r>
            <a:endParaRPr lang="it-IT" sz="1600" dirty="0"/>
          </a:p>
          <a:p>
            <a:r>
              <a:rPr lang="it-IT" sz="1600" dirty="0"/>
              <a:t>b. la scuola di provenienza per acquisire le </a:t>
            </a:r>
            <a:r>
              <a:rPr lang="it-IT" sz="1600" b="1" dirty="0">
                <a:solidFill>
                  <a:srgbClr val="0000FF"/>
                </a:solidFill>
              </a:rPr>
              <a:t>informazioni utili per la richiesta delle ore </a:t>
            </a:r>
            <a:r>
              <a:rPr lang="it-IT" sz="1600" b="1" dirty="0" smtClean="0">
                <a:solidFill>
                  <a:srgbClr val="0000FF"/>
                </a:solidFill>
              </a:rPr>
              <a:t>di sostegno </a:t>
            </a:r>
            <a:r>
              <a:rPr lang="it-IT" sz="1600" b="1" dirty="0">
                <a:solidFill>
                  <a:srgbClr val="0000FF"/>
                </a:solidFill>
              </a:rPr>
              <a:t>e/o di ore di Operatore Socio-Sanitario/addetto all’assistenza</a:t>
            </a:r>
            <a:r>
              <a:rPr lang="it-IT" sz="1600" dirty="0" smtClean="0"/>
              <a:t>.</a:t>
            </a:r>
          </a:p>
          <a:p>
            <a:endParaRPr lang="it-IT" sz="1600" dirty="0"/>
          </a:p>
          <a:p>
            <a:r>
              <a:rPr lang="it-IT" sz="1600" dirty="0"/>
              <a:t>Le scuole predispongono e conservano </a:t>
            </a:r>
            <a:r>
              <a:rPr lang="it-IT" sz="1600" b="1" dirty="0">
                <a:solidFill>
                  <a:srgbClr val="0000FF"/>
                </a:solidFill>
              </a:rPr>
              <a:t>nel fascicolo personale</a:t>
            </a:r>
            <a:r>
              <a:rPr lang="it-IT" sz="1600" dirty="0"/>
              <a:t>, che accompagna l’alunno </a:t>
            </a:r>
            <a:r>
              <a:rPr lang="it-IT" sz="1600" dirty="0" smtClean="0"/>
              <a:t>nel suo </a:t>
            </a:r>
            <a:r>
              <a:rPr lang="it-IT" sz="1600" dirty="0"/>
              <a:t>percorso formativo, </a:t>
            </a:r>
            <a:r>
              <a:rPr lang="it-IT" sz="1600" b="1" dirty="0">
                <a:solidFill>
                  <a:srgbClr val="0000FF"/>
                </a:solidFill>
              </a:rPr>
              <a:t>tutti i documenti significativi </a:t>
            </a:r>
            <a:r>
              <a:rPr lang="it-IT" sz="1600" dirty="0"/>
              <a:t>per ripercorrere la storia dell’inclusione. </a:t>
            </a:r>
            <a:endParaRPr lang="it-IT" sz="1600" dirty="0" smtClean="0"/>
          </a:p>
          <a:p>
            <a:endParaRPr lang="it-IT" sz="1600" dirty="0" smtClean="0"/>
          </a:p>
          <a:p>
            <a:r>
              <a:rPr lang="it-IT" sz="1600" dirty="0" smtClean="0"/>
              <a:t>Il fascicolo </a:t>
            </a:r>
            <a:r>
              <a:rPr lang="it-IT" sz="1600" dirty="0"/>
              <a:t>sarà </a:t>
            </a:r>
            <a:r>
              <a:rPr lang="it-IT" sz="1600" b="1" dirty="0">
                <a:solidFill>
                  <a:srgbClr val="0000FF"/>
                </a:solidFill>
              </a:rPr>
              <a:t>trasmesso entro il 1° settembre </a:t>
            </a:r>
            <a:r>
              <a:rPr lang="it-IT" sz="1600" dirty="0"/>
              <a:t>all’ordine di scuola successivo</a:t>
            </a:r>
            <a:r>
              <a:rPr lang="it-IT" sz="1600" dirty="0" smtClean="0"/>
              <a:t>.</a:t>
            </a:r>
            <a:endParaRPr lang="it-IT" sz="1600" dirty="0"/>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
            <a:extLst/>
          </p:cNvPr>
          <p:cNvSpPr txBox="1">
            <a:spLocks noChangeArrowheads="1"/>
          </p:cNvSpPr>
          <p:nvPr/>
        </p:nvSpPr>
        <p:spPr bwMode="auto">
          <a:xfrm>
            <a:off x="385009" y="1101724"/>
            <a:ext cx="7473116" cy="369332"/>
          </a:xfrm>
          <a:prstGeom prst="rect">
            <a:avLst/>
          </a:prstGeom>
          <a:noFill/>
          <a:ln w="38100">
            <a:solidFill>
              <a:srgbClr val="009900"/>
            </a:solidFill>
          </a:ln>
          <a:effectLst/>
          <a:extLst/>
        </p:spPr>
        <p:txBody>
          <a:bodyPr wrap="square">
            <a:spAutoFit/>
          </a:bodyPr>
          <a:lstStyle/>
          <a:p>
            <a:pPr lvl="0"/>
            <a:r>
              <a:rPr lang="it-IT" b="1" dirty="0" smtClean="0">
                <a:solidFill>
                  <a:srgbClr val="0000FF"/>
                </a:solidFill>
                <a:latin typeface="+mn-lt"/>
              </a:rPr>
              <a:t>Accordo di Programma della Provincia di Treviso (1 di 2)</a:t>
            </a:r>
            <a:endParaRPr kumimoji="1" lang="it-IT" altLang="it-IT" dirty="0">
              <a:solidFill>
                <a:srgbClr val="0000FF"/>
              </a:solidFill>
              <a:latin typeface="+mn-lt"/>
            </a:endParaRPr>
          </a:p>
        </p:txBody>
      </p:sp>
      <p:sp>
        <p:nvSpPr>
          <p:cNvPr id="7"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
        <p:nvSpPr>
          <p:cNvPr id="9" name="Rectangle 7"/>
          <p:cNvSpPr>
            <a:spLocks noChangeArrowheads="1"/>
          </p:cNvSpPr>
          <p:nvPr/>
        </p:nvSpPr>
        <p:spPr bwMode="auto">
          <a:xfrm>
            <a:off x="385009" y="365760"/>
            <a:ext cx="528605" cy="502102"/>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dirty="0"/>
              <a:t>A</a:t>
            </a:r>
          </a:p>
        </p:txBody>
      </p:sp>
    </p:spTree>
    <p:extLst>
      <p:ext uri="{BB962C8B-B14F-4D97-AF65-F5344CB8AC3E}">
        <p14:creationId xmlns:p14="http://schemas.microsoft.com/office/powerpoint/2010/main" val="1439689706"/>
      </p:ext>
    </p:extLst>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4"/>
          <p:cNvGrpSpPr>
            <a:grpSpLocks/>
          </p:cNvGrpSpPr>
          <p:nvPr/>
        </p:nvGrpSpPr>
        <p:grpSpPr bwMode="auto">
          <a:xfrm>
            <a:off x="2038350" y="1957388"/>
            <a:ext cx="5434013" cy="3581400"/>
            <a:chOff x="1344" y="1008"/>
            <a:chExt cx="3423" cy="2256"/>
          </a:xfrm>
        </p:grpSpPr>
        <p:grpSp>
          <p:nvGrpSpPr>
            <p:cNvPr id="4111" name="Group 5"/>
            <p:cNvGrpSpPr>
              <a:grpSpLocks/>
            </p:cNvGrpSpPr>
            <p:nvPr/>
          </p:nvGrpSpPr>
          <p:grpSpPr bwMode="auto">
            <a:xfrm>
              <a:off x="1344" y="1008"/>
              <a:ext cx="2688" cy="2256"/>
              <a:chOff x="1344" y="1008"/>
              <a:chExt cx="2688" cy="2256"/>
            </a:xfrm>
          </p:grpSpPr>
          <p:sp useBgFill="1">
            <p:nvSpPr>
              <p:cNvPr id="4114" name="Rectangle 6"/>
              <p:cNvSpPr>
                <a:spLocks noChangeArrowheads="1"/>
              </p:cNvSpPr>
              <p:nvPr/>
            </p:nvSpPr>
            <p:spPr bwMode="auto">
              <a:xfrm>
                <a:off x="1453" y="1008"/>
                <a:ext cx="2570" cy="1760"/>
              </a:xfrm>
              <a:prstGeom prst="rect">
                <a:avLst/>
              </a:prstGeom>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sp useBgFill="1">
            <p:nvSpPr>
              <p:cNvPr id="29703" name="Rectangle 7">
                <a:extLst/>
              </p:cNvPr>
              <p:cNvSpPr>
                <a:spLocks noChangeArrowheads="1"/>
              </p:cNvSpPr>
              <p:nvPr/>
            </p:nvSpPr>
            <p:spPr bwMode="auto">
              <a:xfrm>
                <a:off x="1344" y="1753"/>
                <a:ext cx="656" cy="359"/>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rgbClr val="FF0000"/>
                    </a:solidFill>
                    <a:effectLst>
                      <a:outerShdw blurRad="38100" dist="38100" dir="2700000" algn="tl">
                        <a:srgbClr val="C0C0C0"/>
                      </a:outerShdw>
                    </a:effectLst>
                    <a:latin typeface="Arial Unicode MS" pitchFamily="34" charset="-128"/>
                    <a:cs typeface="Arial" charset="0"/>
                  </a:rPr>
                  <a:t>Analisi</a:t>
                </a:r>
                <a:endParaRPr lang="it-IT" sz="2000" b="1" dirty="0">
                  <a:solidFill>
                    <a:srgbClr val="FFFF00"/>
                  </a:solidFill>
                  <a:effectLst>
                    <a:outerShdw blurRad="38100" dist="38100" dir="2700000" algn="tl">
                      <a:srgbClr val="C0C0C0"/>
                    </a:outerShdw>
                  </a:effectLst>
                  <a:latin typeface="Arial Unicode MS" pitchFamily="34" charset="-128"/>
                  <a:cs typeface="Arial" charset="0"/>
                </a:endParaRPr>
              </a:p>
            </p:txBody>
          </p:sp>
          <p:sp>
            <p:nvSpPr>
              <p:cNvPr id="29704" name="Rectangle 8">
                <a:extLst/>
              </p:cNvPr>
              <p:cNvSpPr>
                <a:spLocks noChangeArrowheads="1"/>
              </p:cNvSpPr>
              <p:nvPr/>
            </p:nvSpPr>
            <p:spPr bwMode="auto">
              <a:xfrm>
                <a:off x="2144" y="1067"/>
                <a:ext cx="1216" cy="328"/>
              </a:xfrm>
              <a:prstGeom prst="rect">
                <a:avLst/>
              </a:prstGeom>
              <a:noFill/>
              <a:ln w="9525">
                <a:noFill/>
                <a:miter lim="800000"/>
                <a:headEnd/>
                <a:tailEnd/>
              </a:ln>
              <a:effectLst/>
            </p:spPr>
            <p:txBody>
              <a:bodyPr anchor="ctr"/>
              <a:lstStyle/>
              <a:p>
                <a:pPr algn="ctr" eaLnBrk="1" hangingPunct="1">
                  <a:defRPr/>
                </a:pPr>
                <a:r>
                  <a:rPr lang="it-IT" sz="2000" b="1" dirty="0">
                    <a:solidFill>
                      <a:schemeClr val="accent1"/>
                    </a:solidFill>
                    <a:effectLst>
                      <a:outerShdw blurRad="38100" dist="38100" dir="2700000" algn="tl">
                        <a:srgbClr val="000000"/>
                      </a:outerShdw>
                    </a:effectLst>
                    <a:latin typeface="Arial Unicode MS" pitchFamily="34" charset="-128"/>
                    <a:cs typeface="Arial" charset="0"/>
                  </a:rPr>
                  <a:t>Progettazione</a:t>
                </a:r>
                <a:endParaRPr lang="it-IT" sz="2000" b="1" dirty="0">
                  <a:solidFill>
                    <a:srgbClr val="FFFF00"/>
                  </a:solidFill>
                  <a:effectLst>
                    <a:outerShdw blurRad="38100" dist="38100" dir="2700000" algn="tl">
                      <a:srgbClr val="000000"/>
                    </a:outerShdw>
                  </a:effectLst>
                  <a:latin typeface="Arial Unicode MS" pitchFamily="34" charset="-128"/>
                  <a:cs typeface="Arial" charset="0"/>
                </a:endParaRPr>
              </a:p>
            </p:txBody>
          </p:sp>
          <p:sp>
            <p:nvSpPr>
              <p:cNvPr id="29705" name="Rectangle 9">
                <a:extLst/>
              </p:cNvPr>
              <p:cNvSpPr>
                <a:spLocks noChangeArrowheads="1"/>
              </p:cNvSpPr>
              <p:nvPr/>
            </p:nvSpPr>
            <p:spPr bwMode="auto">
              <a:xfrm>
                <a:off x="2367" y="1426"/>
                <a:ext cx="771" cy="179"/>
              </a:xfrm>
              <a:prstGeom prst="rect">
                <a:avLst/>
              </a:prstGeom>
              <a:noFill/>
              <a:ln w="9525">
                <a:solidFill>
                  <a:schemeClr val="tx1"/>
                </a:solidFill>
                <a:miter lim="800000"/>
                <a:headEnd/>
                <a:tailEnd/>
              </a:ln>
              <a:effectLst/>
            </p:spPr>
            <p:txBody>
              <a:bodyPr anchor="ctr"/>
              <a:lstStyle/>
              <a:p>
                <a:pPr algn="ctr" eaLnBrk="1" hangingPunct="1">
                  <a:defRPr/>
                </a:pPr>
                <a:r>
                  <a:rPr lang="it-IT" sz="2000">
                    <a:solidFill>
                      <a:srgbClr val="FFFF00"/>
                    </a:solidFill>
                    <a:effectLst>
                      <a:outerShdw blurRad="38100" dist="38100" dir="2700000" algn="tl">
                        <a:srgbClr val="000000"/>
                      </a:outerShdw>
                    </a:effectLst>
                    <a:latin typeface="Arial Unicode MS" pitchFamily="34" charset="-128"/>
                    <a:cs typeface="Arial" charset="0"/>
                  </a:rPr>
                  <a:t>obiettivi</a:t>
                </a:r>
              </a:p>
            </p:txBody>
          </p:sp>
          <p:sp>
            <p:nvSpPr>
              <p:cNvPr id="29706" name="Rectangle 10">
                <a:extLst/>
              </p:cNvPr>
              <p:cNvSpPr>
                <a:spLocks noChangeArrowheads="1"/>
              </p:cNvSpPr>
              <p:nvPr/>
            </p:nvSpPr>
            <p:spPr bwMode="auto">
              <a:xfrm>
                <a:off x="2367" y="1634"/>
                <a:ext cx="771" cy="180"/>
              </a:xfrm>
              <a:prstGeom prst="rect">
                <a:avLst/>
              </a:prstGeom>
              <a:noFill/>
              <a:ln w="9525">
                <a:solidFill>
                  <a:schemeClr val="tx1"/>
                </a:solidFill>
                <a:miter lim="800000"/>
                <a:headEnd/>
                <a:tailEnd/>
              </a:ln>
              <a:effectLst/>
            </p:spPr>
            <p:txBody>
              <a:bodyPr anchor="ctr"/>
              <a:lstStyle/>
              <a:p>
                <a:pPr algn="ctr" eaLnBrk="1" hangingPunct="1">
                  <a:defRPr/>
                </a:pPr>
                <a:r>
                  <a:rPr lang="it-IT" sz="2000">
                    <a:solidFill>
                      <a:srgbClr val="FFFF00"/>
                    </a:solidFill>
                    <a:effectLst>
                      <a:outerShdw blurRad="38100" dist="38100" dir="2700000" algn="tl">
                        <a:srgbClr val="000000"/>
                      </a:outerShdw>
                    </a:effectLst>
                    <a:latin typeface="Arial Unicode MS" pitchFamily="34" charset="-128"/>
                    <a:cs typeface="Arial" charset="0"/>
                  </a:rPr>
                  <a:t>azioni</a:t>
                </a:r>
              </a:p>
            </p:txBody>
          </p:sp>
          <p:sp>
            <p:nvSpPr>
              <p:cNvPr id="29707" name="Rectangle 11">
                <a:extLst/>
              </p:cNvPr>
              <p:cNvSpPr>
                <a:spLocks noChangeArrowheads="1"/>
              </p:cNvSpPr>
              <p:nvPr/>
            </p:nvSpPr>
            <p:spPr bwMode="auto">
              <a:xfrm>
                <a:off x="2367" y="1843"/>
                <a:ext cx="771" cy="179"/>
              </a:xfrm>
              <a:prstGeom prst="rect">
                <a:avLst/>
              </a:prstGeom>
              <a:noFill/>
              <a:ln w="9525">
                <a:solidFill>
                  <a:schemeClr val="tx1"/>
                </a:solidFill>
                <a:miter lim="800000"/>
                <a:headEnd/>
                <a:tailEnd/>
              </a:ln>
              <a:effectLst/>
            </p:spPr>
            <p:txBody>
              <a:bodyPr anchor="ctr"/>
              <a:lstStyle/>
              <a:p>
                <a:pPr algn="ctr" eaLnBrk="1" hangingPunct="1">
                  <a:defRPr/>
                </a:pPr>
                <a:r>
                  <a:rPr lang="it-IT" sz="2000">
                    <a:solidFill>
                      <a:srgbClr val="FFFF00"/>
                    </a:solidFill>
                    <a:effectLst>
                      <a:outerShdw blurRad="38100" dist="38100" dir="2700000" algn="tl">
                        <a:srgbClr val="000000"/>
                      </a:outerShdw>
                    </a:effectLst>
                    <a:latin typeface="Arial Unicode MS" pitchFamily="34" charset="-128"/>
                    <a:cs typeface="Arial" charset="0"/>
                  </a:rPr>
                  <a:t>verifiche</a:t>
                </a:r>
              </a:p>
            </p:txBody>
          </p:sp>
          <p:sp>
            <p:nvSpPr>
              <p:cNvPr id="29708" name="Rectangle 12">
                <a:extLst/>
              </p:cNvPr>
              <p:cNvSpPr>
                <a:spLocks noChangeArrowheads="1"/>
              </p:cNvSpPr>
              <p:nvPr/>
            </p:nvSpPr>
            <p:spPr bwMode="auto">
              <a:xfrm>
                <a:off x="2112" y="1056"/>
                <a:ext cx="1244" cy="1015"/>
              </a:xfrm>
              <a:prstGeom prst="rect">
                <a:avLst/>
              </a:prstGeom>
              <a:noFill/>
              <a:ln w="9525">
                <a:solidFill>
                  <a:schemeClr val="tx1"/>
                </a:solidFill>
                <a:miter lim="800000"/>
                <a:headEnd/>
                <a:tailEnd/>
              </a:ln>
              <a:effectLst/>
            </p:spPr>
            <p:txBody>
              <a:bodyPr anchor="ctr"/>
              <a:lstStyle/>
              <a:p>
                <a:pPr algn="ctr" eaLnBrk="1" hangingPunct="1">
                  <a:defRPr/>
                </a:pPr>
                <a:endParaRPr lang="it-IT" sz="2000">
                  <a:solidFill>
                    <a:srgbClr val="FFFF00"/>
                  </a:solidFill>
                  <a:effectLst>
                    <a:outerShdw blurRad="38100" dist="38100" dir="2700000" algn="tl">
                      <a:srgbClr val="000000"/>
                    </a:outerShdw>
                  </a:effectLst>
                  <a:latin typeface="Arial Unicode MS" pitchFamily="34" charset="-128"/>
                  <a:cs typeface="Arial" charset="0"/>
                </a:endParaRPr>
              </a:p>
            </p:txBody>
          </p:sp>
          <p:sp useBgFill="1">
            <p:nvSpPr>
              <p:cNvPr id="29709" name="Rectangle 13">
                <a:extLst/>
              </p:cNvPr>
              <p:cNvSpPr>
                <a:spLocks noChangeArrowheads="1"/>
              </p:cNvSpPr>
              <p:nvPr/>
            </p:nvSpPr>
            <p:spPr bwMode="auto">
              <a:xfrm>
                <a:off x="1920" y="2976"/>
                <a:ext cx="1650" cy="288"/>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rgbClr val="00B050"/>
                    </a:solidFill>
                    <a:effectLst>
                      <a:outerShdw blurRad="38100" dist="38100" dir="2700000" algn="tl">
                        <a:srgbClr val="C0C0C0"/>
                      </a:outerShdw>
                    </a:effectLst>
                    <a:latin typeface="Arial Unicode MS" pitchFamily="34" charset="-128"/>
                    <a:cs typeface="Arial" charset="0"/>
                  </a:rPr>
                  <a:t>Documentazione</a:t>
                </a:r>
              </a:p>
            </p:txBody>
          </p:sp>
          <p:sp>
            <p:nvSpPr>
              <p:cNvPr id="29710" name="Rectangle 14">
                <a:extLst/>
              </p:cNvPr>
              <p:cNvSpPr>
                <a:spLocks noChangeArrowheads="1"/>
              </p:cNvSpPr>
              <p:nvPr/>
            </p:nvSpPr>
            <p:spPr bwMode="auto">
              <a:xfrm>
                <a:off x="2064" y="2321"/>
                <a:ext cx="1328" cy="358"/>
              </a:xfrm>
              <a:prstGeom prst="rect">
                <a:avLst/>
              </a:prstGeom>
              <a:noFill/>
              <a:ln w="9525">
                <a:solidFill>
                  <a:schemeClr val="tx1"/>
                </a:solidFill>
                <a:miter lim="800000"/>
                <a:headEnd/>
                <a:tailEnd/>
              </a:ln>
              <a:effectLst/>
            </p:spPr>
            <p:txBody>
              <a:bodyPr anchor="ctr"/>
              <a:lstStyle/>
              <a:p>
                <a:pPr algn="ctr" eaLnBrk="1" hangingPunct="1">
                  <a:defRPr/>
                </a:pPr>
                <a:r>
                  <a:rPr lang="it-IT" sz="2000" b="1" dirty="0">
                    <a:solidFill>
                      <a:srgbClr val="FFFF00"/>
                    </a:solidFill>
                    <a:effectLst>
                      <a:outerShdw blurRad="38100" dist="38100" dir="2700000" algn="tl">
                        <a:srgbClr val="000000"/>
                      </a:outerShdw>
                    </a:effectLst>
                    <a:latin typeface="Arial Unicode MS" pitchFamily="34" charset="-128"/>
                    <a:cs typeface="Arial" charset="0"/>
                  </a:rPr>
                  <a:t>Miglioramento</a:t>
                </a:r>
              </a:p>
            </p:txBody>
          </p:sp>
          <p:cxnSp>
            <p:nvCxnSpPr>
              <p:cNvPr id="4123" name="AutoShape 15"/>
              <p:cNvCxnSpPr>
                <a:cxnSpLocks noChangeShapeType="1"/>
                <a:stCxn id="29720" idx="1"/>
                <a:endCxn id="29710" idx="3"/>
              </p:cNvCxnSpPr>
              <p:nvPr/>
            </p:nvCxnSpPr>
            <p:spPr bwMode="auto">
              <a:xfrm rot="10800000">
                <a:off x="3392" y="2500"/>
                <a:ext cx="352" cy="9"/>
              </a:xfrm>
              <a:prstGeom prst="curvedConnector3">
                <a:avLst>
                  <a:gd name="adj1" fmla="val 50000"/>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124" name="AutoShape 16"/>
              <p:cNvCxnSpPr>
                <a:cxnSpLocks noChangeShapeType="1"/>
                <a:stCxn id="29710" idx="0"/>
                <a:endCxn id="29708" idx="2"/>
              </p:cNvCxnSpPr>
              <p:nvPr/>
            </p:nvCxnSpPr>
            <p:spPr bwMode="auto">
              <a:xfrm rot="-5400000">
                <a:off x="2606" y="2193"/>
                <a:ext cx="250" cy="6"/>
              </a:xfrm>
              <a:prstGeom prst="curvedConnector3">
                <a:avLst>
                  <a:gd name="adj1" fmla="val 50000"/>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125" name="AutoShape 17"/>
              <p:cNvCxnSpPr>
                <a:cxnSpLocks noChangeShapeType="1"/>
                <a:stCxn id="29703" idx="0"/>
                <a:endCxn id="4126" idx="1"/>
              </p:cNvCxnSpPr>
              <p:nvPr/>
            </p:nvCxnSpPr>
            <p:spPr bwMode="auto">
              <a:xfrm rot="-5400000">
                <a:off x="1675" y="1317"/>
                <a:ext cx="433" cy="440"/>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4126" name="Rectangle 18"/>
              <p:cNvSpPr>
                <a:spLocks noChangeArrowheads="1"/>
              </p:cNvSpPr>
              <p:nvPr/>
            </p:nvSpPr>
            <p:spPr bwMode="auto">
              <a:xfrm>
                <a:off x="2112" y="1200"/>
                <a:ext cx="33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sp>
            <p:nvSpPr>
              <p:cNvPr id="4127" name="Rectangle 19"/>
              <p:cNvSpPr>
                <a:spLocks noChangeArrowheads="1"/>
              </p:cNvSpPr>
              <p:nvPr/>
            </p:nvSpPr>
            <p:spPr bwMode="auto">
              <a:xfrm>
                <a:off x="3024" y="1200"/>
                <a:ext cx="33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sp>
            <p:nvSpPr>
              <p:cNvPr id="4128" name="Rectangle 20"/>
              <p:cNvSpPr>
                <a:spLocks noChangeArrowheads="1"/>
              </p:cNvSpPr>
              <p:nvPr/>
            </p:nvSpPr>
            <p:spPr bwMode="auto">
              <a:xfrm>
                <a:off x="3696" y="1728"/>
                <a:ext cx="33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cxnSp>
            <p:nvCxnSpPr>
              <p:cNvPr id="4129" name="AutoShape 21"/>
              <p:cNvCxnSpPr>
                <a:cxnSpLocks noChangeShapeType="1"/>
                <a:stCxn id="4127" idx="3"/>
                <a:endCxn id="4128" idx="0"/>
              </p:cNvCxnSpPr>
              <p:nvPr/>
            </p:nvCxnSpPr>
            <p:spPr bwMode="auto">
              <a:xfrm>
                <a:off x="3360" y="1320"/>
                <a:ext cx="504" cy="408"/>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4130" name="AutoShape 22"/>
              <p:cNvCxnSpPr>
                <a:cxnSpLocks noChangeShapeType="1"/>
                <a:stCxn id="29709" idx="0"/>
                <a:endCxn id="29710" idx="2"/>
              </p:cNvCxnSpPr>
              <p:nvPr/>
            </p:nvCxnSpPr>
            <p:spPr bwMode="auto">
              <a:xfrm flipH="1" flipV="1">
                <a:off x="2728" y="2679"/>
                <a:ext cx="17" cy="297"/>
              </a:xfrm>
              <a:prstGeom prst="straightConnector1">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cxnSp>
        </p:grpSp>
        <p:sp useBgFill="1">
          <p:nvSpPr>
            <p:cNvPr id="29719" name="Rectangle 23">
              <a:extLst/>
            </p:cNvPr>
            <p:cNvSpPr>
              <a:spLocks noChangeArrowheads="1"/>
            </p:cNvSpPr>
            <p:nvPr/>
          </p:nvSpPr>
          <p:spPr bwMode="auto">
            <a:xfrm>
              <a:off x="3552" y="1753"/>
              <a:ext cx="1200" cy="359"/>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chemeClr val="accent5">
                      <a:lumMod val="50000"/>
                    </a:schemeClr>
                  </a:solidFill>
                  <a:effectLst>
                    <a:outerShdw blurRad="38100" dist="38100" dir="2700000" algn="tl">
                      <a:srgbClr val="C0C0C0"/>
                    </a:outerShdw>
                  </a:effectLst>
                  <a:latin typeface="Arial Unicode MS" pitchFamily="34" charset="-128"/>
                  <a:cs typeface="Arial" charset="0"/>
                </a:rPr>
                <a:t>Realizzazione</a:t>
              </a:r>
            </a:p>
          </p:txBody>
        </p:sp>
        <p:sp useBgFill="1">
          <p:nvSpPr>
            <p:cNvPr id="29720" name="Rectangle 24">
              <a:extLst/>
            </p:cNvPr>
            <p:cNvSpPr>
              <a:spLocks noChangeArrowheads="1"/>
            </p:cNvSpPr>
            <p:nvPr/>
          </p:nvSpPr>
          <p:spPr bwMode="auto">
            <a:xfrm>
              <a:off x="3744" y="2329"/>
              <a:ext cx="1023" cy="359"/>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rgbClr val="0000FF"/>
                  </a:solidFill>
                  <a:effectLst>
                    <a:outerShdw blurRad="38100" dist="38100" dir="2700000" algn="tl">
                      <a:srgbClr val="C0C0C0"/>
                    </a:outerShdw>
                  </a:effectLst>
                  <a:latin typeface="Arial Unicode MS" pitchFamily="34" charset="-128"/>
                  <a:cs typeface="Arial" charset="0"/>
                </a:rPr>
                <a:t>Valutazione</a:t>
              </a:r>
            </a:p>
          </p:txBody>
        </p:sp>
      </p:grpSp>
      <p:sp useBgFill="1">
        <p:nvSpPr>
          <p:cNvPr id="29722" name="Rectangle 26">
            <a:extLst/>
          </p:cNvPr>
          <p:cNvSpPr>
            <a:spLocks noChangeArrowheads="1"/>
          </p:cNvSpPr>
          <p:nvPr/>
        </p:nvSpPr>
        <p:spPr bwMode="auto">
          <a:xfrm>
            <a:off x="85725" y="4822825"/>
            <a:ext cx="2757488" cy="431800"/>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Diagnosi funzionale</a:t>
            </a:r>
            <a:endParaRPr lang="it-IT" sz="2000" dirty="0">
              <a:solidFill>
                <a:srgbClr val="C00000"/>
              </a:solidFill>
              <a:effectLst>
                <a:outerShdw blurRad="38100" dist="38100" dir="2700000" algn="tl">
                  <a:srgbClr val="C0C0C0"/>
                </a:outerShdw>
              </a:effectLst>
              <a:latin typeface="Arial Unicode MS" pitchFamily="34" charset="-128"/>
              <a:cs typeface="Arial" charset="0"/>
            </a:endParaRPr>
          </a:p>
        </p:txBody>
      </p:sp>
      <p:sp useBgFill="1">
        <p:nvSpPr>
          <p:cNvPr id="29723" name="Rectangle 27">
            <a:extLst/>
          </p:cNvPr>
          <p:cNvSpPr>
            <a:spLocks noChangeArrowheads="1"/>
          </p:cNvSpPr>
          <p:nvPr/>
        </p:nvSpPr>
        <p:spPr bwMode="auto">
          <a:xfrm>
            <a:off x="85725" y="5330825"/>
            <a:ext cx="2757488" cy="719138"/>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Profilo Dinamico Funzionale [A</a:t>
            </a:r>
            <a:r>
              <a:rPr lang="it-IT" dirty="0">
                <a:solidFill>
                  <a:srgbClr val="FF0000"/>
                </a:solidFill>
                <a:effectLst>
                  <a:outerShdw blurRad="38100" dist="38100" dir="2700000" algn="tl">
                    <a:srgbClr val="C0C0C0"/>
                  </a:outerShdw>
                </a:effectLst>
                <a:latin typeface="Arial Unicode MS" pitchFamily="34" charset="-128"/>
                <a:cs typeface="Arial" charset="0"/>
              </a:rPr>
              <a:t>]</a:t>
            </a:r>
            <a:endParaRPr lang="it-IT" sz="2000" dirty="0">
              <a:solidFill>
                <a:srgbClr val="FF0000"/>
              </a:solidFill>
              <a:effectLst>
                <a:outerShdw blurRad="38100" dist="38100" dir="2700000" algn="tl">
                  <a:srgbClr val="C0C0C0"/>
                </a:outerShdw>
              </a:effectLst>
              <a:latin typeface="Arial Unicode MS" pitchFamily="34" charset="-128"/>
              <a:cs typeface="Arial" charset="0"/>
            </a:endParaRPr>
          </a:p>
        </p:txBody>
      </p:sp>
      <p:sp useBgFill="1">
        <p:nvSpPr>
          <p:cNvPr id="29724" name="Rectangle 28">
            <a:hlinkClick r:id="rId2" action="ppaction://hlinkfile"/>
            <a:extLst/>
          </p:cNvPr>
          <p:cNvSpPr>
            <a:spLocks noChangeArrowheads="1"/>
          </p:cNvSpPr>
          <p:nvPr/>
        </p:nvSpPr>
        <p:spPr bwMode="auto">
          <a:xfrm>
            <a:off x="85725" y="4322763"/>
            <a:ext cx="2757488" cy="431800"/>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Verbale di accertamento</a:t>
            </a:r>
            <a:endParaRPr lang="it-IT" sz="2000" dirty="0">
              <a:solidFill>
                <a:srgbClr val="C00000"/>
              </a:solidFill>
              <a:effectLst>
                <a:outerShdw blurRad="38100" dist="38100" dir="2700000" algn="tl">
                  <a:srgbClr val="C0C0C0"/>
                </a:outerShdw>
              </a:effectLst>
              <a:latin typeface="Arial Unicode MS" pitchFamily="34" charset="-128"/>
              <a:cs typeface="Arial" charset="0"/>
            </a:endParaRPr>
          </a:p>
        </p:txBody>
      </p:sp>
      <p:sp useBgFill="1">
        <p:nvSpPr>
          <p:cNvPr id="29725" name="Rectangle 29">
            <a:hlinkClick r:id="rId3" action="ppaction://hlinkfile"/>
            <a:extLst/>
          </p:cNvPr>
          <p:cNvSpPr>
            <a:spLocks noChangeArrowheads="1"/>
          </p:cNvSpPr>
          <p:nvPr/>
        </p:nvSpPr>
        <p:spPr bwMode="auto">
          <a:xfrm>
            <a:off x="85725" y="3789363"/>
            <a:ext cx="2757488" cy="431800"/>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Segnalazione</a:t>
            </a:r>
            <a:endParaRPr lang="it-IT" sz="2000" dirty="0">
              <a:solidFill>
                <a:srgbClr val="C00000"/>
              </a:solidFill>
              <a:effectLst>
                <a:outerShdw blurRad="38100" dist="38100" dir="2700000" algn="tl">
                  <a:srgbClr val="C0C0C0"/>
                </a:outerShdw>
              </a:effectLst>
              <a:latin typeface="Arial Unicode MS" pitchFamily="34" charset="-128"/>
              <a:cs typeface="Arial" charset="0"/>
            </a:endParaRPr>
          </a:p>
        </p:txBody>
      </p:sp>
      <p:sp useBgFill="1">
        <p:nvSpPr>
          <p:cNvPr id="29727" name="Rectangle 31">
            <a:extLst/>
          </p:cNvPr>
          <p:cNvSpPr>
            <a:spLocks noChangeArrowheads="1"/>
          </p:cNvSpPr>
          <p:nvPr/>
        </p:nvSpPr>
        <p:spPr bwMode="auto">
          <a:xfrm>
            <a:off x="2413000" y="1458913"/>
            <a:ext cx="2447925" cy="719137"/>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chemeClr val="accent6">
                    <a:lumMod val="50000"/>
                  </a:schemeClr>
                </a:solidFill>
                <a:effectLst>
                  <a:outerShdw blurRad="38100" dist="38100" dir="2700000" algn="tl">
                    <a:srgbClr val="C0C0C0"/>
                  </a:outerShdw>
                </a:effectLst>
                <a:latin typeface="Arial Unicode MS" pitchFamily="34" charset="-128"/>
                <a:cs typeface="Arial" charset="0"/>
              </a:rPr>
              <a:t>Profilo Dinamico Funzionale [B]</a:t>
            </a:r>
            <a:endParaRPr lang="it-IT" sz="2000" dirty="0">
              <a:solidFill>
                <a:schemeClr val="accent6">
                  <a:lumMod val="50000"/>
                </a:schemeClr>
              </a:solidFill>
              <a:effectLst>
                <a:outerShdw blurRad="38100" dist="38100" dir="2700000" algn="tl">
                  <a:srgbClr val="C0C0C0"/>
                </a:outerShdw>
              </a:effectLst>
              <a:latin typeface="Arial Unicode MS" pitchFamily="34" charset="-128"/>
              <a:cs typeface="Arial" charset="0"/>
            </a:endParaRPr>
          </a:p>
        </p:txBody>
      </p:sp>
      <p:sp useBgFill="1">
        <p:nvSpPr>
          <p:cNvPr id="29728" name="Rectangle 32">
            <a:hlinkClick r:id="rId4" action="ppaction://hlinkfile"/>
            <a:extLst/>
          </p:cNvPr>
          <p:cNvSpPr>
            <a:spLocks noChangeArrowheads="1"/>
          </p:cNvSpPr>
          <p:nvPr/>
        </p:nvSpPr>
        <p:spPr bwMode="auto">
          <a:xfrm>
            <a:off x="4548188" y="1193800"/>
            <a:ext cx="2447925" cy="719138"/>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chemeClr val="accent6">
                    <a:lumMod val="50000"/>
                  </a:schemeClr>
                </a:solidFill>
                <a:effectLst>
                  <a:outerShdw blurRad="38100" dist="38100" dir="2700000" algn="tl">
                    <a:srgbClr val="C0C0C0"/>
                  </a:outerShdw>
                </a:effectLst>
                <a:latin typeface="Arial Unicode MS" pitchFamily="34" charset="-128"/>
                <a:cs typeface="Arial" charset="0"/>
              </a:rPr>
              <a:t>Piano Educativo Individualizzato</a:t>
            </a:r>
            <a:endParaRPr lang="it-IT" sz="2000" dirty="0">
              <a:solidFill>
                <a:schemeClr val="accent6">
                  <a:lumMod val="50000"/>
                </a:schemeClr>
              </a:solidFill>
              <a:effectLst>
                <a:outerShdw blurRad="38100" dist="38100" dir="2700000" algn="tl">
                  <a:srgbClr val="C0C0C0"/>
                </a:outerShdw>
              </a:effectLst>
              <a:latin typeface="Arial Unicode MS" pitchFamily="34" charset="-128"/>
              <a:cs typeface="Arial" charset="0"/>
            </a:endParaRPr>
          </a:p>
        </p:txBody>
      </p:sp>
      <p:sp useBgFill="1">
        <p:nvSpPr>
          <p:cNvPr id="29729" name="Rectangle 33">
            <a:extLst/>
          </p:cNvPr>
          <p:cNvSpPr>
            <a:spLocks noChangeArrowheads="1"/>
          </p:cNvSpPr>
          <p:nvPr/>
        </p:nvSpPr>
        <p:spPr bwMode="auto">
          <a:xfrm>
            <a:off x="6742113" y="4554538"/>
            <a:ext cx="2401887" cy="587375"/>
          </a:xfrm>
          <a:prstGeom prst="rect">
            <a:avLst/>
          </a:prstGeom>
          <a:ln w="9525">
            <a:solidFill>
              <a:schemeClr val="tx1"/>
            </a:solidFill>
            <a:prstDash val="dash"/>
            <a:miter lim="800000"/>
            <a:headEnd/>
            <a:tailEnd/>
          </a:ln>
          <a:effectLst/>
        </p:spPr>
        <p:txBody>
          <a:bodyPr anchor="ctr"/>
          <a:lstStyle/>
          <a:p>
            <a:pPr eaLnBrk="1" hangingPunct="1">
              <a:defRPr/>
            </a:pPr>
            <a:r>
              <a:rPr lang="it-IT" sz="2000" dirty="0">
                <a:solidFill>
                  <a:srgbClr val="0000FF"/>
                </a:solidFill>
                <a:effectLst>
                  <a:outerShdw blurRad="38100" dist="38100" dir="2700000" algn="tl">
                    <a:srgbClr val="C0C0C0"/>
                  </a:outerShdw>
                </a:effectLst>
                <a:latin typeface="Arial Unicode MS" pitchFamily="34" charset="-128"/>
                <a:cs typeface="Arial" charset="0"/>
              </a:rPr>
              <a:t>Verbali degli incontri di sintesi </a:t>
            </a:r>
          </a:p>
        </p:txBody>
      </p:sp>
      <p:sp>
        <p:nvSpPr>
          <p:cNvPr id="14346" name="Text Box 34"/>
          <p:cNvSpPr txBox="1">
            <a:spLocks noChangeArrowheads="1"/>
          </p:cNvSpPr>
          <p:nvPr/>
        </p:nvSpPr>
        <p:spPr bwMode="auto">
          <a:xfrm>
            <a:off x="1144588" y="130175"/>
            <a:ext cx="7772400" cy="706438"/>
          </a:xfrm>
          <a:prstGeom prst="rect">
            <a:avLst/>
          </a:prstGeom>
          <a:noFill/>
          <a:ln>
            <a:noFill/>
          </a:ln>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2000" b="1" dirty="0" smtClean="0">
                <a:solidFill>
                  <a:srgbClr val="0000FF"/>
                </a:solidFill>
                <a:latin typeface="+mj-lt"/>
              </a:rPr>
              <a:t>La documentazione che accompagna  il  processo di inclusione</a:t>
            </a:r>
          </a:p>
        </p:txBody>
      </p:sp>
      <p:sp>
        <p:nvSpPr>
          <p:cNvPr id="4107" name="Rectangle 23"/>
          <p:cNvSpPr>
            <a:spLocks noChangeArrowheads="1"/>
          </p:cNvSpPr>
          <p:nvPr/>
        </p:nvSpPr>
        <p:spPr bwMode="auto">
          <a:xfrm>
            <a:off x="406400" y="227013"/>
            <a:ext cx="533400" cy="395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A</a:t>
            </a:r>
          </a:p>
        </p:txBody>
      </p:sp>
      <p:sp useBgFill="1">
        <p:nvSpPr>
          <p:cNvPr id="33" name="Rectangle 33">
            <a:extLst/>
          </p:cNvPr>
          <p:cNvSpPr>
            <a:spLocks noChangeArrowheads="1"/>
          </p:cNvSpPr>
          <p:nvPr/>
        </p:nvSpPr>
        <p:spPr bwMode="auto">
          <a:xfrm>
            <a:off x="5848350" y="617538"/>
            <a:ext cx="2865438" cy="668337"/>
          </a:xfrm>
          <a:prstGeom prst="rect">
            <a:avLst/>
          </a:prstGeom>
          <a:ln w="9525">
            <a:solidFill>
              <a:schemeClr val="tx1"/>
            </a:solidFill>
            <a:prstDash val="dash"/>
            <a:miter lim="800000"/>
            <a:headEnd/>
            <a:tailEnd/>
          </a:ln>
          <a:effectLst/>
        </p:spPr>
        <p:txBody>
          <a:bodyPr anchor="ctr"/>
          <a:lstStyle/>
          <a:p>
            <a:pPr eaLnBrk="1" hangingPunct="1">
              <a:defRPr/>
            </a:pPr>
            <a:r>
              <a:rPr lang="it-IT" dirty="0">
                <a:solidFill>
                  <a:schemeClr val="accent6">
                    <a:lumMod val="50000"/>
                  </a:schemeClr>
                </a:solidFill>
                <a:effectLst>
                  <a:outerShdw blurRad="38100" dist="38100" dir="2700000" algn="tl">
                    <a:srgbClr val="C0C0C0"/>
                  </a:outerShdw>
                </a:effectLst>
                <a:latin typeface="Arial Unicode MS" pitchFamily="34" charset="-128"/>
                <a:cs typeface="Arial" charset="0"/>
              </a:rPr>
              <a:t>Programmazione educativa e didattica</a:t>
            </a:r>
          </a:p>
        </p:txBody>
      </p:sp>
      <p:sp useBgFill="1">
        <p:nvSpPr>
          <p:cNvPr id="34" name="Rectangle 33">
            <a:extLst/>
          </p:cNvPr>
          <p:cNvSpPr>
            <a:spLocks noChangeArrowheads="1"/>
          </p:cNvSpPr>
          <p:nvPr/>
        </p:nvSpPr>
        <p:spPr bwMode="auto">
          <a:xfrm>
            <a:off x="6702425" y="2608263"/>
            <a:ext cx="2214563" cy="593725"/>
          </a:xfrm>
          <a:prstGeom prst="rect">
            <a:avLst/>
          </a:prstGeom>
          <a:ln w="9525">
            <a:solidFill>
              <a:schemeClr val="tx1"/>
            </a:solidFill>
            <a:prstDash val="dash"/>
            <a:miter lim="800000"/>
            <a:headEnd/>
            <a:tailEnd/>
          </a:ln>
          <a:effectLst/>
        </p:spPr>
        <p:txBody>
          <a:bodyPr anchor="ctr"/>
          <a:lstStyle/>
          <a:p>
            <a:pPr eaLnBrk="1" hangingPunct="1">
              <a:defRPr/>
            </a:pPr>
            <a:r>
              <a:rPr lang="it-IT" sz="2000" dirty="0">
                <a:solidFill>
                  <a:schemeClr val="accent5">
                    <a:lumMod val="50000"/>
                  </a:schemeClr>
                </a:solidFill>
                <a:effectLst>
                  <a:outerShdw blurRad="38100" dist="38100" dir="2700000" algn="tl">
                    <a:srgbClr val="C0C0C0"/>
                  </a:outerShdw>
                </a:effectLst>
                <a:latin typeface="Arial Unicode MS" pitchFamily="34" charset="-128"/>
                <a:cs typeface="Arial" charset="0"/>
              </a:rPr>
              <a:t>Registro delle attività</a:t>
            </a:r>
          </a:p>
        </p:txBody>
      </p:sp>
      <p:sp useBgFill="1">
        <p:nvSpPr>
          <p:cNvPr id="35" name="Rectangle 33">
            <a:extLst/>
          </p:cNvPr>
          <p:cNvSpPr>
            <a:spLocks noChangeArrowheads="1"/>
          </p:cNvSpPr>
          <p:nvPr/>
        </p:nvSpPr>
        <p:spPr bwMode="auto">
          <a:xfrm>
            <a:off x="5030788" y="5476875"/>
            <a:ext cx="2984500" cy="588963"/>
          </a:xfrm>
          <a:prstGeom prst="rect">
            <a:avLst/>
          </a:prstGeom>
          <a:ln w="9525">
            <a:solidFill>
              <a:schemeClr val="tx1"/>
            </a:solidFill>
            <a:prstDash val="dash"/>
            <a:miter lim="800000"/>
            <a:headEnd/>
            <a:tailEnd/>
          </a:ln>
          <a:effectLst/>
        </p:spPr>
        <p:txBody>
          <a:bodyPr anchor="ctr"/>
          <a:lstStyle/>
          <a:p>
            <a:pPr eaLnBrk="1" hangingPunct="1">
              <a:defRPr/>
            </a:pPr>
            <a:r>
              <a:rPr lang="it-IT" sz="2000" dirty="0">
                <a:solidFill>
                  <a:srgbClr val="00B050"/>
                </a:solidFill>
                <a:effectLst>
                  <a:outerShdw blurRad="38100" dist="38100" dir="2700000" algn="tl">
                    <a:srgbClr val="C0C0C0"/>
                  </a:outerShdw>
                </a:effectLst>
                <a:latin typeface="Arial Unicode MS" pitchFamily="34" charset="-128"/>
                <a:cs typeface="Arial" charset="0"/>
              </a:rPr>
              <a:t>Fascicolo personale</a:t>
            </a:r>
          </a:p>
        </p:txBody>
      </p:sp>
    </p:spTree>
    <p:extLst>
      <p:ext uri="{BB962C8B-B14F-4D97-AF65-F5344CB8AC3E}">
        <p14:creationId xmlns:p14="http://schemas.microsoft.com/office/powerpoint/2010/main" val="340282152"/>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18319" y="1859418"/>
            <a:ext cx="7480738" cy="3693319"/>
          </a:xfrm>
          <a:prstGeom prst="rect">
            <a:avLst/>
          </a:prstGeom>
        </p:spPr>
        <p:txBody>
          <a:bodyPr wrap="square">
            <a:spAutoFit/>
          </a:bodyPr>
          <a:lstStyle/>
          <a:p>
            <a:r>
              <a:rPr lang="it-IT" b="1" dirty="0"/>
              <a:t>5.8 Continuità tra ordini di scuola</a:t>
            </a:r>
          </a:p>
          <a:p>
            <a:endParaRPr lang="it-IT" dirty="0"/>
          </a:p>
          <a:p>
            <a:pPr marL="285750" indent="-285750">
              <a:buFont typeface="Symbol" panose="05050102010706020507" pitchFamily="18" charset="2"/>
              <a:buChar char="·"/>
            </a:pPr>
            <a:r>
              <a:rPr lang="it-IT" b="1" dirty="0" smtClean="0">
                <a:solidFill>
                  <a:srgbClr val="FF0000"/>
                </a:solidFill>
              </a:rPr>
              <a:t>GLO </a:t>
            </a:r>
            <a:r>
              <a:rPr lang="it-IT" b="1" dirty="0">
                <a:solidFill>
                  <a:srgbClr val="FF0000"/>
                </a:solidFill>
              </a:rPr>
              <a:t>per il passaggio tra ordini di </a:t>
            </a:r>
            <a:r>
              <a:rPr lang="it-IT" b="1" dirty="0" smtClean="0">
                <a:solidFill>
                  <a:srgbClr val="FF0000"/>
                </a:solidFill>
              </a:rPr>
              <a:t>scuola</a:t>
            </a:r>
          </a:p>
          <a:p>
            <a:endParaRPr lang="it-IT" i="1" u="sng" dirty="0"/>
          </a:p>
          <a:p>
            <a:pPr algn="just"/>
            <a:r>
              <a:rPr lang="it-IT" dirty="0"/>
              <a:t>Per favorire il passaggio di informazioni, si può prevedere anche un </a:t>
            </a:r>
            <a:r>
              <a:rPr lang="it-IT" b="1" dirty="0">
                <a:solidFill>
                  <a:srgbClr val="0000FF"/>
                </a:solidFill>
              </a:rPr>
              <a:t>incontro mirato </a:t>
            </a:r>
            <a:r>
              <a:rPr lang="it-IT" b="1" dirty="0" smtClean="0">
                <a:solidFill>
                  <a:srgbClr val="0000FF"/>
                </a:solidFill>
              </a:rPr>
              <a:t>a comunicare </a:t>
            </a:r>
            <a:r>
              <a:rPr lang="it-IT" b="1" dirty="0">
                <a:solidFill>
                  <a:srgbClr val="0000FF"/>
                </a:solidFill>
              </a:rPr>
              <a:t>le informazioni e le strategie utili </a:t>
            </a:r>
            <a:r>
              <a:rPr lang="it-IT" dirty="0"/>
              <a:t>alla scuola d’ingresso per predisporre progetti </a:t>
            </a:r>
            <a:r>
              <a:rPr lang="it-IT" dirty="0" smtClean="0"/>
              <a:t>di inclusione</a:t>
            </a:r>
            <a:r>
              <a:rPr lang="it-IT" dirty="0"/>
              <a:t>. </a:t>
            </a:r>
            <a:endParaRPr lang="it-IT" dirty="0" smtClean="0"/>
          </a:p>
          <a:p>
            <a:pPr algn="just"/>
            <a:endParaRPr lang="it-IT" dirty="0"/>
          </a:p>
          <a:p>
            <a:pPr algn="just"/>
            <a:r>
              <a:rPr lang="it-IT" dirty="0" smtClean="0"/>
              <a:t>Vi partecipano:</a:t>
            </a:r>
          </a:p>
          <a:p>
            <a:pPr marL="285750" indent="-285750" algn="just">
              <a:buFont typeface="Arial" panose="020B0604020202020204" pitchFamily="34" charset="0"/>
              <a:buChar char="•"/>
            </a:pPr>
            <a:r>
              <a:rPr lang="it-IT" b="1" dirty="0" smtClean="0">
                <a:solidFill>
                  <a:srgbClr val="0000FF"/>
                </a:solidFill>
              </a:rPr>
              <a:t>insegnanti </a:t>
            </a:r>
            <a:r>
              <a:rPr lang="it-IT" b="1" dirty="0">
                <a:solidFill>
                  <a:srgbClr val="0000FF"/>
                </a:solidFill>
              </a:rPr>
              <a:t>appartenenti alla scuola frequentata</a:t>
            </a:r>
            <a:r>
              <a:rPr lang="it-IT" dirty="0"/>
              <a:t>, </a:t>
            </a:r>
            <a:endParaRPr lang="it-IT" dirty="0" smtClean="0"/>
          </a:p>
          <a:p>
            <a:pPr marL="285750" indent="-285750" algn="just">
              <a:buFont typeface="Arial" panose="020B0604020202020204" pitchFamily="34" charset="0"/>
              <a:buChar char="•"/>
            </a:pPr>
            <a:r>
              <a:rPr lang="it-IT" b="1" dirty="0" smtClean="0">
                <a:solidFill>
                  <a:srgbClr val="0000FF"/>
                </a:solidFill>
              </a:rPr>
              <a:t>genitori dell’alunno</a:t>
            </a:r>
            <a:r>
              <a:rPr lang="it-IT" dirty="0"/>
              <a:t>, </a:t>
            </a:r>
            <a:endParaRPr lang="it-IT" dirty="0" smtClean="0"/>
          </a:p>
          <a:p>
            <a:pPr marL="285750" indent="-285750" algn="just">
              <a:buFont typeface="Arial" panose="020B0604020202020204" pitchFamily="34" charset="0"/>
              <a:buChar char="•"/>
            </a:pPr>
            <a:r>
              <a:rPr lang="it-IT" b="1" dirty="0" smtClean="0">
                <a:solidFill>
                  <a:srgbClr val="0000FF"/>
                </a:solidFill>
              </a:rPr>
              <a:t>operatori </a:t>
            </a:r>
            <a:r>
              <a:rPr lang="it-IT" b="1" dirty="0">
                <a:solidFill>
                  <a:srgbClr val="0000FF"/>
                </a:solidFill>
              </a:rPr>
              <a:t>dei servizi</a:t>
            </a:r>
            <a:r>
              <a:rPr lang="it-IT" dirty="0"/>
              <a:t>, </a:t>
            </a:r>
            <a:endParaRPr lang="it-IT" dirty="0" smtClean="0"/>
          </a:p>
          <a:p>
            <a:pPr marL="285750" indent="-285750" algn="just">
              <a:buFont typeface="Arial" panose="020B0604020202020204" pitchFamily="34" charset="0"/>
              <a:buChar char="•"/>
            </a:pPr>
            <a:r>
              <a:rPr lang="it-IT" b="1" dirty="0" smtClean="0">
                <a:solidFill>
                  <a:srgbClr val="0000FF"/>
                </a:solidFill>
              </a:rPr>
              <a:t>insegnanti </a:t>
            </a:r>
            <a:r>
              <a:rPr lang="it-IT" b="1" dirty="0">
                <a:solidFill>
                  <a:srgbClr val="0000FF"/>
                </a:solidFill>
              </a:rPr>
              <a:t>della scuola in ingresso</a:t>
            </a:r>
            <a:r>
              <a:rPr lang="it-IT" dirty="0"/>
              <a:t>.</a:t>
            </a: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
            <a:extLst/>
          </p:cNvPr>
          <p:cNvSpPr txBox="1">
            <a:spLocks noChangeArrowheads="1"/>
          </p:cNvSpPr>
          <p:nvPr/>
        </p:nvSpPr>
        <p:spPr bwMode="auto">
          <a:xfrm>
            <a:off x="525324" y="1141382"/>
            <a:ext cx="7313233" cy="369332"/>
          </a:xfrm>
          <a:prstGeom prst="rect">
            <a:avLst/>
          </a:prstGeom>
          <a:noFill/>
          <a:ln>
            <a:noFill/>
          </a:ln>
          <a:effectLst/>
          <a:extLst/>
        </p:spPr>
        <p:txBody>
          <a:bodyPr wrap="square">
            <a:spAutoFit/>
          </a:bodyPr>
          <a:lstStyle/>
          <a:p>
            <a:pPr lvl="0"/>
            <a:r>
              <a:rPr lang="it-IT" b="1" dirty="0" smtClean="0">
                <a:solidFill>
                  <a:srgbClr val="0000FF"/>
                </a:solidFill>
                <a:latin typeface="+mn-lt"/>
              </a:rPr>
              <a:t>Accordo di Programma della Provincia di Treviso (2 di 2)</a:t>
            </a:r>
            <a:endParaRPr kumimoji="1" lang="it-IT" altLang="it-IT" dirty="0">
              <a:solidFill>
                <a:srgbClr val="0000FF"/>
              </a:solidFill>
              <a:latin typeface="+mn-lt"/>
            </a:endParaRPr>
          </a:p>
        </p:txBody>
      </p:sp>
      <p:sp>
        <p:nvSpPr>
          <p:cNvPr id="7"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
        <p:nvSpPr>
          <p:cNvPr id="9" name="Rectangle 7"/>
          <p:cNvSpPr>
            <a:spLocks noChangeArrowheads="1"/>
          </p:cNvSpPr>
          <p:nvPr/>
        </p:nvSpPr>
        <p:spPr bwMode="auto">
          <a:xfrm>
            <a:off x="308007" y="385011"/>
            <a:ext cx="528605" cy="502102"/>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dirty="0"/>
              <a:t>A</a:t>
            </a:r>
          </a:p>
        </p:txBody>
      </p:sp>
    </p:spTree>
    <p:extLst>
      <p:ext uri="{BB962C8B-B14F-4D97-AF65-F5344CB8AC3E}">
        <p14:creationId xmlns:p14="http://schemas.microsoft.com/office/powerpoint/2010/main" val="1013468053"/>
      </p:ext>
    </p:extLst>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55573" y="1698695"/>
            <a:ext cx="7866532" cy="3697231"/>
          </a:xfrm>
          <a:prstGeom prst="rect">
            <a:avLst/>
          </a:prstGeom>
        </p:spPr>
        <p:txBody>
          <a:bodyPr wrap="square">
            <a:spAutoFit/>
          </a:bodyPr>
          <a:lstStyle/>
          <a:p>
            <a:pPr>
              <a:lnSpc>
                <a:spcPct val="107000"/>
              </a:lnSpc>
              <a:spcAft>
                <a:spcPts val="800"/>
              </a:spcAft>
            </a:pPr>
            <a:r>
              <a:rPr lang="it-IT"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it-IT"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07000"/>
              </a:lnSpc>
              <a:spcAft>
                <a:spcPts val="800"/>
              </a:spcAft>
            </a:pPr>
            <a:r>
              <a:rPr lang="it-IT" sz="1600" b="1" dirty="0" smtClean="0">
                <a:effectLst/>
                <a:latin typeface="+mj-lt"/>
                <a:ea typeface="Calibri" panose="020F0502020204030204" pitchFamily="34" charset="0"/>
                <a:cs typeface="Times New Roman" panose="02020603050405020304" pitchFamily="18" charset="0"/>
              </a:rPr>
              <a:t>1. Coordinamento dei curricoli: </a:t>
            </a:r>
            <a:r>
              <a:rPr lang="it-IT" sz="1600" dirty="0" smtClean="0">
                <a:latin typeface="+mj-lt"/>
              </a:rPr>
              <a:t>individuazione </a:t>
            </a:r>
            <a:r>
              <a:rPr lang="it-IT" sz="1600" dirty="0">
                <a:latin typeface="+mj-lt"/>
              </a:rPr>
              <a:t>di obiettivi, </a:t>
            </a:r>
            <a:r>
              <a:rPr lang="it-IT" sz="1600" dirty="0" smtClean="0">
                <a:latin typeface="+mj-lt"/>
              </a:rPr>
              <a:t>la conoscenza dei programmi reciproci….. </a:t>
            </a:r>
          </a:p>
          <a:p>
            <a:pPr marL="285750" indent="-285750" algn="just">
              <a:lnSpc>
                <a:spcPct val="107000"/>
              </a:lnSpc>
              <a:spcAft>
                <a:spcPts val="800"/>
              </a:spcAft>
            </a:pPr>
            <a:r>
              <a:rPr lang="it-IT" sz="1600" b="1" dirty="0" smtClean="0">
                <a:latin typeface="+mj-lt"/>
                <a:ea typeface="Calibri" panose="020F0502020204030204" pitchFamily="34" charset="0"/>
                <a:cs typeface="Times New Roman" panose="02020603050405020304" pitchFamily="18" charset="0"/>
              </a:rPr>
              <a:t>2. Conoscenza </a:t>
            </a:r>
            <a:r>
              <a:rPr lang="it-IT" sz="1600" b="1" dirty="0">
                <a:latin typeface="+mj-lt"/>
                <a:ea typeface="Calibri" panose="020F0502020204030204" pitchFamily="34" charset="0"/>
                <a:cs typeface="Times New Roman" panose="02020603050405020304" pitchFamily="18" charset="0"/>
              </a:rPr>
              <a:t>del percorso formativo </a:t>
            </a:r>
            <a:r>
              <a:rPr lang="it-IT" sz="1600" b="1" dirty="0" smtClean="0">
                <a:latin typeface="+mj-lt"/>
                <a:ea typeface="Calibri" panose="020F0502020204030204" pitchFamily="34" charset="0"/>
                <a:cs typeface="Times New Roman" panose="02020603050405020304" pitchFamily="18" charset="0"/>
              </a:rPr>
              <a:t>dell'alunno: </a:t>
            </a:r>
            <a:r>
              <a:rPr lang="it-IT" sz="1600" dirty="0" smtClean="0">
                <a:latin typeface="+mj-lt"/>
                <a:ea typeface="Calibri" panose="020F0502020204030204" pitchFamily="34" charset="0"/>
                <a:cs typeface="Times New Roman" panose="02020603050405020304" pitchFamily="18" charset="0"/>
              </a:rPr>
              <a:t>trasmissione di </a:t>
            </a:r>
            <a:r>
              <a:rPr lang="it-IT" sz="1600" dirty="0" smtClean="0">
                <a:latin typeface="+mj-lt"/>
              </a:rPr>
              <a:t> </a:t>
            </a:r>
            <a:r>
              <a:rPr lang="it-IT" sz="1600" dirty="0">
                <a:latin typeface="+mj-lt"/>
              </a:rPr>
              <a:t>informazioni sull'alunno ed il contesto in cui la scuola opera, finalizzato alla elaborazione di </a:t>
            </a:r>
            <a:r>
              <a:rPr lang="it-IT" sz="1600" dirty="0" smtClean="0">
                <a:latin typeface="+mj-lt"/>
              </a:rPr>
              <a:t>interventi che </a:t>
            </a:r>
            <a:r>
              <a:rPr lang="it-IT" sz="1600" dirty="0">
                <a:latin typeface="+mj-lt"/>
              </a:rPr>
              <a:t>possano rispondere in modo mirato alla domanda formativa di ciascun bambino/ragazzo. </a:t>
            </a:r>
            <a:endParaRPr lang="it-IT" sz="1600" b="1" dirty="0">
              <a:latin typeface="+mj-lt"/>
              <a:ea typeface="Calibri" panose="020F0502020204030204" pitchFamily="34" charset="0"/>
              <a:cs typeface="Times New Roman" panose="02020603050405020304" pitchFamily="18" charset="0"/>
            </a:endParaRPr>
          </a:p>
          <a:p>
            <a:pPr marL="285750" indent="-285750" algn="just">
              <a:lnSpc>
                <a:spcPct val="107000"/>
              </a:lnSpc>
              <a:spcAft>
                <a:spcPts val="800"/>
              </a:spcAft>
            </a:pPr>
            <a:r>
              <a:rPr lang="it-IT" sz="1600" b="1" dirty="0" smtClean="0">
                <a:effectLst/>
                <a:latin typeface="+mj-lt"/>
                <a:ea typeface="Calibri" panose="020F0502020204030204" pitchFamily="34" charset="0"/>
                <a:cs typeface="Times New Roman" panose="02020603050405020304" pitchFamily="18" charset="0"/>
              </a:rPr>
              <a:t>3. Fascicolo personale dell’allievo: </a:t>
            </a:r>
            <a:r>
              <a:rPr lang="it-IT" sz="1600" dirty="0" smtClean="0">
                <a:latin typeface="+mj-lt"/>
              </a:rPr>
              <a:t>raccolta della documentazione che permette la </a:t>
            </a:r>
            <a:r>
              <a:rPr lang="it-IT" sz="1600" dirty="0">
                <a:latin typeface="+mj-lt"/>
              </a:rPr>
              <a:t>predisposizione degli adempimenti connessi con l'avvio dell'anno </a:t>
            </a:r>
            <a:r>
              <a:rPr lang="it-IT" sz="1600" dirty="0" smtClean="0">
                <a:latin typeface="+mj-lt"/>
              </a:rPr>
              <a:t>scolastico e la successiva elaborazione del PEI</a:t>
            </a:r>
            <a:endParaRPr lang="it-IT" sz="1600" b="1" dirty="0" smtClean="0">
              <a:effectLst/>
              <a:latin typeface="+mj-lt"/>
              <a:ea typeface="Calibri" panose="020F0502020204030204" pitchFamily="34" charset="0"/>
              <a:cs typeface="Times New Roman" panose="02020603050405020304" pitchFamily="18" charset="0"/>
            </a:endParaRPr>
          </a:p>
          <a:p>
            <a:pPr marL="285750" indent="-285750" algn="just">
              <a:lnSpc>
                <a:spcPct val="107000"/>
              </a:lnSpc>
              <a:spcAft>
                <a:spcPts val="800"/>
              </a:spcAft>
            </a:pPr>
            <a:r>
              <a:rPr lang="it-IT" sz="1600" b="1" dirty="0" smtClean="0">
                <a:latin typeface="+mj-lt"/>
              </a:rPr>
              <a:t>3. Continuità verticale: </a:t>
            </a:r>
            <a:r>
              <a:rPr lang="it-IT" sz="1600" dirty="0" smtClean="0">
                <a:latin typeface="+mj-lt"/>
              </a:rPr>
              <a:t>realizzare  </a:t>
            </a:r>
            <a:r>
              <a:rPr lang="it-IT" sz="1600" dirty="0">
                <a:latin typeface="+mj-lt"/>
              </a:rPr>
              <a:t>interventi congiunti e coordinati </a:t>
            </a:r>
            <a:r>
              <a:rPr lang="it-IT" sz="1600" dirty="0" smtClean="0">
                <a:latin typeface="+mj-lt"/>
              </a:rPr>
              <a:t>con un </a:t>
            </a:r>
            <a:r>
              <a:rPr lang="it-IT" sz="1600" dirty="0">
                <a:latin typeface="+mj-lt"/>
              </a:rPr>
              <a:t>progetto rispondente ai bisogni formativi, anche attraverso la "sottoscrizione di intese" </a:t>
            </a:r>
            <a:endParaRPr lang="it-IT" sz="1600" b="1" dirty="0">
              <a:effectLst/>
              <a:latin typeface="+mj-lt"/>
              <a:ea typeface="Calibri" panose="020F0502020204030204" pitchFamily="34" charset="0"/>
              <a:cs typeface="Times New Roman" panose="02020603050405020304" pitchFamily="18" charset="0"/>
            </a:endParaRPr>
          </a:p>
        </p:txBody>
      </p:sp>
      <p:sp>
        <p:nvSpPr>
          <p:cNvPr id="3" name="Rettangolo arrotondato 2"/>
          <p:cNvSpPr/>
          <p:nvPr/>
        </p:nvSpPr>
        <p:spPr>
          <a:xfrm>
            <a:off x="1140705" y="1085835"/>
            <a:ext cx="6097492" cy="617838"/>
          </a:xfrm>
          <a:prstGeom prst="roundRect">
            <a:avLst/>
          </a:prstGeom>
          <a:solidFill>
            <a:schemeClr val="bg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it-IT" b="1" dirty="0" smtClean="0">
                <a:latin typeface="+mj-lt"/>
                <a:ea typeface="Times New Roman" panose="02020603050405020304" pitchFamily="18" charset="0"/>
                <a:cs typeface="Times New Roman" panose="02020603050405020304" pitchFamily="18" charset="0"/>
              </a:rPr>
              <a:t>Interventi per </a:t>
            </a:r>
            <a:r>
              <a:rPr lang="it-IT" b="1" dirty="0">
                <a:latin typeface="+mj-lt"/>
                <a:ea typeface="Times New Roman" panose="02020603050405020304" pitchFamily="18" charset="0"/>
                <a:cs typeface="Times New Roman" panose="02020603050405020304" pitchFamily="18" charset="0"/>
              </a:rPr>
              <a:t>promuovere la continuità</a:t>
            </a:r>
            <a:endParaRPr lang="it-IT" dirty="0">
              <a:latin typeface="+mj-lt"/>
            </a:endParaRPr>
          </a:p>
        </p:txBody>
      </p:sp>
      <p:pic>
        <p:nvPicPr>
          <p:cNvPr id="5" name="Immagine 4"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7" name="Ovale 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
        <p:nvSpPr>
          <p:cNvPr id="8" name="Rectangle 7"/>
          <p:cNvSpPr>
            <a:spLocks noChangeArrowheads="1"/>
          </p:cNvSpPr>
          <p:nvPr/>
        </p:nvSpPr>
        <p:spPr bwMode="auto">
          <a:xfrm>
            <a:off x="404259" y="394636"/>
            <a:ext cx="528605" cy="502102"/>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dirty="0"/>
              <a:t>A</a:t>
            </a:r>
          </a:p>
        </p:txBody>
      </p:sp>
    </p:spTree>
    <p:extLst>
      <p:ext uri="{BB962C8B-B14F-4D97-AF65-F5344CB8AC3E}">
        <p14:creationId xmlns:p14="http://schemas.microsoft.com/office/powerpoint/2010/main" val="2552177152"/>
      </p:ext>
    </p:extLst>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sp>
        <p:nvSpPr>
          <p:cNvPr id="4" name="Rettangolo 3"/>
          <p:cNvSpPr/>
          <p:nvPr/>
        </p:nvSpPr>
        <p:spPr>
          <a:xfrm>
            <a:off x="102476" y="1123913"/>
            <a:ext cx="8773510" cy="5386090"/>
          </a:xfrm>
          <a:prstGeom prst="rect">
            <a:avLst/>
          </a:prstGeom>
        </p:spPr>
        <p:txBody>
          <a:bodyPr wrap="square">
            <a:spAutoFit/>
          </a:bodyPr>
          <a:lstStyle/>
          <a:p>
            <a:pPr>
              <a:lnSpc>
                <a:spcPct val="150000"/>
              </a:lnSpc>
              <a:spcAft>
                <a:spcPts val="0"/>
              </a:spcAft>
              <a:tabLst>
                <a:tab pos="4535805" algn="ctr"/>
                <a:tab pos="6172200" algn="l"/>
              </a:tabLst>
            </a:pPr>
            <a:r>
              <a:rPr lang="it-IT" sz="3200" b="1" dirty="0" smtClean="0">
                <a:latin typeface="Verdana" panose="020B0604030504040204" pitchFamily="34" charset="0"/>
                <a:ea typeface="Times New Roman" panose="02020603050405020304" pitchFamily="18" charset="0"/>
              </a:rPr>
              <a:t>	</a:t>
            </a:r>
            <a:r>
              <a:rPr lang="it-IT" sz="1600" b="1" dirty="0" smtClean="0">
                <a:latin typeface="Verdana" panose="020B0604030504040204" pitchFamily="34" charset="0"/>
                <a:ea typeface="Times New Roman" panose="02020603050405020304" pitchFamily="18" charset="0"/>
              </a:rPr>
              <a:t>Qualità </a:t>
            </a:r>
            <a:r>
              <a:rPr lang="it-IT" sz="1600" b="1" dirty="0">
                <a:latin typeface="Verdana" panose="020B0604030504040204" pitchFamily="34" charset="0"/>
                <a:ea typeface="Times New Roman" panose="02020603050405020304" pitchFamily="18" charset="0"/>
              </a:rPr>
              <a:t>dell’inclusione	</a:t>
            </a:r>
            <a:endParaRPr lang="it-IT" sz="1600" dirty="0">
              <a:latin typeface="Times New Roman" panose="02020603050405020304" pitchFamily="18" charset="0"/>
              <a:ea typeface="Times New Roman" panose="02020603050405020304" pitchFamily="18" charset="0"/>
            </a:endParaRPr>
          </a:p>
          <a:p>
            <a:pPr algn="ctr">
              <a:spcAft>
                <a:spcPts val="0"/>
              </a:spcAft>
            </a:pPr>
            <a:r>
              <a:rPr lang="it-IT" sz="1600" b="1" dirty="0">
                <a:latin typeface="Verdana" panose="020B0604030504040204" pitchFamily="34" charset="0"/>
                <a:ea typeface="Times New Roman" panose="02020603050405020304" pitchFamily="18" charset="0"/>
              </a:rPr>
              <a:t>“ICF- Continuità educativa</a:t>
            </a:r>
            <a:r>
              <a:rPr lang="it-IT" sz="1600" b="1" dirty="0" smtClean="0">
                <a:latin typeface="Verdana" panose="020B0604030504040204" pitchFamily="34" charset="0"/>
                <a:ea typeface="Times New Roman" panose="02020603050405020304" pitchFamily="18" charset="0"/>
              </a:rPr>
              <a:t>”</a:t>
            </a:r>
            <a:r>
              <a:rPr lang="it-IT" sz="1600" b="1" dirty="0">
                <a:latin typeface="Verdana" panose="020B0604030504040204" pitchFamily="34" charset="0"/>
                <a:ea typeface="Times New Roman" panose="02020603050405020304" pitchFamily="18" charset="0"/>
              </a:rPr>
              <a:t> </a:t>
            </a:r>
            <a:endParaRPr lang="it-IT" sz="1600" dirty="0">
              <a:latin typeface="Times New Roman" panose="02020603050405020304" pitchFamily="18" charset="0"/>
              <a:ea typeface="Times New Roman" panose="02020603050405020304" pitchFamily="18" charset="0"/>
            </a:endParaRPr>
          </a:p>
          <a:p>
            <a:pPr algn="ctr">
              <a:spcAft>
                <a:spcPts val="0"/>
              </a:spcAft>
            </a:pPr>
            <a:r>
              <a:rPr lang="it-IT" sz="1600" b="1" dirty="0">
                <a:latin typeface="Verdana" panose="020B0604030504040204" pitchFamily="34" charset="0"/>
                <a:ea typeface="Times New Roman" panose="02020603050405020304" pitchFamily="18" charset="0"/>
              </a:rPr>
              <a:t>Procedura di passaggio tra i diversi ordini </a:t>
            </a:r>
            <a:r>
              <a:rPr lang="it-IT" sz="1600" b="1" dirty="0" smtClean="0">
                <a:latin typeface="Verdana" panose="020B0604030504040204" pitchFamily="34" charset="0"/>
                <a:ea typeface="Times New Roman" panose="02020603050405020304" pitchFamily="18" charset="0"/>
              </a:rPr>
              <a:t>scolastici</a:t>
            </a:r>
            <a:r>
              <a:rPr lang="it-IT" b="1" dirty="0">
                <a:latin typeface="Verdana" panose="020B0604030504040204" pitchFamily="34" charset="0"/>
                <a:ea typeface="Times New Roman" panose="02020603050405020304" pitchFamily="18" charset="0"/>
              </a:rPr>
              <a:t> </a:t>
            </a:r>
            <a:endParaRPr lang="it-IT" b="1" dirty="0" smtClean="0">
              <a:latin typeface="Verdana" panose="020B0604030504040204" pitchFamily="34" charset="0"/>
              <a:ea typeface="Times New Roman" panose="02020603050405020304" pitchFamily="18" charset="0"/>
            </a:endParaRPr>
          </a:p>
          <a:p>
            <a:pPr algn="ctr">
              <a:spcAft>
                <a:spcPts val="0"/>
              </a:spcAft>
            </a:pPr>
            <a:r>
              <a:rPr lang="it-IT" dirty="0">
                <a:latin typeface="Verdana" panose="020B0604030504040204" pitchFamily="34" charset="0"/>
                <a:ea typeface="Times New Roman" panose="02020603050405020304" pitchFamily="18" charset="0"/>
              </a:rPr>
              <a:t> </a:t>
            </a:r>
            <a:endParaRPr lang="it-IT" sz="2800" dirty="0">
              <a:latin typeface="Times New Roman" panose="02020603050405020304" pitchFamily="18" charset="0"/>
              <a:ea typeface="Times New Roman" panose="02020603050405020304" pitchFamily="18" charset="0"/>
            </a:endParaRPr>
          </a:p>
          <a:p>
            <a:pPr>
              <a:spcAft>
                <a:spcPts val="0"/>
              </a:spcAft>
            </a:pPr>
            <a:r>
              <a:rPr lang="it-IT" sz="1600" b="1" dirty="0">
                <a:latin typeface="Verdana" panose="020B0604030504040204" pitchFamily="34" charset="0"/>
                <a:ea typeface="Times New Roman" panose="02020603050405020304" pitchFamily="18" charset="0"/>
              </a:rPr>
              <a:t>Finalità</a:t>
            </a:r>
            <a:endParaRPr lang="it-IT" sz="1600" dirty="0">
              <a:latin typeface="Times New Roman" panose="02020603050405020304" pitchFamily="18" charset="0"/>
              <a:ea typeface="Times New Roman" panose="02020603050405020304" pitchFamily="18" charset="0"/>
            </a:endParaRPr>
          </a:p>
          <a:p>
            <a:pPr>
              <a:spcAft>
                <a:spcPts val="0"/>
              </a:spcAft>
            </a:pPr>
            <a:r>
              <a:rPr lang="it-IT" sz="1600" dirty="0">
                <a:latin typeface="Verdana" panose="020B0604030504040204" pitchFamily="34" charset="0"/>
                <a:ea typeface="Times New Roman" panose="02020603050405020304" pitchFamily="18" charset="0"/>
              </a:rPr>
              <a:t>Progettare strategie sostenibili per accompagnare il passaggio tra i diversi gradi scolastici e sperimentarle in contesti </a:t>
            </a:r>
            <a:r>
              <a:rPr lang="it-IT" sz="1600" dirty="0" smtClean="0">
                <a:latin typeface="Verdana" panose="020B0604030504040204" pitchFamily="34" charset="0"/>
                <a:ea typeface="Times New Roman" panose="02020603050405020304" pitchFamily="18" charset="0"/>
              </a:rPr>
              <a:t>reali</a:t>
            </a:r>
          </a:p>
          <a:p>
            <a:pPr>
              <a:spcAft>
                <a:spcPts val="0"/>
              </a:spcAft>
            </a:pPr>
            <a:r>
              <a:rPr lang="it-IT" sz="1600" b="1" dirty="0">
                <a:latin typeface="Verdana" panose="020B0604030504040204" pitchFamily="34" charset="0"/>
                <a:ea typeface="Times New Roman" panose="02020603050405020304" pitchFamily="18" charset="0"/>
              </a:rPr>
              <a:t>  </a:t>
            </a:r>
            <a:endParaRPr lang="it-IT" sz="1600" dirty="0">
              <a:latin typeface="Times New Roman" panose="02020603050405020304" pitchFamily="18" charset="0"/>
              <a:ea typeface="Times New Roman" panose="02020603050405020304" pitchFamily="18" charset="0"/>
            </a:endParaRPr>
          </a:p>
          <a:p>
            <a:pPr marL="1620520" indent="-1620520">
              <a:spcAft>
                <a:spcPts val="0"/>
              </a:spcAft>
            </a:pPr>
            <a:r>
              <a:rPr lang="it-IT" sz="1600" b="1" dirty="0">
                <a:latin typeface="Verdana" panose="020B0604030504040204" pitchFamily="34" charset="0"/>
                <a:ea typeface="Times New Roman" panose="02020603050405020304" pitchFamily="18" charset="0"/>
              </a:rPr>
              <a:t>Obiettivi </a:t>
            </a:r>
            <a:r>
              <a:rPr lang="it-IT" sz="1600" b="1" dirty="0" smtClean="0">
                <a:latin typeface="Verdana" panose="020B0604030504040204" pitchFamily="34" charset="0"/>
                <a:ea typeface="Times New Roman" panose="02020603050405020304" pitchFamily="18" charset="0"/>
              </a:rPr>
              <a:t>operativi</a:t>
            </a:r>
            <a:r>
              <a:rPr lang="it-IT" sz="1600" b="1" dirty="0">
                <a:latin typeface="Verdana" panose="020B0604030504040204" pitchFamily="34" charset="0"/>
                <a:ea typeface="Times New Roman" panose="02020603050405020304" pitchFamily="18" charset="0"/>
              </a:rPr>
              <a:t> </a:t>
            </a:r>
            <a:endParaRPr lang="it-IT" sz="1600" dirty="0" smtClean="0">
              <a:latin typeface="Times New Roman" panose="02020603050405020304" pitchFamily="18" charset="0"/>
              <a:ea typeface="Times New Roman" panose="02020603050405020304" pitchFamily="18" charset="0"/>
            </a:endParaRPr>
          </a:p>
          <a:p>
            <a:pPr marL="342900" lvl="0" indent="-342900">
              <a:spcAft>
                <a:spcPts val="600"/>
              </a:spcAft>
              <a:buSzPts val="1200"/>
              <a:buFont typeface="Arial" panose="020B0604020202020204" pitchFamily="34" charset="0"/>
              <a:buAutoNum type="alphaLcPeriod"/>
              <a:tabLst>
                <a:tab pos="300355" algn="l"/>
              </a:tabLst>
            </a:pPr>
            <a:r>
              <a:rPr lang="it-IT" sz="1600" dirty="0" smtClean="0">
                <a:latin typeface="Verdana" panose="020B0604030504040204" pitchFamily="34" charset="0"/>
                <a:ea typeface="Times New Roman" panose="02020603050405020304" pitchFamily="18" charset="0"/>
              </a:rPr>
              <a:t>Iscrivere l’alunno/a e trasmettere la documentazione utile per acquisire le risorse professionali (</a:t>
            </a:r>
            <a:r>
              <a:rPr lang="it-IT" sz="1600" i="1" dirty="0" smtClean="0">
                <a:latin typeface="Verdana" panose="020B0604030504040204" pitchFamily="34" charset="0"/>
                <a:ea typeface="Times New Roman" panose="02020603050405020304" pitchFamily="18" charset="0"/>
              </a:rPr>
              <a:t>insegnante di sostegno, addetto all’assistenza)</a:t>
            </a:r>
            <a:endParaRPr lang="it-IT" sz="16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spcAft>
                <a:spcPts val="0"/>
              </a:spcAft>
              <a:buSzPts val="1200"/>
              <a:buFont typeface="Arial" panose="020B0604020202020204" pitchFamily="34" charset="0"/>
              <a:buAutoNum type="alphaLcPeriod"/>
              <a:tabLst>
                <a:tab pos="300355" algn="l"/>
              </a:tabLst>
            </a:pPr>
            <a:r>
              <a:rPr lang="it-IT" sz="1600" dirty="0" smtClean="0">
                <a:latin typeface="Verdana" panose="020B0604030504040204" pitchFamily="34" charset="0"/>
                <a:ea typeface="Times New Roman" panose="02020603050405020304" pitchFamily="18" charset="0"/>
              </a:rPr>
              <a:t>Presentare </a:t>
            </a:r>
            <a:r>
              <a:rPr lang="it-IT" sz="1600" dirty="0">
                <a:latin typeface="Verdana" panose="020B0604030504040204" pitchFamily="34" charset="0"/>
                <a:ea typeface="Times New Roman" panose="02020603050405020304" pitchFamily="18" charset="0"/>
              </a:rPr>
              <a:t>le caratteristiche dell’alunno/a per favorire l’accoglienza nel grado scolastico successivo</a:t>
            </a:r>
            <a:endParaRPr lang="it-IT" sz="1600" dirty="0">
              <a:latin typeface="Times New Roman" panose="02020603050405020304" pitchFamily="18" charset="0"/>
              <a:ea typeface="Times New Roman" panose="02020603050405020304" pitchFamily="18" charset="0"/>
              <a:cs typeface="Times New Roman" panose="02020603050405020304" pitchFamily="18" charset="0"/>
            </a:endParaRPr>
          </a:p>
          <a:p>
            <a:pPr marL="320675">
              <a:spcAft>
                <a:spcPts val="600"/>
              </a:spcAft>
            </a:pPr>
            <a:r>
              <a:rPr lang="it-IT" sz="1600" dirty="0">
                <a:latin typeface="Verdana" panose="020B0604030504040204" pitchFamily="34" charset="0"/>
                <a:ea typeface="Times New Roman" panose="02020603050405020304" pitchFamily="18" charset="0"/>
              </a:rPr>
              <a:t>(</a:t>
            </a:r>
            <a:r>
              <a:rPr lang="it-IT" sz="1600" i="1" dirty="0">
                <a:latin typeface="Verdana" panose="020B0604030504040204" pitchFamily="34" charset="0"/>
                <a:ea typeface="Times New Roman" panose="02020603050405020304" pitchFamily="18" charset="0"/>
              </a:rPr>
              <a:t>Es: assegnazione ore sostegno/addetto all’assistenza, formazione delle classi, interventi di accompagnamento</a:t>
            </a:r>
            <a:r>
              <a:rPr lang="it-IT" sz="1600" dirty="0">
                <a:latin typeface="Verdana" panose="020B0604030504040204" pitchFamily="34" charset="0"/>
                <a:ea typeface="Times New Roman" panose="02020603050405020304" pitchFamily="18" charset="0"/>
              </a:rPr>
              <a:t>).</a:t>
            </a:r>
            <a:endParaRPr lang="it-IT" sz="1600" dirty="0">
              <a:latin typeface="Times New Roman" panose="02020603050405020304" pitchFamily="18" charset="0"/>
              <a:ea typeface="Times New Roman" panose="02020603050405020304" pitchFamily="18" charset="0"/>
            </a:endParaRPr>
          </a:p>
          <a:p>
            <a:pPr marL="342900" lvl="0" indent="-342900">
              <a:spcAft>
                <a:spcPts val="0"/>
              </a:spcAft>
              <a:buSzPts val="1200"/>
              <a:buFont typeface="Arial" panose="020B0604020202020204" pitchFamily="34" charset="0"/>
              <a:buAutoNum type="alphaLcPeriod"/>
              <a:tabLst>
                <a:tab pos="300355" algn="l"/>
              </a:tabLst>
            </a:pPr>
            <a:r>
              <a:rPr lang="it-IT" sz="1600" dirty="0">
                <a:latin typeface="Verdana" panose="020B0604030504040204" pitchFamily="34" charset="0"/>
                <a:ea typeface="Times New Roman" panose="02020603050405020304" pitchFamily="18" charset="0"/>
              </a:rPr>
              <a:t>Trasmettere il fascicolo personale dell’alunno comprensivo del Profilo Dinamico Funzionale, Piano Educativo Individualizzato, relazione finale, Verbali incontri del GLHO, eventuali progetti di deroga</a:t>
            </a:r>
            <a:r>
              <a:rPr lang="it-IT" sz="1600" dirty="0" smtClean="0">
                <a:latin typeface="Verdana" panose="020B0604030504040204" pitchFamily="34" charset="0"/>
                <a:ea typeface="Times New Roman" panose="02020603050405020304" pitchFamily="18" charset="0"/>
              </a:rPr>
              <a:t>.</a:t>
            </a:r>
            <a:endParaRPr lang="it-IT" sz="1600" dirty="0">
              <a:effectLst/>
              <a:latin typeface="Times New Roman" panose="02020603050405020304" pitchFamily="18" charset="0"/>
              <a:ea typeface="Times New Roman" panose="02020603050405020304" pitchFamily="18" charset="0"/>
            </a:endParaRPr>
          </a:p>
        </p:txBody>
      </p:sp>
      <p:pic>
        <p:nvPicPr>
          <p:cNvPr id="3074" name="Immagine 3"/>
          <p:cNvPicPr>
            <a:picLocks noChangeAspect="1" noChangeArrowheads="1"/>
          </p:cNvPicPr>
          <p:nvPr/>
        </p:nvPicPr>
        <p:blipFill>
          <a:blip r:embed="rId2" cstate="print">
            <a:extLst>
              <a:ext uri="{28A0092B-C50C-407E-A947-70E740481C1C}">
                <a14:useLocalDpi xmlns:a14="http://schemas.microsoft.com/office/drawing/2010/main" val="0"/>
              </a:ext>
            </a:extLst>
          </a:blip>
          <a:srcRect b="-2834"/>
          <a:stretch>
            <a:fillRect/>
          </a:stretch>
        </p:blipFill>
        <p:spPr bwMode="auto">
          <a:xfrm>
            <a:off x="1551262" y="72416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
            <a:extLst/>
          </p:cNvPr>
          <p:cNvSpPr txBox="1">
            <a:spLocks noChangeArrowheads="1"/>
          </p:cNvSpPr>
          <p:nvPr/>
        </p:nvSpPr>
        <p:spPr bwMode="auto">
          <a:xfrm>
            <a:off x="2270234" y="691151"/>
            <a:ext cx="3870436" cy="523220"/>
          </a:xfrm>
          <a:prstGeom prst="rect">
            <a:avLst/>
          </a:prstGeom>
          <a:noFill/>
          <a:ln>
            <a:noFill/>
          </a:ln>
          <a:effectLst/>
          <a:extLst/>
        </p:spPr>
        <p:txBody>
          <a:bodyPr wrap="square">
            <a:spAutoFit/>
          </a:bodyPr>
          <a:lstStyle/>
          <a:p>
            <a:pPr lvl="0" algn="ctr"/>
            <a:r>
              <a:rPr lang="it-IT" sz="1400" dirty="0" smtClean="0">
                <a:latin typeface="+mn-lt"/>
              </a:rPr>
              <a:t>Ricerca-Azione</a:t>
            </a:r>
          </a:p>
          <a:p>
            <a:pPr lvl="0" algn="ctr"/>
            <a:r>
              <a:rPr lang="it-IT" sz="1400" dirty="0" err="1" smtClean="0">
                <a:latin typeface="+mn-lt"/>
              </a:rPr>
              <a:t>a.s.</a:t>
            </a:r>
            <a:r>
              <a:rPr lang="it-IT" sz="1400" dirty="0" smtClean="0">
                <a:latin typeface="+mn-lt"/>
              </a:rPr>
              <a:t> 2018/2019</a:t>
            </a:r>
            <a:endParaRPr kumimoji="1" lang="it-IT" altLang="it-IT" sz="1400" dirty="0">
              <a:latin typeface="+mn-lt"/>
            </a:endParaRP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22528" y="75717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magine 8" descr="D:\Users\mi14227\Desktop\Copertina immagine\logo ritagliato e sfumato (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9025601"/>
      </p:ext>
    </p:extLst>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Rete">
  <a:themeElements>
    <a:clrScheme name="Rete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fontScheme name="Re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lnDef>
  </a:objectDefaults>
  <a:extraClrSchemeLst>
    <a:extraClrScheme>
      <a:clrScheme name="Rete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Rete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Rete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Rete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Rete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Rete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Rete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Rete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Rete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Rete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5843</TotalTime>
  <Words>3829</Words>
  <Application>Microsoft Office PowerPoint</Application>
  <PresentationFormat>Presentazione su schermo (4:3)</PresentationFormat>
  <Paragraphs>1287</Paragraphs>
  <Slides>38</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38</vt:i4>
      </vt:variant>
    </vt:vector>
  </HeadingPairs>
  <TitlesOfParts>
    <vt:vector size="47" baseType="lpstr">
      <vt:lpstr>Arial Unicode MS</vt:lpstr>
      <vt:lpstr>Arial</vt:lpstr>
      <vt:lpstr>Batang</vt:lpstr>
      <vt:lpstr>Calibri</vt:lpstr>
      <vt:lpstr>Symbol</vt:lpstr>
      <vt:lpstr>Times New Roman</vt:lpstr>
      <vt:lpstr>Verdana</vt:lpstr>
      <vt:lpstr>Wingdings</vt:lpstr>
      <vt:lpstr>Rete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Grazie per l’attenzione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Admin</dc:creator>
  <cp:lastModifiedBy>Anna Gallonetto</cp:lastModifiedBy>
  <cp:revision>525</cp:revision>
  <dcterms:created xsi:type="dcterms:W3CDTF">2007-07-06T08:48:00Z</dcterms:created>
  <dcterms:modified xsi:type="dcterms:W3CDTF">2021-03-22T18:18:10Z</dcterms:modified>
</cp:coreProperties>
</file>