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7">
  <p:sldMasterIdLst>
    <p:sldMasterId id="2147483725" r:id="rId1"/>
  </p:sldMasterIdLst>
  <p:notesMasterIdLst>
    <p:notesMasterId r:id="rId39"/>
  </p:notesMasterIdLst>
  <p:handoutMasterIdLst>
    <p:handoutMasterId r:id="rId40"/>
  </p:handoutMasterIdLst>
  <p:sldIdLst>
    <p:sldId id="260" r:id="rId2"/>
    <p:sldId id="482" r:id="rId3"/>
    <p:sldId id="483" r:id="rId4"/>
    <p:sldId id="488" r:id="rId5"/>
    <p:sldId id="515" r:id="rId6"/>
    <p:sldId id="481" r:id="rId7"/>
    <p:sldId id="521" r:id="rId8"/>
    <p:sldId id="485" r:id="rId9"/>
    <p:sldId id="486" r:id="rId10"/>
    <p:sldId id="484" r:id="rId11"/>
    <p:sldId id="489" r:id="rId12"/>
    <p:sldId id="491" r:id="rId13"/>
    <p:sldId id="492" r:id="rId14"/>
    <p:sldId id="517" r:id="rId15"/>
    <p:sldId id="518" r:id="rId16"/>
    <p:sldId id="519" r:id="rId17"/>
    <p:sldId id="520" r:id="rId18"/>
    <p:sldId id="490" r:id="rId19"/>
    <p:sldId id="493" r:id="rId20"/>
    <p:sldId id="494" r:id="rId21"/>
    <p:sldId id="496" r:id="rId22"/>
    <p:sldId id="497" r:id="rId23"/>
    <p:sldId id="498" r:id="rId24"/>
    <p:sldId id="499" r:id="rId25"/>
    <p:sldId id="500" r:id="rId26"/>
    <p:sldId id="501" r:id="rId27"/>
    <p:sldId id="502" r:id="rId28"/>
    <p:sldId id="512" r:id="rId29"/>
    <p:sldId id="503" r:id="rId30"/>
    <p:sldId id="513" r:id="rId31"/>
    <p:sldId id="504" r:id="rId32"/>
    <p:sldId id="505" r:id="rId33"/>
    <p:sldId id="514" r:id="rId34"/>
    <p:sldId id="507" r:id="rId35"/>
    <p:sldId id="509" r:id="rId36"/>
    <p:sldId id="511" r:id="rId37"/>
    <p:sldId id="472" r:id="rId38"/>
  </p:sldIdLst>
  <p:sldSz cx="9144000" cy="6858000" type="screen4x3"/>
  <p:notesSz cx="6797675" cy="9926638"/>
  <p:defaultTextStyle>
    <a:defPPr>
      <a:defRPr lang="it-IT"/>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00"/>
    <a:srgbClr val="009900"/>
    <a:srgbClr val="B9B9FF"/>
    <a:srgbClr val="91F3AB"/>
    <a:srgbClr val="33CC33"/>
    <a:srgbClr val="FF66CC"/>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368" autoAdjust="0"/>
    <p:restoredTop sz="94555" autoAdjust="0"/>
  </p:normalViewPr>
  <p:slideViewPr>
    <p:cSldViewPr snapToGrid="0">
      <p:cViewPr varScale="1">
        <p:scale>
          <a:sx n="67" d="100"/>
          <a:sy n="67" d="100"/>
        </p:scale>
        <p:origin x="1608"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2274" name="Rectangle 2">
            <a:extLst/>
          </p:cNvPr>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cs typeface="+mn-cs"/>
              </a:defRPr>
            </a:lvl1pPr>
          </a:lstStyle>
          <a:p>
            <a:pPr>
              <a:defRPr/>
            </a:pPr>
            <a:endParaRPr lang="it-IT"/>
          </a:p>
        </p:txBody>
      </p:sp>
      <p:sp>
        <p:nvSpPr>
          <p:cNvPr id="182275" name="Rectangle 3">
            <a:extLst/>
          </p:cNvPr>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cs typeface="+mn-cs"/>
              </a:defRPr>
            </a:lvl1pPr>
          </a:lstStyle>
          <a:p>
            <a:pPr>
              <a:defRPr/>
            </a:pPr>
            <a:endParaRPr lang="it-IT"/>
          </a:p>
        </p:txBody>
      </p:sp>
      <p:sp>
        <p:nvSpPr>
          <p:cNvPr id="182276" name="Rectangle 4">
            <a:extLst/>
          </p:cNvPr>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cs typeface="+mn-cs"/>
              </a:defRPr>
            </a:lvl1pPr>
          </a:lstStyle>
          <a:p>
            <a:pPr>
              <a:defRPr/>
            </a:pPr>
            <a:endParaRPr lang="it-IT"/>
          </a:p>
        </p:txBody>
      </p:sp>
      <p:sp>
        <p:nvSpPr>
          <p:cNvPr id="182277" name="Rectangle 5">
            <a:extLst/>
          </p:cNvPr>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684649C3-B99C-4E09-ACB1-98E5A463B94E}" type="slidenum">
              <a:rPr lang="it-IT" altLang="it-IT"/>
              <a:pPr/>
              <a:t>‹N›</a:t>
            </a:fld>
            <a:endParaRPr lang="it-IT" altLang="it-IT"/>
          </a:p>
        </p:txBody>
      </p:sp>
    </p:spTree>
    <p:extLst>
      <p:ext uri="{BB962C8B-B14F-4D97-AF65-F5344CB8AC3E}">
        <p14:creationId xmlns:p14="http://schemas.microsoft.com/office/powerpoint/2010/main" val="15204497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730" name="Rectangle 2">
            <a:extLst/>
          </p:cNvPr>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spcBef>
                <a:spcPct val="50000"/>
              </a:spcBef>
              <a:defRPr sz="1200" b="1">
                <a:latin typeface="Arial" charset="0"/>
                <a:cs typeface="+mn-cs"/>
              </a:defRPr>
            </a:lvl1pPr>
          </a:lstStyle>
          <a:p>
            <a:pPr>
              <a:defRPr/>
            </a:pPr>
            <a:endParaRPr lang="it-IT"/>
          </a:p>
        </p:txBody>
      </p:sp>
      <p:sp>
        <p:nvSpPr>
          <p:cNvPr id="73731" name="Rectangle 3">
            <a:extLst/>
          </p:cNvPr>
          <p:cNvSpPr>
            <a:spLocks noGrp="1" noChangeArrowheads="1"/>
          </p:cNvSpPr>
          <p:nvPr>
            <p:ph type="dt" idx="1"/>
          </p:nvPr>
        </p:nvSpPr>
        <p:spPr bwMode="auto">
          <a:xfrm>
            <a:off x="3851275"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spcBef>
                <a:spcPct val="50000"/>
              </a:spcBef>
              <a:defRPr sz="1200" b="1">
                <a:latin typeface="Arial" charset="0"/>
                <a:cs typeface="+mn-cs"/>
              </a:defRPr>
            </a:lvl1pPr>
          </a:lstStyle>
          <a:p>
            <a:pPr>
              <a:defRPr/>
            </a:pPr>
            <a:endParaRPr lang="it-IT"/>
          </a:p>
        </p:txBody>
      </p:sp>
      <p:sp>
        <p:nvSpPr>
          <p:cNvPr id="35844"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3" name="Rectangle 5">
            <a:extLst/>
          </p:cNvPr>
          <p:cNvSpPr>
            <a:spLocks noGrp="1" noChangeArrowheads="1"/>
          </p:cNvSpPr>
          <p:nvPr>
            <p:ph type="body" sz="quarter" idx="3"/>
          </p:nvPr>
        </p:nvSpPr>
        <p:spPr bwMode="auto">
          <a:xfrm>
            <a:off x="906463" y="4714875"/>
            <a:ext cx="4984750"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noProof="0"/>
              <a:t>Fare clic per modificare gli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73734" name="Rectangle 6">
            <a:extLst/>
          </p:cNvPr>
          <p:cNvSpPr>
            <a:spLocks noGrp="1" noChangeArrowheads="1"/>
          </p:cNvSpPr>
          <p:nvPr>
            <p:ph type="ftr" sz="quarter" idx="4"/>
          </p:nvPr>
        </p:nvSpPr>
        <p:spPr bwMode="auto">
          <a:xfrm>
            <a:off x="0"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spcBef>
                <a:spcPct val="50000"/>
              </a:spcBef>
              <a:defRPr sz="1200" b="1">
                <a:latin typeface="Arial" charset="0"/>
                <a:cs typeface="+mn-cs"/>
              </a:defRPr>
            </a:lvl1pPr>
          </a:lstStyle>
          <a:p>
            <a:pPr>
              <a:defRPr/>
            </a:pPr>
            <a:endParaRPr lang="it-IT"/>
          </a:p>
        </p:txBody>
      </p:sp>
      <p:sp>
        <p:nvSpPr>
          <p:cNvPr id="73735" name="Rectangle 7">
            <a:extLst/>
          </p:cNvPr>
          <p:cNvSpPr>
            <a:spLocks noGrp="1" noChangeArrowheads="1"/>
          </p:cNvSpPr>
          <p:nvPr>
            <p:ph type="sldNum" sz="quarter" idx="5"/>
          </p:nvPr>
        </p:nvSpPr>
        <p:spPr bwMode="auto">
          <a:xfrm>
            <a:off x="3851275"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spcBef>
                <a:spcPct val="50000"/>
              </a:spcBef>
              <a:defRPr sz="1200" b="1"/>
            </a:lvl1pPr>
          </a:lstStyle>
          <a:p>
            <a:fld id="{0DBF9832-9E3D-40AF-A55D-C92AA7189403}" type="slidenum">
              <a:rPr lang="it-IT" altLang="it-IT"/>
              <a:pPr/>
              <a:t>‹N›</a:t>
            </a:fld>
            <a:endParaRPr lang="it-IT" altLang="it-IT"/>
          </a:p>
        </p:txBody>
      </p:sp>
    </p:spTree>
    <p:extLst>
      <p:ext uri="{BB962C8B-B14F-4D97-AF65-F5344CB8AC3E}">
        <p14:creationId xmlns:p14="http://schemas.microsoft.com/office/powerpoint/2010/main" val="3563147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901B5FF5-05D0-4268-8F2D-B9FBEACCF812}" type="slidenum">
              <a:rPr lang="it-IT" altLang="it-IT"/>
              <a:pPr/>
              <a:t>1</a:t>
            </a:fld>
            <a:endParaRPr lang="it-IT" altLang="it-IT"/>
          </a:p>
        </p:txBody>
      </p:sp>
      <p:sp>
        <p:nvSpPr>
          <p:cNvPr id="36867" name="Rectangle 2"/>
          <p:cNvSpPr>
            <a:spLocks noGrp="1" noRot="1" noChangeAspect="1" noChangeArrowheads="1" noTextEdit="1"/>
          </p:cNvSpPr>
          <p:nvPr>
            <p:ph type="sldImg"/>
          </p:nvPr>
        </p:nvSpPr>
        <p:spPr>
          <a:xfrm>
            <a:off x="917575" y="744538"/>
            <a:ext cx="4962525" cy="3722687"/>
          </a:xfrm>
          <a:ln/>
        </p:spPr>
      </p:sp>
      <p:sp>
        <p:nvSpPr>
          <p:cNvPr id="36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smtClean="0">
              <a:latin typeface="Arial" panose="020B0604020202020204" pitchFamily="34" charset="0"/>
            </a:endParaRPr>
          </a:p>
        </p:txBody>
      </p:sp>
    </p:spTree>
    <p:extLst>
      <p:ext uri="{BB962C8B-B14F-4D97-AF65-F5344CB8AC3E}">
        <p14:creationId xmlns:p14="http://schemas.microsoft.com/office/powerpoint/2010/main" val="1221441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a titolo">
    <p:spTree>
      <p:nvGrpSpPr>
        <p:cNvPr id="1" name=""/>
        <p:cNvGrpSpPr/>
        <p:nvPr/>
      </p:nvGrpSpPr>
      <p:grpSpPr>
        <a:xfrm>
          <a:off x="0" y="0"/>
          <a:ext cx="0" cy="0"/>
          <a:chOff x="0" y="0"/>
          <a:chExt cx="0" cy="0"/>
        </a:xfrm>
      </p:grpSpPr>
    </p:spTree>
    <p:extLst>
      <p:ext uri="{BB962C8B-B14F-4D97-AF65-F5344CB8AC3E}">
        <p14:creationId xmlns:p14="http://schemas.microsoft.com/office/powerpoint/2010/main" val="777918386"/>
      </p:ext>
    </p:extLst>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3014206377"/>
      </p:ext>
    </p:extLst>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122238"/>
            <a:ext cx="2057400" cy="6008687"/>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122238"/>
            <a:ext cx="6019800" cy="6008687"/>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2656723278"/>
      </p:ext>
    </p:extLst>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uto">
    <p:spTree>
      <p:nvGrpSpPr>
        <p:cNvPr id="1" name=""/>
        <p:cNvGrpSpPr/>
        <p:nvPr/>
      </p:nvGrpSpPr>
      <p:grpSpPr>
        <a:xfrm>
          <a:off x="0" y="0"/>
          <a:ext cx="0" cy="0"/>
          <a:chOff x="0" y="0"/>
          <a:chExt cx="0" cy="0"/>
        </a:xfrm>
      </p:grpSpPr>
      <p:sp>
        <p:nvSpPr>
          <p:cNvPr id="2" name="Segnaposto contenuto 1"/>
          <p:cNvSpPr>
            <a:spLocks noGrp="1"/>
          </p:cNvSpPr>
          <p:nvPr>
            <p:ph/>
          </p:nvPr>
        </p:nvSpPr>
        <p:spPr>
          <a:xfrm>
            <a:off x="457200" y="122238"/>
            <a:ext cx="8229600" cy="6008687"/>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867322828"/>
      </p:ext>
    </p:extLst>
  </p:cSld>
  <p:clrMapOvr>
    <a:masterClrMapping/>
  </p:clrMapOvr>
  <p:transition>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olo e tabella">
    <p:spTree>
      <p:nvGrpSpPr>
        <p:cNvPr id="1" name=""/>
        <p:cNvGrpSpPr/>
        <p:nvPr/>
      </p:nvGrpSpPr>
      <p:grpSpPr>
        <a:xfrm>
          <a:off x="0" y="0"/>
          <a:ext cx="0" cy="0"/>
          <a:chOff x="0" y="0"/>
          <a:chExt cx="0" cy="0"/>
        </a:xfrm>
      </p:grpSpPr>
      <p:sp>
        <p:nvSpPr>
          <p:cNvPr id="2" name="Titolo 1"/>
          <p:cNvSpPr>
            <a:spLocks noGrp="1"/>
          </p:cNvSpPr>
          <p:nvPr>
            <p:ph type="title"/>
          </p:nvPr>
        </p:nvSpPr>
        <p:spPr>
          <a:xfrm>
            <a:off x="457200" y="122238"/>
            <a:ext cx="7543800" cy="1295400"/>
          </a:xfrm>
        </p:spPr>
        <p:txBody>
          <a:bodyPr/>
          <a:lstStyle/>
          <a:p>
            <a:r>
              <a:rPr lang="it-IT"/>
              <a:t>Fare clic per modificare lo stile del titolo</a:t>
            </a:r>
          </a:p>
        </p:txBody>
      </p:sp>
      <p:sp>
        <p:nvSpPr>
          <p:cNvPr id="3" name="Segnaposto tabella 2"/>
          <p:cNvSpPr>
            <a:spLocks noGrp="1"/>
          </p:cNvSpPr>
          <p:nvPr>
            <p:ph type="tbl" idx="1"/>
          </p:nvPr>
        </p:nvSpPr>
        <p:spPr>
          <a:xfrm>
            <a:off x="457200" y="1719263"/>
            <a:ext cx="8229600" cy="4411662"/>
          </a:xfrm>
        </p:spPr>
        <p:txBody>
          <a:bodyPr/>
          <a:lstStyle/>
          <a:p>
            <a:pPr lvl="0"/>
            <a:endParaRPr lang="it-IT" noProof="0"/>
          </a:p>
        </p:txBody>
      </p:sp>
    </p:spTree>
    <p:extLst>
      <p:ext uri="{BB962C8B-B14F-4D97-AF65-F5344CB8AC3E}">
        <p14:creationId xmlns:p14="http://schemas.microsoft.com/office/powerpoint/2010/main" val="2515873935"/>
      </p:ext>
    </p:extLst>
  </p:cSld>
  <p:clrMapOvr>
    <a:masterClrMapping/>
  </p:clrMapOvr>
  <p:transition>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p:cNvPr>
          <p:cNvSpPr>
            <a:spLocks noGrp="1"/>
          </p:cNvSpPr>
          <p:nvPr>
            <p:ph type="dt" sz="half" idx="10"/>
          </p:nvPr>
        </p:nvSpPr>
        <p:spPr>
          <a:xfrm>
            <a:off x="0" y="0"/>
            <a:ext cx="0" cy="0"/>
          </a:xfrm>
        </p:spPr>
        <p:txBody>
          <a:bodyPr/>
          <a:lstStyle>
            <a:lvl1pPr>
              <a:defRPr>
                <a:latin typeface="Arial" panose="020B0604020202020204" pitchFamily="34" charset="0"/>
                <a:cs typeface="Arial" panose="020B0604020202020204" pitchFamily="34" charset="0"/>
              </a:defRPr>
            </a:lvl1pPr>
          </a:lstStyle>
          <a:p>
            <a:pPr>
              <a:defRPr/>
            </a:pPr>
            <a:endParaRPr lang="it-IT" altLang="it-IT"/>
          </a:p>
        </p:txBody>
      </p:sp>
      <p:sp>
        <p:nvSpPr>
          <p:cNvPr id="5" name="Segnaposto piè di pagina 4">
            <a:extLst/>
          </p:cNvPr>
          <p:cNvSpPr>
            <a:spLocks noGrp="1"/>
          </p:cNvSpPr>
          <p:nvPr>
            <p:ph type="ftr" sz="quarter" idx="11"/>
          </p:nvPr>
        </p:nvSpPr>
        <p:spPr>
          <a:xfrm>
            <a:off x="0" y="0"/>
            <a:ext cx="0" cy="0"/>
          </a:xfrm>
        </p:spPr>
        <p:txBody>
          <a:bodyPr/>
          <a:lstStyle>
            <a:lvl1pPr>
              <a:defRPr>
                <a:latin typeface="Arial" panose="020B0604020202020204" pitchFamily="34" charset="0"/>
                <a:cs typeface="Arial" panose="020B0604020202020204" pitchFamily="34" charset="0"/>
              </a:defRPr>
            </a:lvl1pPr>
          </a:lstStyle>
          <a:p>
            <a:pPr>
              <a:defRPr/>
            </a:pPr>
            <a:r>
              <a:rPr lang="it-IT" altLang="it-IT"/>
              <a:t>Ufficio Scolastico Provinciale Treviso - Tomasella Renato</a:t>
            </a:r>
          </a:p>
        </p:txBody>
      </p:sp>
      <p:sp>
        <p:nvSpPr>
          <p:cNvPr id="6" name="Segnaposto numero diapositiva 5">
            <a:extLst/>
          </p:cNvPr>
          <p:cNvSpPr>
            <a:spLocks noGrp="1"/>
          </p:cNvSpPr>
          <p:nvPr>
            <p:ph type="sldNum" sz="quarter" idx="12"/>
          </p:nvPr>
        </p:nvSpPr>
        <p:spPr>
          <a:xfrm>
            <a:off x="0" y="0"/>
            <a:ext cx="0" cy="0"/>
          </a:xfrm>
        </p:spPr>
        <p:txBody>
          <a:bodyPr vert="horz" wrap="square" lIns="91440" tIns="45720" rIns="91440" bIns="45720" numCol="1" anchor="t" anchorCtr="0" compatLnSpc="1">
            <a:prstTxWarp prst="textNoShape">
              <a:avLst/>
            </a:prstTxWarp>
          </a:bodyPr>
          <a:lstStyle>
            <a:lvl1pPr>
              <a:defRPr/>
            </a:lvl1pPr>
          </a:lstStyle>
          <a:p>
            <a:fld id="{5BFFC6F9-DECF-4E8E-9BED-B76A3F5D8AB8}" type="slidenum">
              <a:rPr lang="it-IT" altLang="it-IT"/>
              <a:pPr/>
              <a:t>‹N›</a:t>
            </a:fld>
            <a:endParaRPr lang="it-IT" altLang="it-IT"/>
          </a:p>
        </p:txBody>
      </p:sp>
    </p:spTree>
    <p:extLst>
      <p:ext uri="{BB962C8B-B14F-4D97-AF65-F5344CB8AC3E}">
        <p14:creationId xmlns:p14="http://schemas.microsoft.com/office/powerpoint/2010/main" val="2586175984"/>
      </p:ext>
    </p:extLst>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Tree>
    <p:extLst>
      <p:ext uri="{BB962C8B-B14F-4D97-AF65-F5344CB8AC3E}">
        <p14:creationId xmlns:p14="http://schemas.microsoft.com/office/powerpoint/2010/main" val="2272813948"/>
      </p:ext>
    </p:extLst>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stili del testo dello schema</a:t>
            </a:r>
          </a:p>
        </p:txBody>
      </p:sp>
    </p:spTree>
    <p:extLst>
      <p:ext uri="{BB962C8B-B14F-4D97-AF65-F5344CB8AC3E}">
        <p14:creationId xmlns:p14="http://schemas.microsoft.com/office/powerpoint/2010/main" val="1822558378"/>
      </p:ext>
    </p:extLst>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2231464897"/>
      </p:ext>
    </p:extLst>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2787667566"/>
      </p:ext>
    </p:extLst>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Tree>
    <p:extLst>
      <p:ext uri="{BB962C8B-B14F-4D97-AF65-F5344CB8AC3E}">
        <p14:creationId xmlns:p14="http://schemas.microsoft.com/office/powerpoint/2010/main" val="1875444963"/>
      </p:ext>
    </p:extLst>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9977404"/>
      </p:ext>
    </p:extLst>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Tree>
    <p:extLst>
      <p:ext uri="{BB962C8B-B14F-4D97-AF65-F5344CB8AC3E}">
        <p14:creationId xmlns:p14="http://schemas.microsoft.com/office/powerpoint/2010/main" val="1930245005"/>
      </p:ext>
    </p:extLst>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Tree>
    <p:extLst>
      <p:ext uri="{BB962C8B-B14F-4D97-AF65-F5344CB8AC3E}">
        <p14:creationId xmlns:p14="http://schemas.microsoft.com/office/powerpoint/2010/main" val="180267216"/>
      </p:ext>
    </p:extLst>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DC79"/>
            </a:gs>
            <a:gs pos="100000">
              <a:schemeClr val="bg1"/>
            </a:gs>
          </a:gsLst>
          <a:lin ang="0" scaled="1"/>
        </a:gra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it-IT" altLang="en-US" smtClean="0"/>
              <a:t>Fare clic per modificare lo stile del titolo</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en-US" smtClean="0"/>
              <a:t>Fare clic per modificare gli stili del testo dello schema</a:t>
            </a:r>
          </a:p>
          <a:p>
            <a:pPr lvl="1"/>
            <a:r>
              <a:rPr lang="it-IT" altLang="en-US" smtClean="0"/>
              <a:t>Secondo livello</a:t>
            </a:r>
          </a:p>
          <a:p>
            <a:pPr lvl="2"/>
            <a:r>
              <a:rPr lang="it-IT" altLang="en-US" smtClean="0"/>
              <a:t>Terzo livello</a:t>
            </a:r>
          </a:p>
          <a:p>
            <a:pPr lvl="3"/>
            <a:r>
              <a:rPr lang="it-IT" altLang="en-US" smtClean="0"/>
              <a:t>Quarto livello</a:t>
            </a:r>
          </a:p>
          <a:p>
            <a:pPr lvl="4"/>
            <a:r>
              <a:rPr lang="it-IT" altLang="en-US" smtClean="0"/>
              <a:t>Quinto livello</a:t>
            </a:r>
          </a:p>
        </p:txBody>
      </p:sp>
    </p:spTree>
  </p:cSld>
  <p:clrMap bg1="lt1" tx1="dk1" bg2="lt2" tx2="dk2" accent1="accent1" accent2="accent2" accent3="accent3" accent4="accent4" accent5="accent5" accent6="accent6" hlink="hlink" folHlink="folHlink"/>
  <p:sldLayoutIdLst>
    <p:sldLayoutId id="2147484460" r:id="rId1"/>
    <p:sldLayoutId id="2147484448" r:id="rId2"/>
    <p:sldLayoutId id="2147484449" r:id="rId3"/>
    <p:sldLayoutId id="2147484450" r:id="rId4"/>
    <p:sldLayoutId id="2147484451" r:id="rId5"/>
    <p:sldLayoutId id="2147484452" r:id="rId6"/>
    <p:sldLayoutId id="2147484453" r:id="rId7"/>
    <p:sldLayoutId id="2147484454" r:id="rId8"/>
    <p:sldLayoutId id="2147484455" r:id="rId9"/>
    <p:sldLayoutId id="2147484456" r:id="rId10"/>
    <p:sldLayoutId id="2147484457" r:id="rId11"/>
    <p:sldLayoutId id="2147484458" r:id="rId12"/>
    <p:sldLayoutId id="2147484459" r:id="rId13"/>
    <p:sldLayoutId id="2147484461" r:id="rId14"/>
  </p:sldLayoutIdLst>
  <p:transition>
    <p:random/>
  </p:transition>
  <p:timing>
    <p:tnLst>
      <p:par>
        <p:cTn id="1" dur="indefinite" restart="never" nodeType="tmRoot"/>
      </p:par>
    </p:tnLst>
  </p:timing>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anose="05000000000000000000"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anose="05000000000000000000"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anose="05000000000000000000"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4_Segnalazione_primaria_modulo.doc" TargetMode="External"/><Relationship Id="rId2" Type="http://schemas.openxmlformats.org/officeDocument/2006/relationships/hyperlink" Target="verbale_accertamento-104_uvmd-agg-2012.doc" TargetMode="External"/><Relationship Id="rId1" Type="http://schemas.openxmlformats.org/officeDocument/2006/relationships/slideLayout" Target="../slideLayouts/slideLayout14.xml"/><Relationship Id="rId4" Type="http://schemas.openxmlformats.org/officeDocument/2006/relationships/hyperlink" Target="9_Piano_Educativo_Individualizzato.doc"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9"/>
          <p:cNvSpPr>
            <a:spLocks noChangeArrowheads="1"/>
          </p:cNvSpPr>
          <p:nvPr/>
        </p:nvSpPr>
        <p:spPr bwMode="auto">
          <a:xfrm>
            <a:off x="5894008" y="6581001"/>
            <a:ext cx="324999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it-IT" altLang="it-IT" sz="1200" dirty="0"/>
              <a:t>A cura di: Vanna </a:t>
            </a:r>
            <a:r>
              <a:rPr lang="it-IT" altLang="it-IT" sz="1200" dirty="0" err="1"/>
              <a:t>Sandre</a:t>
            </a:r>
            <a:r>
              <a:rPr lang="it-IT" altLang="it-IT" sz="1200" dirty="0"/>
              <a:t> &amp; Renato </a:t>
            </a:r>
            <a:r>
              <a:rPr lang="it-IT" altLang="it-IT" sz="1200" dirty="0" err="1"/>
              <a:t>Tomasella</a:t>
            </a:r>
            <a:endParaRPr lang="it-IT" altLang="it-IT" sz="1200" dirty="0"/>
          </a:p>
        </p:txBody>
      </p:sp>
      <p:sp>
        <p:nvSpPr>
          <p:cNvPr id="4100" name="Rectangle 12"/>
          <p:cNvSpPr txBox="1">
            <a:spLocks noChangeArrowheads="1"/>
          </p:cNvSpPr>
          <p:nvPr/>
        </p:nvSpPr>
        <p:spPr bwMode="auto">
          <a:xfrm>
            <a:off x="1529254" y="849042"/>
            <a:ext cx="6132021" cy="55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it-IT" altLang="it-IT" sz="2400" b="1" i="1" dirty="0" smtClean="0">
                <a:solidFill>
                  <a:srgbClr val="0000FF"/>
                </a:solidFill>
              </a:rPr>
              <a:t>’’I.C.F.-CY </a:t>
            </a:r>
            <a:r>
              <a:rPr lang="it-IT" sz="2400" b="1" dirty="0" smtClean="0"/>
              <a:t> </a:t>
            </a:r>
            <a:r>
              <a:rPr lang="it-IT" sz="2400" b="1" dirty="0"/>
              <a:t>- La continuità educativa</a:t>
            </a:r>
            <a:r>
              <a:rPr lang="it-IT" sz="2400" b="1" dirty="0" smtClean="0"/>
              <a:t>”</a:t>
            </a:r>
            <a:endParaRPr lang="it-IT" sz="2400" dirty="0"/>
          </a:p>
        </p:txBody>
      </p:sp>
      <p:sp>
        <p:nvSpPr>
          <p:cNvPr id="4101" name="Rectangle 12"/>
          <p:cNvSpPr txBox="1">
            <a:spLocks noChangeArrowheads="1"/>
          </p:cNvSpPr>
          <p:nvPr/>
        </p:nvSpPr>
        <p:spPr bwMode="auto">
          <a:xfrm>
            <a:off x="141288" y="0"/>
            <a:ext cx="8850312" cy="811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400" b="1" i="1" dirty="0" smtClean="0"/>
              <a:t> </a:t>
            </a:r>
            <a:endParaRPr lang="it-IT" altLang="it-IT" sz="2400" b="1" i="1" dirty="0"/>
          </a:p>
          <a:p>
            <a:pPr algn="ctr" eaLnBrk="1" hangingPunct="1"/>
            <a:r>
              <a:rPr lang="it-IT" altLang="it-IT" sz="2400" b="1" i="1" dirty="0">
                <a:solidFill>
                  <a:srgbClr val="0000FF"/>
                </a:solidFill>
              </a:rPr>
              <a:t>I</a:t>
            </a:r>
            <a:r>
              <a:rPr lang="it-IT" altLang="it-IT" sz="2400" b="1" i="1" dirty="0"/>
              <a:t>nternational </a:t>
            </a:r>
            <a:r>
              <a:rPr lang="it-IT" altLang="it-IT" sz="2400" b="1" i="1" dirty="0" err="1">
                <a:solidFill>
                  <a:srgbClr val="0000FF"/>
                </a:solidFill>
              </a:rPr>
              <a:t>C</a:t>
            </a:r>
            <a:r>
              <a:rPr lang="it-IT" altLang="it-IT" sz="2400" b="1" i="1" dirty="0" err="1"/>
              <a:t>lassification</a:t>
            </a:r>
            <a:r>
              <a:rPr lang="it-IT" altLang="it-IT" sz="2400" b="1" i="1" dirty="0"/>
              <a:t> </a:t>
            </a:r>
            <a:r>
              <a:rPr lang="it-IT" altLang="it-IT" sz="2400" b="1" i="1" dirty="0" err="1">
                <a:solidFill>
                  <a:srgbClr val="0000FF"/>
                </a:solidFill>
              </a:rPr>
              <a:t>F</a:t>
            </a:r>
            <a:r>
              <a:rPr lang="it-IT" altLang="it-IT" sz="2400" b="1" i="1" dirty="0" err="1"/>
              <a:t>unzionality</a:t>
            </a:r>
            <a:r>
              <a:rPr lang="it-IT" altLang="it-IT" sz="2400" b="1" i="1" dirty="0"/>
              <a:t> </a:t>
            </a:r>
          </a:p>
        </p:txBody>
      </p:sp>
      <p:sp>
        <p:nvSpPr>
          <p:cNvPr id="9" name="Text Box 2">
            <a:extLst/>
          </p:cNvPr>
          <p:cNvSpPr txBox="1">
            <a:spLocks noChangeArrowheads="1"/>
          </p:cNvSpPr>
          <p:nvPr/>
        </p:nvSpPr>
        <p:spPr bwMode="auto">
          <a:xfrm>
            <a:off x="1339104" y="2286439"/>
            <a:ext cx="7054398" cy="369332"/>
          </a:xfrm>
          <a:prstGeom prst="rect">
            <a:avLst/>
          </a:prstGeom>
          <a:noFill/>
          <a:ln>
            <a:noFill/>
          </a:ln>
          <a:effectLst/>
          <a:extLst/>
        </p:spPr>
        <p:txBody>
          <a:bodyPr wrap="square">
            <a:spAutoFit/>
          </a:bodyPr>
          <a:lstStyle/>
          <a:p>
            <a:pPr lvl="0"/>
            <a:r>
              <a:rPr lang="it-IT" b="1" dirty="0" smtClean="0">
                <a:solidFill>
                  <a:srgbClr val="0000FF"/>
                </a:solidFill>
                <a:latin typeface="+mn-lt"/>
              </a:rPr>
              <a:t>La </a:t>
            </a:r>
            <a:r>
              <a:rPr lang="it-IT" b="1" dirty="0">
                <a:solidFill>
                  <a:srgbClr val="0000FF"/>
                </a:solidFill>
                <a:latin typeface="+mn-lt"/>
              </a:rPr>
              <a:t>continuità nel processo educativo: </a:t>
            </a:r>
            <a:r>
              <a:rPr lang="it-IT" b="1" dirty="0" smtClean="0">
                <a:solidFill>
                  <a:srgbClr val="0000FF"/>
                </a:solidFill>
                <a:latin typeface="+mn-lt"/>
              </a:rPr>
              <a:t>la </a:t>
            </a:r>
            <a:r>
              <a:rPr lang="it-IT" b="1" dirty="0">
                <a:solidFill>
                  <a:srgbClr val="0000FF"/>
                </a:solidFill>
                <a:latin typeface="+mn-lt"/>
              </a:rPr>
              <a:t>normativa </a:t>
            </a:r>
            <a:r>
              <a:rPr lang="it-IT" b="1" dirty="0" smtClean="0">
                <a:solidFill>
                  <a:srgbClr val="0000FF"/>
                </a:solidFill>
                <a:latin typeface="+mn-lt"/>
              </a:rPr>
              <a:t>vigente</a:t>
            </a:r>
            <a:endParaRPr kumimoji="1" lang="it-IT" altLang="it-IT" dirty="0">
              <a:solidFill>
                <a:srgbClr val="0000FF"/>
              </a:solidFill>
              <a:latin typeface="+mn-lt"/>
            </a:endParaRPr>
          </a:p>
        </p:txBody>
      </p:sp>
      <p:sp>
        <p:nvSpPr>
          <p:cNvPr id="4103" name="Rectangle 7"/>
          <p:cNvSpPr>
            <a:spLocks noChangeArrowheads="1"/>
          </p:cNvSpPr>
          <p:nvPr/>
        </p:nvSpPr>
        <p:spPr bwMode="auto">
          <a:xfrm>
            <a:off x="592979" y="2218176"/>
            <a:ext cx="529960" cy="450850"/>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A</a:t>
            </a:r>
          </a:p>
        </p:txBody>
      </p:sp>
      <p:sp>
        <p:nvSpPr>
          <p:cNvPr id="4104" name="Rectangle 17"/>
          <p:cNvSpPr>
            <a:spLocks noChangeArrowheads="1"/>
          </p:cNvSpPr>
          <p:nvPr/>
        </p:nvSpPr>
        <p:spPr bwMode="auto">
          <a:xfrm>
            <a:off x="553918" y="4142321"/>
            <a:ext cx="508000" cy="438150"/>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C</a:t>
            </a:r>
          </a:p>
        </p:txBody>
      </p:sp>
      <p:sp>
        <p:nvSpPr>
          <p:cNvPr id="4105" name="Rectangle 12"/>
          <p:cNvSpPr txBox="1">
            <a:spLocks noChangeArrowheads="1"/>
          </p:cNvSpPr>
          <p:nvPr/>
        </p:nvSpPr>
        <p:spPr bwMode="auto">
          <a:xfrm>
            <a:off x="1306393" y="4129621"/>
            <a:ext cx="6916737" cy="43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chemeClr val="tx2"/>
              </a:buClr>
              <a:buSzPct val="70000"/>
            </a:pPr>
            <a:r>
              <a:rPr lang="it-IT" altLang="it-IT" b="1" dirty="0" smtClean="0">
                <a:solidFill>
                  <a:srgbClr val="0000FF"/>
                </a:solidFill>
              </a:rPr>
              <a:t>Monitoraggio e autovalutazione</a:t>
            </a:r>
            <a:endParaRPr lang="it-IT" altLang="it-IT" b="1" dirty="0">
              <a:solidFill>
                <a:srgbClr val="0000FF"/>
              </a:solidFill>
            </a:endParaRPr>
          </a:p>
        </p:txBody>
      </p:sp>
      <p:sp>
        <p:nvSpPr>
          <p:cNvPr id="13" name="Text Box 34"/>
          <p:cNvSpPr txBox="1">
            <a:spLocks noChangeArrowheads="1"/>
          </p:cNvSpPr>
          <p:nvPr/>
        </p:nvSpPr>
        <p:spPr bwMode="auto">
          <a:xfrm>
            <a:off x="1332754" y="2827776"/>
            <a:ext cx="7034870" cy="369888"/>
          </a:xfrm>
          <a:prstGeom prst="rect">
            <a:avLst/>
          </a:prstGeom>
          <a:noFill/>
          <a:ln w="9525">
            <a:noFill/>
            <a:miter lim="800000"/>
            <a:headEnd/>
            <a:tailEnd/>
          </a:ln>
        </p:spPr>
        <p:txBody>
          <a:bodyPr wrap="square">
            <a:spAutoFit/>
          </a:bodyPr>
          <a:lstStyle/>
          <a:p>
            <a:pPr eaLnBrk="1" hangingPunct="1">
              <a:defRPr/>
            </a:pPr>
            <a:r>
              <a:rPr lang="it-IT" altLang="it-IT" b="1" dirty="0" smtClean="0">
                <a:solidFill>
                  <a:srgbClr val="0000FF"/>
                </a:solidFill>
                <a:latin typeface="+mj-lt"/>
                <a:cs typeface="Arial" charset="0"/>
              </a:rPr>
              <a:t>Le procedure di passaggio nei vari ordini scolastici</a:t>
            </a:r>
            <a:endParaRPr lang="it-IT" altLang="it-IT" b="1" dirty="0">
              <a:solidFill>
                <a:srgbClr val="0000FF"/>
              </a:solidFill>
              <a:latin typeface="+mj-lt"/>
              <a:cs typeface="Arial" charset="0"/>
            </a:endParaRPr>
          </a:p>
        </p:txBody>
      </p:sp>
      <p:sp>
        <p:nvSpPr>
          <p:cNvPr id="4107" name="Rectangle 35"/>
          <p:cNvSpPr>
            <a:spLocks noChangeArrowheads="1"/>
          </p:cNvSpPr>
          <p:nvPr/>
        </p:nvSpPr>
        <p:spPr bwMode="auto">
          <a:xfrm>
            <a:off x="607265" y="2792851"/>
            <a:ext cx="525113"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B</a:t>
            </a:r>
          </a:p>
        </p:txBody>
      </p:sp>
      <p:sp>
        <p:nvSpPr>
          <p:cNvPr id="4108" name="Rectangle 17"/>
          <p:cNvSpPr>
            <a:spLocks noChangeArrowheads="1"/>
          </p:cNvSpPr>
          <p:nvPr/>
        </p:nvSpPr>
        <p:spPr bwMode="auto">
          <a:xfrm>
            <a:off x="553918" y="4715408"/>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D</a:t>
            </a:r>
          </a:p>
        </p:txBody>
      </p:sp>
      <p:sp>
        <p:nvSpPr>
          <p:cNvPr id="4109" name="Rectangle 12"/>
          <p:cNvSpPr txBox="1">
            <a:spLocks noChangeArrowheads="1"/>
          </p:cNvSpPr>
          <p:nvPr/>
        </p:nvSpPr>
        <p:spPr bwMode="auto">
          <a:xfrm>
            <a:off x="1266705" y="4721758"/>
            <a:ext cx="6916738"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chemeClr val="tx2"/>
              </a:buClr>
              <a:buSzPct val="70000"/>
            </a:pPr>
            <a:r>
              <a:rPr lang="it-IT" altLang="it-IT" b="1" dirty="0" smtClean="0">
                <a:solidFill>
                  <a:srgbClr val="0000FF"/>
                </a:solidFill>
              </a:rPr>
              <a:t>Scheda di raccordo</a:t>
            </a:r>
            <a:endParaRPr lang="it-IT" altLang="it-IT" b="1" dirty="0">
              <a:solidFill>
                <a:srgbClr val="0000FF"/>
              </a:solidFill>
            </a:endParaRPr>
          </a:p>
        </p:txBody>
      </p:sp>
      <p:sp>
        <p:nvSpPr>
          <p:cNvPr id="4110" name="Rectangle 17"/>
          <p:cNvSpPr>
            <a:spLocks noChangeArrowheads="1"/>
          </p:cNvSpPr>
          <p:nvPr/>
        </p:nvSpPr>
        <p:spPr bwMode="auto">
          <a:xfrm>
            <a:off x="542805" y="5274208"/>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E</a:t>
            </a:r>
          </a:p>
        </p:txBody>
      </p:sp>
      <p:sp>
        <p:nvSpPr>
          <p:cNvPr id="4111" name="Rectangle 12"/>
          <p:cNvSpPr txBox="1">
            <a:spLocks noChangeArrowheads="1"/>
          </p:cNvSpPr>
          <p:nvPr/>
        </p:nvSpPr>
        <p:spPr bwMode="auto">
          <a:xfrm>
            <a:off x="1266705" y="5274208"/>
            <a:ext cx="6916738"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chemeClr val="tx2"/>
              </a:buClr>
              <a:buSzPct val="70000"/>
            </a:pPr>
            <a:r>
              <a:rPr lang="it-IT" altLang="it-IT" b="1" dirty="0" smtClean="0">
                <a:solidFill>
                  <a:srgbClr val="0000FF"/>
                </a:solidFill>
              </a:rPr>
              <a:t>La Certificazione delle Competenze da rilasciare al termine dell’anno scolastico conclusivo</a:t>
            </a:r>
            <a:endParaRPr lang="it-IT" altLang="it-IT" b="1" dirty="0">
              <a:solidFill>
                <a:srgbClr val="0000FF"/>
              </a:solidFill>
            </a:endParaRPr>
          </a:p>
        </p:txBody>
      </p:sp>
      <p:pic>
        <p:nvPicPr>
          <p:cNvPr id="4112" name="Immagine 2" descr="D:\Users\mi14227\Desktop\Copertina immagine\logo ritagliato e sfumato (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13" name="Rectangle 17"/>
          <p:cNvSpPr>
            <a:spLocks noChangeArrowheads="1"/>
          </p:cNvSpPr>
          <p:nvPr/>
        </p:nvSpPr>
        <p:spPr bwMode="auto">
          <a:xfrm>
            <a:off x="536456" y="5953658"/>
            <a:ext cx="525462"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F</a:t>
            </a:r>
          </a:p>
        </p:txBody>
      </p:sp>
      <p:sp>
        <p:nvSpPr>
          <p:cNvPr id="18" name="Rectangle 522">
            <a:extLst/>
          </p:cNvPr>
          <p:cNvSpPr txBox="1">
            <a:spLocks noChangeArrowheads="1"/>
          </p:cNvSpPr>
          <p:nvPr/>
        </p:nvSpPr>
        <p:spPr bwMode="auto">
          <a:xfrm>
            <a:off x="1306393" y="5963977"/>
            <a:ext cx="7400925" cy="395287"/>
          </a:xfrm>
          <a:prstGeom prst="rect">
            <a:avLst/>
          </a:prstGeom>
          <a:noFill/>
          <a:ln w="9525" cap="flat" cmpd="sng" algn="ctr">
            <a:noFill/>
            <a:prstDash val="solid"/>
            <a:miter lim="800000"/>
            <a:headEnd/>
            <a:tailEnd/>
          </a:ln>
          <a:extLst/>
        </p:spPr>
        <p:txBody>
          <a:bodyPr anchor="b"/>
          <a:lst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a:lstStyle>
          <a:p>
            <a:pPr>
              <a:defRPr/>
            </a:pPr>
            <a:r>
              <a:rPr lang="it-IT" altLang="it-IT" sz="1800" kern="0" dirty="0" smtClean="0">
                <a:solidFill>
                  <a:srgbClr val="0000FF"/>
                </a:solidFill>
              </a:rPr>
              <a:t>Traccia della relazione finale</a:t>
            </a:r>
            <a:endParaRPr lang="it-IT" altLang="it-IT" sz="1800" kern="0" dirty="0">
              <a:solidFill>
                <a:srgbClr val="0000FF"/>
              </a:solidFill>
            </a:endParaRPr>
          </a:p>
        </p:txBody>
      </p:sp>
      <p:sp>
        <p:nvSpPr>
          <p:cNvPr id="2" name="Rectangle 7"/>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10" name="Rectangle 13"/>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11" name="Rectangle 20"/>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20" name="Rectangle 26"/>
          <p:cNvSpPr>
            <a:spLocks noChangeArrowheads="1"/>
          </p:cNvSpPr>
          <p:nvPr/>
        </p:nvSpPr>
        <p:spPr bwMode="auto">
          <a:xfrm>
            <a:off x="152400" y="609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pic>
        <p:nvPicPr>
          <p:cNvPr id="3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555" y="378373"/>
            <a:ext cx="889962" cy="889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Rectangle 12"/>
          <p:cNvSpPr txBox="1">
            <a:spLocks noChangeArrowheads="1"/>
          </p:cNvSpPr>
          <p:nvPr/>
        </p:nvSpPr>
        <p:spPr bwMode="auto">
          <a:xfrm>
            <a:off x="511343" y="1573651"/>
            <a:ext cx="7899412" cy="55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it-IT" altLang="it-IT" sz="2400" b="1" dirty="0" smtClean="0"/>
              <a:t>Incontro 1</a:t>
            </a:r>
            <a:endParaRPr lang="it-IT" sz="2400" dirty="0"/>
          </a:p>
        </p:txBody>
      </p:sp>
      <p:sp>
        <p:nvSpPr>
          <p:cNvPr id="25" name="Rectangle 12"/>
          <p:cNvSpPr txBox="1">
            <a:spLocks noChangeArrowheads="1"/>
          </p:cNvSpPr>
          <p:nvPr/>
        </p:nvSpPr>
        <p:spPr bwMode="auto">
          <a:xfrm>
            <a:off x="494083" y="3523225"/>
            <a:ext cx="6132021" cy="55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it-IT" altLang="it-IT" sz="2400" b="1" dirty="0" smtClean="0"/>
              <a:t>Incontro 2</a:t>
            </a:r>
            <a:endParaRPr lang="it-IT" sz="2400" dirty="0"/>
          </a:p>
        </p:txBody>
      </p:sp>
      <p:sp>
        <p:nvSpPr>
          <p:cNvPr id="26" name="Rettangolo 25"/>
          <p:cNvSpPr/>
          <p:nvPr/>
        </p:nvSpPr>
        <p:spPr bwMode="auto">
          <a:xfrm>
            <a:off x="163902" y="1475117"/>
            <a:ext cx="8626415" cy="1984075"/>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charset="0"/>
            </a:endParaRPr>
          </a:p>
        </p:txBody>
      </p:sp>
      <p:sp>
        <p:nvSpPr>
          <p:cNvPr id="27" name="Rettangolo 26"/>
          <p:cNvSpPr/>
          <p:nvPr/>
        </p:nvSpPr>
        <p:spPr bwMode="auto">
          <a:xfrm>
            <a:off x="163902" y="3519577"/>
            <a:ext cx="8643668" cy="3045125"/>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charset="0"/>
            </a:endParaRPr>
          </a:p>
        </p:txBody>
      </p:sp>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5"/>
          <p:cNvSpPr>
            <a:spLocks noChangeArrowheads="1"/>
          </p:cNvSpPr>
          <p:nvPr/>
        </p:nvSpPr>
        <p:spPr bwMode="auto">
          <a:xfrm>
            <a:off x="226958" y="156451"/>
            <a:ext cx="515938"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B</a:t>
            </a:r>
          </a:p>
        </p:txBody>
      </p:sp>
      <p:sp>
        <p:nvSpPr>
          <p:cNvPr id="4" name="Rettangolo 3"/>
          <p:cNvSpPr/>
          <p:nvPr/>
        </p:nvSpPr>
        <p:spPr>
          <a:xfrm>
            <a:off x="333482" y="1393420"/>
            <a:ext cx="8473633" cy="5109091"/>
          </a:xfrm>
          <a:prstGeom prst="rect">
            <a:avLst/>
          </a:prstGeom>
        </p:spPr>
        <p:txBody>
          <a:bodyPr wrap="square">
            <a:spAutoFit/>
          </a:bodyPr>
          <a:lstStyle/>
          <a:p>
            <a:pPr>
              <a:lnSpc>
                <a:spcPct val="150000"/>
              </a:lnSpc>
              <a:spcAft>
                <a:spcPts val="0"/>
              </a:spcAft>
              <a:tabLst>
                <a:tab pos="4535805" algn="ctr"/>
                <a:tab pos="6172200" algn="l"/>
              </a:tabLst>
            </a:pPr>
            <a:r>
              <a:rPr lang="it-IT" sz="3200" b="1" dirty="0" smtClean="0">
                <a:latin typeface="Verdana" panose="020B0604030504040204" pitchFamily="34" charset="0"/>
                <a:ea typeface="Times New Roman" panose="02020603050405020304" pitchFamily="18" charset="0"/>
              </a:rPr>
              <a:t>	</a:t>
            </a:r>
            <a:r>
              <a:rPr lang="it-IT" sz="1600" b="1" dirty="0" smtClean="0">
                <a:latin typeface="Verdana" panose="020B0604030504040204" pitchFamily="34" charset="0"/>
                <a:ea typeface="Times New Roman" panose="02020603050405020304" pitchFamily="18" charset="0"/>
              </a:rPr>
              <a:t>Qualità </a:t>
            </a:r>
            <a:r>
              <a:rPr lang="it-IT" sz="1600" b="1" dirty="0">
                <a:latin typeface="Verdana" panose="020B0604030504040204" pitchFamily="34" charset="0"/>
                <a:ea typeface="Times New Roman" panose="02020603050405020304" pitchFamily="18" charset="0"/>
              </a:rPr>
              <a:t>dell’inclusione	</a:t>
            </a:r>
            <a:endParaRPr lang="it-IT" sz="1600" dirty="0">
              <a:latin typeface="Times New Roman" panose="02020603050405020304" pitchFamily="18" charset="0"/>
              <a:ea typeface="Times New Roman" panose="02020603050405020304" pitchFamily="18" charset="0"/>
            </a:endParaRPr>
          </a:p>
          <a:p>
            <a:pPr algn="ctr">
              <a:spcAft>
                <a:spcPts val="0"/>
              </a:spcAft>
            </a:pPr>
            <a:r>
              <a:rPr lang="it-IT" sz="1600" b="1" dirty="0">
                <a:latin typeface="Verdana" panose="020B0604030504040204" pitchFamily="34" charset="0"/>
                <a:ea typeface="Times New Roman" panose="02020603050405020304" pitchFamily="18" charset="0"/>
              </a:rPr>
              <a:t>“ICF- Continuità educativa</a:t>
            </a:r>
            <a:r>
              <a:rPr lang="it-IT" sz="1600" b="1" dirty="0" smtClean="0">
                <a:latin typeface="Verdana" panose="020B0604030504040204" pitchFamily="34" charset="0"/>
                <a:ea typeface="Times New Roman" panose="02020603050405020304" pitchFamily="18" charset="0"/>
              </a:rPr>
              <a:t>”</a:t>
            </a:r>
            <a:r>
              <a:rPr lang="it-IT" sz="1600" b="1" dirty="0">
                <a:latin typeface="Verdana" panose="020B0604030504040204" pitchFamily="34" charset="0"/>
                <a:ea typeface="Times New Roman" panose="02020603050405020304" pitchFamily="18" charset="0"/>
              </a:rPr>
              <a:t> </a:t>
            </a:r>
            <a:endParaRPr lang="it-IT" sz="1600" dirty="0">
              <a:latin typeface="Times New Roman" panose="02020603050405020304" pitchFamily="18" charset="0"/>
              <a:ea typeface="Times New Roman" panose="02020603050405020304" pitchFamily="18" charset="0"/>
            </a:endParaRPr>
          </a:p>
          <a:p>
            <a:pPr algn="ctr">
              <a:spcAft>
                <a:spcPts val="0"/>
              </a:spcAft>
            </a:pPr>
            <a:r>
              <a:rPr lang="it-IT" sz="1600" b="1" dirty="0">
                <a:latin typeface="Verdana" panose="020B0604030504040204" pitchFamily="34" charset="0"/>
                <a:ea typeface="Times New Roman" panose="02020603050405020304" pitchFamily="18" charset="0"/>
              </a:rPr>
              <a:t>Procedura di passaggio tra i diversi ordini </a:t>
            </a:r>
            <a:r>
              <a:rPr lang="it-IT" sz="1600" b="1" dirty="0" smtClean="0">
                <a:latin typeface="Verdana" panose="020B0604030504040204" pitchFamily="34" charset="0"/>
                <a:ea typeface="Times New Roman" panose="02020603050405020304" pitchFamily="18" charset="0"/>
              </a:rPr>
              <a:t>scolastici</a:t>
            </a:r>
            <a:r>
              <a:rPr lang="it-IT" b="1" dirty="0">
                <a:latin typeface="Verdana" panose="020B0604030504040204" pitchFamily="34" charset="0"/>
                <a:ea typeface="Times New Roman" panose="02020603050405020304" pitchFamily="18" charset="0"/>
              </a:rPr>
              <a:t> </a:t>
            </a:r>
            <a:endParaRPr lang="it-IT" sz="2800" dirty="0">
              <a:latin typeface="Times New Roman" panose="02020603050405020304" pitchFamily="18" charset="0"/>
              <a:ea typeface="Times New Roman" panose="02020603050405020304" pitchFamily="18" charset="0"/>
            </a:endParaRPr>
          </a:p>
          <a:p>
            <a:pPr>
              <a:spcAft>
                <a:spcPts val="0"/>
              </a:spcAft>
            </a:pPr>
            <a:r>
              <a:rPr lang="it-IT" sz="1600" b="1" dirty="0">
                <a:latin typeface="Verdana" panose="020B0604030504040204" pitchFamily="34" charset="0"/>
                <a:ea typeface="Times New Roman" panose="02020603050405020304" pitchFamily="18" charset="0"/>
              </a:rPr>
              <a:t>Finalità</a:t>
            </a:r>
            <a:endParaRPr lang="it-IT" sz="1600" dirty="0">
              <a:latin typeface="Times New Roman" panose="02020603050405020304" pitchFamily="18" charset="0"/>
              <a:ea typeface="Times New Roman" panose="02020603050405020304" pitchFamily="18" charset="0"/>
            </a:endParaRPr>
          </a:p>
          <a:p>
            <a:pPr>
              <a:spcAft>
                <a:spcPts val="0"/>
              </a:spcAft>
            </a:pPr>
            <a:r>
              <a:rPr lang="it-IT" sz="1600" dirty="0">
                <a:latin typeface="Verdana" panose="020B0604030504040204" pitchFamily="34" charset="0"/>
                <a:ea typeface="Times New Roman" panose="02020603050405020304" pitchFamily="18" charset="0"/>
              </a:rPr>
              <a:t>Progettare strategie sostenibili per accompagnare il passaggio tra i diversi gradi scolastici e sperimentarle in contesti </a:t>
            </a:r>
            <a:r>
              <a:rPr lang="it-IT" sz="1600" dirty="0" smtClean="0">
                <a:latin typeface="Verdana" panose="020B0604030504040204" pitchFamily="34" charset="0"/>
                <a:ea typeface="Times New Roman" panose="02020603050405020304" pitchFamily="18" charset="0"/>
              </a:rPr>
              <a:t>reali</a:t>
            </a:r>
          </a:p>
          <a:p>
            <a:pPr>
              <a:spcAft>
                <a:spcPts val="0"/>
              </a:spcAft>
            </a:pPr>
            <a:r>
              <a:rPr lang="it-IT" sz="1600" b="1" dirty="0">
                <a:latin typeface="Verdana" panose="020B0604030504040204" pitchFamily="34" charset="0"/>
                <a:ea typeface="Times New Roman" panose="02020603050405020304" pitchFamily="18" charset="0"/>
              </a:rPr>
              <a:t>  </a:t>
            </a:r>
            <a:endParaRPr lang="it-IT" sz="1600" dirty="0">
              <a:latin typeface="Times New Roman" panose="02020603050405020304" pitchFamily="18" charset="0"/>
              <a:ea typeface="Times New Roman" panose="02020603050405020304" pitchFamily="18" charset="0"/>
            </a:endParaRPr>
          </a:p>
          <a:p>
            <a:pPr marL="1620520" indent="-1620520">
              <a:spcAft>
                <a:spcPts val="0"/>
              </a:spcAft>
            </a:pPr>
            <a:r>
              <a:rPr lang="it-IT" sz="1600" b="1" dirty="0">
                <a:latin typeface="Verdana" panose="020B0604030504040204" pitchFamily="34" charset="0"/>
                <a:ea typeface="Times New Roman" panose="02020603050405020304" pitchFamily="18" charset="0"/>
              </a:rPr>
              <a:t>Obiettivi </a:t>
            </a:r>
            <a:r>
              <a:rPr lang="it-IT" sz="1600" b="1" dirty="0" smtClean="0">
                <a:latin typeface="Verdana" panose="020B0604030504040204" pitchFamily="34" charset="0"/>
                <a:ea typeface="Times New Roman" panose="02020603050405020304" pitchFamily="18" charset="0"/>
              </a:rPr>
              <a:t>operativi</a:t>
            </a:r>
            <a:r>
              <a:rPr lang="it-IT" sz="1600" b="1" dirty="0">
                <a:latin typeface="Verdana" panose="020B0604030504040204" pitchFamily="34" charset="0"/>
                <a:ea typeface="Times New Roman" panose="02020603050405020304" pitchFamily="18" charset="0"/>
              </a:rPr>
              <a:t> </a:t>
            </a:r>
            <a:endParaRPr lang="it-IT" sz="1600" dirty="0" smtClean="0">
              <a:latin typeface="Times New Roman" panose="02020603050405020304" pitchFamily="18" charset="0"/>
              <a:ea typeface="Times New Roman" panose="02020603050405020304" pitchFamily="18" charset="0"/>
            </a:endParaRPr>
          </a:p>
          <a:p>
            <a:pPr marL="357188" lvl="0" indent="-357188" algn="just">
              <a:spcAft>
                <a:spcPts val="600"/>
              </a:spcAft>
              <a:buSzPts val="1200"/>
              <a:tabLst>
                <a:tab pos="300355" algn="l"/>
              </a:tabLst>
            </a:pPr>
            <a:r>
              <a:rPr lang="it-IT" sz="1600" dirty="0" smtClean="0">
                <a:latin typeface="Verdana" panose="020B0604030504040204" pitchFamily="34" charset="0"/>
                <a:ea typeface="Times New Roman" panose="02020603050405020304" pitchFamily="18" charset="0"/>
              </a:rPr>
              <a:t>A. Iscrivere l’alunno/a e trasmettere la documentazione utile per acquisire le risorse professionali (</a:t>
            </a:r>
            <a:r>
              <a:rPr lang="it-IT" sz="1600" i="1" dirty="0" smtClean="0">
                <a:latin typeface="Verdana" panose="020B0604030504040204" pitchFamily="34" charset="0"/>
                <a:ea typeface="Times New Roman" panose="02020603050405020304" pitchFamily="18" charset="0"/>
              </a:rPr>
              <a:t>insegnante di sostegno, addetto all’assistenza)</a:t>
            </a:r>
            <a:endParaRPr lang="it-IT" sz="1600"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357188" lvl="0" indent="-357188" algn="just">
              <a:spcAft>
                <a:spcPts val="0"/>
              </a:spcAft>
              <a:buSzPts val="1200"/>
              <a:tabLst>
                <a:tab pos="300355" algn="l"/>
              </a:tabLst>
            </a:pPr>
            <a:r>
              <a:rPr lang="it-IT" sz="1600" dirty="0" smtClean="0">
                <a:latin typeface="Verdana" panose="020B0604030504040204" pitchFamily="34" charset="0"/>
                <a:ea typeface="Times New Roman" panose="02020603050405020304" pitchFamily="18" charset="0"/>
              </a:rPr>
              <a:t>B. Presentare </a:t>
            </a:r>
            <a:r>
              <a:rPr lang="it-IT" sz="1600" dirty="0">
                <a:latin typeface="Verdana" panose="020B0604030504040204" pitchFamily="34" charset="0"/>
                <a:ea typeface="Times New Roman" panose="02020603050405020304" pitchFamily="18" charset="0"/>
              </a:rPr>
              <a:t>le caratteristiche dell’alunno/a per favorire l’accoglienza nel grado scolastico successivo</a:t>
            </a:r>
            <a:endParaRPr lang="it-IT" sz="1600" dirty="0">
              <a:latin typeface="Times New Roman" panose="02020603050405020304" pitchFamily="18" charset="0"/>
              <a:ea typeface="Times New Roman" panose="02020603050405020304" pitchFamily="18" charset="0"/>
              <a:cs typeface="Times New Roman" panose="02020603050405020304" pitchFamily="18" charset="0"/>
            </a:endParaRPr>
          </a:p>
          <a:p>
            <a:pPr marL="320675" algn="just">
              <a:spcAft>
                <a:spcPts val="600"/>
              </a:spcAft>
            </a:pPr>
            <a:r>
              <a:rPr lang="it-IT" sz="1600" dirty="0">
                <a:latin typeface="Verdana" panose="020B0604030504040204" pitchFamily="34" charset="0"/>
                <a:ea typeface="Times New Roman" panose="02020603050405020304" pitchFamily="18" charset="0"/>
              </a:rPr>
              <a:t>(</a:t>
            </a:r>
            <a:r>
              <a:rPr lang="it-IT" sz="1600" i="1" dirty="0">
                <a:latin typeface="Verdana" panose="020B0604030504040204" pitchFamily="34" charset="0"/>
                <a:ea typeface="Times New Roman" panose="02020603050405020304" pitchFamily="18" charset="0"/>
              </a:rPr>
              <a:t>Es: assegnazione ore sostegno/addetto all’assistenza, formazione delle classi, interventi di accompagnamento</a:t>
            </a:r>
            <a:r>
              <a:rPr lang="it-IT" sz="1600" dirty="0">
                <a:latin typeface="Verdana" panose="020B0604030504040204" pitchFamily="34" charset="0"/>
                <a:ea typeface="Times New Roman" panose="02020603050405020304" pitchFamily="18" charset="0"/>
              </a:rPr>
              <a:t>).</a:t>
            </a:r>
            <a:endParaRPr lang="it-IT" sz="1600" dirty="0">
              <a:latin typeface="Times New Roman" panose="02020603050405020304" pitchFamily="18" charset="0"/>
              <a:ea typeface="Times New Roman" panose="02020603050405020304" pitchFamily="18" charset="0"/>
            </a:endParaRPr>
          </a:p>
          <a:p>
            <a:pPr marL="357188" lvl="0" indent="-357188" algn="just">
              <a:spcAft>
                <a:spcPts val="0"/>
              </a:spcAft>
              <a:buSzPts val="1200"/>
              <a:tabLst>
                <a:tab pos="357188" algn="l"/>
              </a:tabLst>
            </a:pPr>
            <a:r>
              <a:rPr lang="it-IT" sz="1600" dirty="0" smtClean="0">
                <a:latin typeface="Verdana" panose="020B0604030504040204" pitchFamily="34" charset="0"/>
                <a:ea typeface="Times New Roman" panose="02020603050405020304" pitchFamily="18" charset="0"/>
              </a:rPr>
              <a:t>C. Trasmettere </a:t>
            </a:r>
            <a:r>
              <a:rPr lang="it-IT" sz="1600" dirty="0">
                <a:latin typeface="Verdana" panose="020B0604030504040204" pitchFamily="34" charset="0"/>
                <a:ea typeface="Times New Roman" panose="02020603050405020304" pitchFamily="18" charset="0"/>
              </a:rPr>
              <a:t>il fascicolo personale dell’alunno comprensivo del Profilo Dinamico Funzionale, Piano Educativo Individualizzato, relazione finale, Verbali incontri del GLHO, eventuali progetti di deroga</a:t>
            </a:r>
            <a:r>
              <a:rPr lang="it-IT" sz="1600" dirty="0" smtClean="0">
                <a:latin typeface="Verdana" panose="020B0604030504040204" pitchFamily="34" charset="0"/>
                <a:ea typeface="Times New Roman" panose="02020603050405020304" pitchFamily="18" charset="0"/>
              </a:rPr>
              <a:t>.</a:t>
            </a:r>
            <a:endParaRPr lang="it-IT" sz="1600" dirty="0">
              <a:effectLst/>
              <a:latin typeface="Times New Roman" panose="02020603050405020304" pitchFamily="18" charset="0"/>
              <a:ea typeface="Times New Roman" panose="02020603050405020304" pitchFamily="18" charset="0"/>
            </a:endParaRPr>
          </a:p>
        </p:txBody>
      </p:sp>
      <p:pic>
        <p:nvPicPr>
          <p:cNvPr id="3074" name="Immagine 3"/>
          <p:cNvPicPr>
            <a:picLocks noChangeAspect="1" noChangeArrowheads="1"/>
          </p:cNvPicPr>
          <p:nvPr/>
        </p:nvPicPr>
        <p:blipFill>
          <a:blip r:embed="rId2" cstate="print">
            <a:extLst>
              <a:ext uri="{28A0092B-C50C-407E-A947-70E740481C1C}">
                <a14:useLocalDpi xmlns:a14="http://schemas.microsoft.com/office/drawing/2010/main" val="0"/>
              </a:ext>
            </a:extLst>
          </a:blip>
          <a:srcRect b="-2834"/>
          <a:stretch>
            <a:fillRect/>
          </a:stretch>
        </p:blipFill>
        <p:spPr bwMode="auto">
          <a:xfrm>
            <a:off x="1464635" y="1128422"/>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2">
            <a:extLst/>
          </p:cNvPr>
          <p:cNvSpPr txBox="1">
            <a:spLocks noChangeArrowheads="1"/>
          </p:cNvSpPr>
          <p:nvPr/>
        </p:nvSpPr>
        <p:spPr bwMode="auto">
          <a:xfrm>
            <a:off x="2404988" y="979909"/>
            <a:ext cx="3870436" cy="523220"/>
          </a:xfrm>
          <a:prstGeom prst="rect">
            <a:avLst/>
          </a:prstGeom>
          <a:noFill/>
          <a:ln>
            <a:noFill/>
          </a:ln>
          <a:effectLst/>
          <a:extLst/>
        </p:spPr>
        <p:txBody>
          <a:bodyPr wrap="square">
            <a:spAutoFit/>
          </a:bodyPr>
          <a:lstStyle/>
          <a:p>
            <a:pPr lvl="0" algn="ctr"/>
            <a:r>
              <a:rPr lang="it-IT" sz="1400" dirty="0" smtClean="0">
                <a:latin typeface="+mn-lt"/>
              </a:rPr>
              <a:t>Ricerca-Azione</a:t>
            </a:r>
          </a:p>
          <a:p>
            <a:pPr lvl="0" algn="ctr"/>
            <a:r>
              <a:rPr lang="it-IT" sz="1400" dirty="0" err="1" smtClean="0">
                <a:latin typeface="+mn-lt"/>
              </a:rPr>
              <a:t>a.s.</a:t>
            </a:r>
            <a:r>
              <a:rPr lang="it-IT" sz="1400" dirty="0" smtClean="0">
                <a:latin typeface="+mn-lt"/>
              </a:rPr>
              <a:t> 2018/2019</a:t>
            </a:r>
            <a:endParaRPr kumimoji="1" lang="it-IT" altLang="it-IT" sz="1400" dirty="0">
              <a:latin typeface="+mn-lt"/>
            </a:endParaRPr>
          </a:p>
        </p:txBody>
      </p:sp>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34284" y="1142181"/>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magine 8" descr="D:\Users\mi14227\Desktop\Copertina immagine\logo ritagliato e sfumato (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34"/>
          <p:cNvSpPr txBox="1">
            <a:spLocks noChangeArrowheads="1"/>
          </p:cNvSpPr>
          <p:nvPr/>
        </p:nvSpPr>
        <p:spPr bwMode="auto">
          <a:xfrm>
            <a:off x="901249" y="173121"/>
            <a:ext cx="6667500" cy="369888"/>
          </a:xfrm>
          <a:prstGeom prst="rect">
            <a:avLst/>
          </a:prstGeom>
          <a:noFill/>
          <a:ln w="9525">
            <a:noFill/>
            <a:miter lim="800000"/>
            <a:headEnd/>
            <a:tailEnd/>
          </a:ln>
        </p:spPr>
        <p:txBody>
          <a:bodyPr>
            <a:spAutoFit/>
          </a:bodyPr>
          <a:lstStyle/>
          <a:p>
            <a:pPr eaLnBrk="1" hangingPunct="1">
              <a:defRPr/>
            </a:pPr>
            <a:r>
              <a:rPr lang="it-IT" altLang="it-IT" b="1" dirty="0" smtClean="0">
                <a:solidFill>
                  <a:srgbClr val="0000FF"/>
                </a:solidFill>
                <a:latin typeface="+mj-lt"/>
                <a:cs typeface="Arial" charset="0"/>
              </a:rPr>
              <a:t>Le procedure di passaggio nei vari ordini scolastici</a:t>
            </a:r>
            <a:endParaRPr lang="it-IT" altLang="it-IT" b="1" dirty="0">
              <a:solidFill>
                <a:srgbClr val="0000FF"/>
              </a:solidFill>
              <a:latin typeface="+mj-lt"/>
              <a:cs typeface="Arial" charset="0"/>
            </a:endParaRPr>
          </a:p>
        </p:txBody>
      </p:sp>
      <p:sp>
        <p:nvSpPr>
          <p:cNvPr id="10" name="Ovale 9"/>
          <p:cNvSpPr/>
          <p:nvPr/>
        </p:nvSpPr>
        <p:spPr bwMode="auto">
          <a:xfrm>
            <a:off x="8477428" y="619570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1800" b="1" i="0" u="none" strike="noStrike" cap="none" normalizeH="0" baseline="0" dirty="0" smtClean="0">
                <a:ln>
                  <a:noFill/>
                </a:ln>
                <a:solidFill>
                  <a:schemeClr val="tx1"/>
                </a:solidFill>
                <a:effectLst/>
                <a:latin typeface="Arial" charset="0"/>
              </a:rPr>
              <a:t>1</a:t>
            </a:r>
          </a:p>
        </p:txBody>
      </p:sp>
    </p:spTree>
    <p:extLst>
      <p:ext uri="{BB962C8B-B14F-4D97-AF65-F5344CB8AC3E}">
        <p14:creationId xmlns:p14="http://schemas.microsoft.com/office/powerpoint/2010/main" val="829025601"/>
      </p:ext>
    </p:extLst>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69507" y="604152"/>
            <a:ext cx="7642459" cy="523220"/>
          </a:xfrm>
          <a:prstGeom prst="rect">
            <a:avLst/>
          </a:prstGeom>
        </p:spPr>
        <p:txBody>
          <a:bodyPr wrap="square">
            <a:spAutoFit/>
          </a:bodyPr>
          <a:lstStyle/>
          <a:p>
            <a:pPr>
              <a:spcAft>
                <a:spcPts val="0"/>
              </a:spcAft>
            </a:pPr>
            <a:r>
              <a:rPr lang="it-IT" sz="1600" b="1" dirty="0">
                <a:latin typeface="+mj-lt"/>
                <a:ea typeface="Times New Roman" panose="02020603050405020304" pitchFamily="18" charset="0"/>
              </a:rPr>
              <a:t>PROTOCOLLO </a:t>
            </a:r>
            <a:r>
              <a:rPr lang="it-IT" sz="1600" b="1" dirty="0" smtClean="0">
                <a:latin typeface="+mj-lt"/>
                <a:ea typeface="Times New Roman" panose="02020603050405020304" pitchFamily="18" charset="0"/>
              </a:rPr>
              <a:t>SCUOLA </a:t>
            </a:r>
            <a:r>
              <a:rPr lang="it-IT" sz="1600" b="1" dirty="0">
                <a:latin typeface="+mj-lt"/>
                <a:ea typeface="Times New Roman" panose="02020603050405020304" pitchFamily="18" charset="0"/>
              </a:rPr>
              <a:t>DELL’INFANZIA ALLA SCUOLA </a:t>
            </a:r>
            <a:r>
              <a:rPr lang="it-IT" sz="1600" b="1" dirty="0" smtClean="0">
                <a:latin typeface="+mj-lt"/>
                <a:ea typeface="Times New Roman" panose="02020603050405020304" pitchFamily="18" charset="0"/>
              </a:rPr>
              <a:t>PRIMARIA (1 di 3)</a:t>
            </a:r>
            <a:r>
              <a:rPr lang="it-IT" dirty="0">
                <a:latin typeface="Verdana" panose="020B0604030504040204" pitchFamily="34" charset="0"/>
                <a:ea typeface="Times New Roman" panose="02020603050405020304" pitchFamily="18" charset="0"/>
              </a:rPr>
              <a:t> </a:t>
            </a:r>
            <a:endParaRPr lang="it-IT" sz="2800" dirty="0">
              <a:effectLst/>
              <a:latin typeface="Times New Roman" panose="02020603050405020304" pitchFamily="18" charset="0"/>
              <a:ea typeface="Times New Roman" panose="02020603050405020304" pitchFamily="18" charset="0"/>
            </a:endParaRPr>
          </a:p>
        </p:txBody>
      </p:sp>
      <p:sp>
        <p:nvSpPr>
          <p:cNvPr id="3" name="Rectangle 35"/>
          <p:cNvSpPr>
            <a:spLocks noChangeArrowheads="1"/>
          </p:cNvSpPr>
          <p:nvPr/>
        </p:nvSpPr>
        <p:spPr bwMode="auto">
          <a:xfrm>
            <a:off x="226958" y="156451"/>
            <a:ext cx="515938"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B</a:t>
            </a:r>
          </a:p>
        </p:txBody>
      </p:sp>
      <p:pic>
        <p:nvPicPr>
          <p:cNvPr id="4" name="Immagine 3"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3" name="Tabella 12"/>
          <p:cNvGraphicFramePr>
            <a:graphicFrameLocks noGrp="1"/>
          </p:cNvGraphicFramePr>
          <p:nvPr>
            <p:extLst>
              <p:ext uri="{D42A27DB-BD31-4B8C-83A1-F6EECF244321}">
                <p14:modId xmlns:p14="http://schemas.microsoft.com/office/powerpoint/2010/main" val="1038190803"/>
              </p:ext>
            </p:extLst>
          </p:nvPr>
        </p:nvGraphicFramePr>
        <p:xfrm>
          <a:off x="238308" y="1188782"/>
          <a:ext cx="8221718" cy="400176"/>
        </p:xfrm>
        <a:graphic>
          <a:graphicData uri="http://schemas.openxmlformats.org/drawingml/2006/table">
            <a:tbl>
              <a:tblPr firstRow="1" firstCol="1" lastRow="1" lastCol="1" bandRow="1" bandCol="1">
                <a:tableStyleId>{5C22544A-7EE6-4342-B048-85BDC9FD1C3A}</a:tableStyleId>
              </a:tblPr>
              <a:tblGrid>
                <a:gridCol w="2087462">
                  <a:extLst>
                    <a:ext uri="{9D8B030D-6E8A-4147-A177-3AD203B41FA5}">
                      <a16:colId xmlns:a16="http://schemas.microsoft.com/office/drawing/2014/main" val="20000"/>
                    </a:ext>
                  </a:extLst>
                </a:gridCol>
                <a:gridCol w="3180516">
                  <a:extLst>
                    <a:ext uri="{9D8B030D-6E8A-4147-A177-3AD203B41FA5}">
                      <a16:colId xmlns:a16="http://schemas.microsoft.com/office/drawing/2014/main" val="20001"/>
                    </a:ext>
                  </a:extLst>
                </a:gridCol>
                <a:gridCol w="1379924">
                  <a:extLst>
                    <a:ext uri="{9D8B030D-6E8A-4147-A177-3AD203B41FA5}">
                      <a16:colId xmlns:a16="http://schemas.microsoft.com/office/drawing/2014/main" val="20002"/>
                    </a:ext>
                  </a:extLst>
                </a:gridCol>
                <a:gridCol w="1573816">
                  <a:extLst>
                    <a:ext uri="{9D8B030D-6E8A-4147-A177-3AD203B41FA5}">
                      <a16:colId xmlns:a16="http://schemas.microsoft.com/office/drawing/2014/main" val="20003"/>
                    </a:ext>
                  </a:extLst>
                </a:gridCol>
              </a:tblGrid>
              <a:tr h="400176">
                <a:tc>
                  <a:txBody>
                    <a:bodyPr/>
                    <a:lstStyle/>
                    <a:p>
                      <a:pPr algn="ctr">
                        <a:spcAft>
                          <a:spcPts val="0"/>
                        </a:spcAft>
                      </a:pPr>
                      <a:r>
                        <a:rPr lang="it-IT" sz="1400" dirty="0">
                          <a:solidFill>
                            <a:sysClr val="windowText" lastClr="000000"/>
                          </a:solidFill>
                          <a:effectLst/>
                        </a:rPr>
                        <a:t>Chi</a:t>
                      </a:r>
                      <a:endParaRPr lang="it-IT" sz="1400" dirty="0">
                        <a:solidFill>
                          <a:sysClr val="windowText" lastClr="000000"/>
                        </a:solidFill>
                        <a:effectLst/>
                        <a:latin typeface="Times New Roman" panose="02020603050405020304" pitchFamily="18" charset="0"/>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it-IT" sz="1400">
                          <a:solidFill>
                            <a:sysClr val="windowText" lastClr="000000"/>
                          </a:solidFill>
                          <a:effectLst/>
                        </a:rPr>
                        <a:t>Che cosa</a:t>
                      </a:r>
                      <a:endParaRPr lang="it-IT" sz="1400">
                        <a:solidFill>
                          <a:sysClr val="windowText" lastClr="000000"/>
                        </a:solidFill>
                        <a:effectLst/>
                        <a:latin typeface="Times New Roman" panose="02020603050405020304" pitchFamily="18" charset="0"/>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it-IT" sz="1400" dirty="0">
                          <a:solidFill>
                            <a:sysClr val="windowText" lastClr="000000"/>
                          </a:solidFill>
                          <a:effectLst/>
                        </a:rPr>
                        <a:t>Quando</a:t>
                      </a:r>
                      <a:endParaRPr lang="it-IT" sz="1400" dirty="0">
                        <a:solidFill>
                          <a:sysClr val="windowText" lastClr="000000"/>
                        </a:solidFill>
                        <a:effectLst/>
                        <a:latin typeface="Times New Roman" panose="02020603050405020304" pitchFamily="18" charset="0"/>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it-IT" sz="1400" dirty="0">
                          <a:solidFill>
                            <a:sysClr val="windowText" lastClr="000000"/>
                          </a:solidFill>
                          <a:effectLst/>
                        </a:rPr>
                        <a:t>Strumenti</a:t>
                      </a:r>
                      <a:endParaRPr lang="it-IT" sz="1400" dirty="0">
                        <a:solidFill>
                          <a:sysClr val="windowText" lastClr="000000"/>
                        </a:solidFill>
                        <a:effectLst/>
                        <a:latin typeface="Times New Roman" panose="02020603050405020304" pitchFamily="18" charset="0"/>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graphicFrame>
        <p:nvGraphicFramePr>
          <p:cNvPr id="16" name="Tabella 15"/>
          <p:cNvGraphicFramePr>
            <a:graphicFrameLocks noGrp="1"/>
          </p:cNvGraphicFramePr>
          <p:nvPr>
            <p:extLst>
              <p:ext uri="{D42A27DB-BD31-4B8C-83A1-F6EECF244321}">
                <p14:modId xmlns:p14="http://schemas.microsoft.com/office/powerpoint/2010/main" val="2632184029"/>
              </p:ext>
            </p:extLst>
          </p:nvPr>
        </p:nvGraphicFramePr>
        <p:xfrm>
          <a:off x="230426" y="1643182"/>
          <a:ext cx="8229600" cy="5059680"/>
        </p:xfrm>
        <a:graphic>
          <a:graphicData uri="http://schemas.openxmlformats.org/drawingml/2006/table">
            <a:tbl>
              <a:tblPr firstRow="1" firstCol="1" lastRow="1" lastCol="1" bandRow="1" bandCol="1">
                <a:tableStyleId>{5C22544A-7EE6-4342-B048-85BDC9FD1C3A}</a:tableStyleId>
              </a:tblPr>
              <a:tblGrid>
                <a:gridCol w="2089463">
                  <a:extLst>
                    <a:ext uri="{9D8B030D-6E8A-4147-A177-3AD203B41FA5}">
                      <a16:colId xmlns:a16="http://schemas.microsoft.com/office/drawing/2014/main" val="20000"/>
                    </a:ext>
                  </a:extLst>
                </a:gridCol>
                <a:gridCol w="3183565">
                  <a:extLst>
                    <a:ext uri="{9D8B030D-6E8A-4147-A177-3AD203B41FA5}">
                      <a16:colId xmlns:a16="http://schemas.microsoft.com/office/drawing/2014/main" val="20001"/>
                    </a:ext>
                  </a:extLst>
                </a:gridCol>
                <a:gridCol w="1381247">
                  <a:extLst>
                    <a:ext uri="{9D8B030D-6E8A-4147-A177-3AD203B41FA5}">
                      <a16:colId xmlns:a16="http://schemas.microsoft.com/office/drawing/2014/main" val="20002"/>
                    </a:ext>
                  </a:extLst>
                </a:gridCol>
                <a:gridCol w="1575325">
                  <a:extLst>
                    <a:ext uri="{9D8B030D-6E8A-4147-A177-3AD203B41FA5}">
                      <a16:colId xmlns:a16="http://schemas.microsoft.com/office/drawing/2014/main" val="20003"/>
                    </a:ext>
                  </a:extLst>
                </a:gridCol>
              </a:tblGrid>
              <a:tr h="882184">
                <a:tc>
                  <a:txBody>
                    <a:bodyPr/>
                    <a:lstStyle/>
                    <a:p>
                      <a:pPr marL="36195" marR="36195">
                        <a:spcBef>
                          <a:spcPts val="600"/>
                        </a:spcBef>
                        <a:spcAft>
                          <a:spcPts val="600"/>
                        </a:spcAft>
                      </a:pPr>
                      <a:r>
                        <a:rPr lang="it-IT" sz="1400" b="0" dirty="0">
                          <a:solidFill>
                            <a:schemeClr val="tx1"/>
                          </a:solidFill>
                          <a:effectLst/>
                          <a:latin typeface="+mj-lt"/>
                        </a:rPr>
                        <a:t>Team di classe</a:t>
                      </a:r>
                    </a:p>
                    <a:p>
                      <a:pPr marL="36195" marR="36195">
                        <a:spcBef>
                          <a:spcPts val="600"/>
                        </a:spcBef>
                        <a:spcAft>
                          <a:spcPts val="600"/>
                        </a:spcAft>
                      </a:pPr>
                      <a:r>
                        <a:rPr lang="it-IT" sz="1400" b="0" dirty="0">
                          <a:solidFill>
                            <a:schemeClr val="tx1"/>
                          </a:solidFill>
                          <a:effectLst/>
                          <a:latin typeface="+mj-lt"/>
                        </a:rPr>
                        <a:t>Equipe</a:t>
                      </a:r>
                    </a:p>
                    <a:p>
                      <a:pPr marL="36195" marR="36195">
                        <a:spcBef>
                          <a:spcPts val="600"/>
                        </a:spcBef>
                        <a:spcAft>
                          <a:spcPts val="600"/>
                        </a:spcAft>
                        <a:tabLst>
                          <a:tab pos="1100455" algn="ctr"/>
                        </a:tabLst>
                      </a:pPr>
                      <a:r>
                        <a:rPr lang="it-IT" sz="1400" b="0" dirty="0">
                          <a:solidFill>
                            <a:schemeClr val="tx1"/>
                          </a:solidFill>
                          <a:effectLst/>
                          <a:latin typeface="+mj-lt"/>
                        </a:rPr>
                        <a:t>Famiglia </a:t>
                      </a:r>
                      <a:endParaRPr lang="it-IT" sz="1400" b="0" dirty="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R="36195">
                        <a:spcBef>
                          <a:spcPts val="600"/>
                        </a:spcBef>
                        <a:spcAft>
                          <a:spcPts val="0"/>
                        </a:spcAft>
                      </a:pPr>
                      <a:r>
                        <a:rPr lang="it-IT" sz="1400" b="0" dirty="0">
                          <a:solidFill>
                            <a:schemeClr val="tx1"/>
                          </a:solidFill>
                          <a:effectLst/>
                          <a:latin typeface="+mj-lt"/>
                        </a:rPr>
                        <a:t>Condividere la scelta scolastica più adatta alle caratteristiche dell’alunno (orario scolastico, servizio offerto, caratteristiche strutturali dell’</a:t>
                      </a:r>
                      <a:r>
                        <a:rPr lang="it-IT" sz="1400" b="0" dirty="0" err="1">
                          <a:solidFill>
                            <a:schemeClr val="tx1"/>
                          </a:solidFill>
                          <a:effectLst/>
                          <a:latin typeface="+mj-lt"/>
                        </a:rPr>
                        <a:t>edificio…</a:t>
                      </a:r>
                      <a:r>
                        <a:rPr lang="it-IT" sz="1400" b="0" dirty="0">
                          <a:solidFill>
                            <a:schemeClr val="tx1"/>
                          </a:solidFill>
                          <a:effectLst/>
                          <a:latin typeface="+mj-lt"/>
                        </a:rPr>
                        <a:t>)</a:t>
                      </a:r>
                      <a:endParaRPr lang="it-IT" sz="1400" b="0" dirty="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R="36195">
                        <a:spcBef>
                          <a:spcPts val="600"/>
                        </a:spcBef>
                        <a:spcAft>
                          <a:spcPts val="600"/>
                        </a:spcAft>
                      </a:pPr>
                      <a:r>
                        <a:rPr lang="it-IT" sz="1400" b="0">
                          <a:solidFill>
                            <a:schemeClr val="tx1"/>
                          </a:solidFill>
                          <a:effectLst/>
                          <a:latin typeface="+mj-lt"/>
                        </a:rPr>
                        <a:t>Novembre/dicembre (Incontro GLHO)</a:t>
                      </a:r>
                      <a:endParaRPr lang="it-IT" sz="1400" b="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400" b="0" dirty="0">
                          <a:solidFill>
                            <a:schemeClr val="tx1"/>
                          </a:solidFill>
                          <a:effectLst/>
                          <a:latin typeface="+mj-lt"/>
                        </a:rPr>
                        <a:t>Colloquio </a:t>
                      </a:r>
                    </a:p>
                    <a:p>
                      <a:pPr marL="36195" marR="36195">
                        <a:spcBef>
                          <a:spcPts val="600"/>
                        </a:spcBef>
                        <a:spcAft>
                          <a:spcPts val="600"/>
                        </a:spcAft>
                      </a:pPr>
                      <a:r>
                        <a:rPr lang="it-IT" sz="1400" b="0" dirty="0">
                          <a:solidFill>
                            <a:schemeClr val="tx1"/>
                          </a:solidFill>
                          <a:effectLst/>
                          <a:latin typeface="+mj-lt"/>
                        </a:rPr>
                        <a:t>Verbale GLHO</a:t>
                      </a:r>
                    </a:p>
                    <a:p>
                      <a:pPr marL="36195" marR="36195">
                        <a:spcBef>
                          <a:spcPts val="600"/>
                        </a:spcBef>
                        <a:spcAft>
                          <a:spcPts val="600"/>
                        </a:spcAft>
                      </a:pPr>
                      <a:r>
                        <a:rPr lang="it-IT" sz="1400" b="0" dirty="0">
                          <a:solidFill>
                            <a:schemeClr val="tx1"/>
                          </a:solidFill>
                          <a:effectLst/>
                          <a:latin typeface="+mj-lt"/>
                        </a:rPr>
                        <a:t> </a:t>
                      </a:r>
                      <a:endParaRPr lang="it-IT" sz="1400" b="0" dirty="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1314589">
                <a:tc>
                  <a:txBody>
                    <a:bodyPr/>
                    <a:lstStyle/>
                    <a:p>
                      <a:pPr marL="36195" marR="36195">
                        <a:spcBef>
                          <a:spcPts val="600"/>
                        </a:spcBef>
                        <a:spcAft>
                          <a:spcPts val="600"/>
                        </a:spcAft>
                      </a:pPr>
                      <a:r>
                        <a:rPr lang="it-IT" sz="1400" b="0">
                          <a:solidFill>
                            <a:schemeClr val="tx1"/>
                          </a:solidFill>
                          <a:effectLst/>
                          <a:latin typeface="+mj-lt"/>
                        </a:rPr>
                        <a:t>Segreteria</a:t>
                      </a:r>
                    </a:p>
                    <a:p>
                      <a:pPr marL="36195" marR="36195">
                        <a:spcBef>
                          <a:spcPts val="600"/>
                        </a:spcBef>
                        <a:spcAft>
                          <a:spcPts val="600"/>
                        </a:spcAft>
                      </a:pPr>
                      <a:r>
                        <a:rPr lang="it-IT" sz="1400" b="0">
                          <a:solidFill>
                            <a:schemeClr val="tx1"/>
                          </a:solidFill>
                          <a:effectLst/>
                          <a:latin typeface="+mj-lt"/>
                        </a:rPr>
                        <a:t>Referente per l’Inclusione/Insegnante di sostegno</a:t>
                      </a:r>
                      <a:endParaRPr lang="it-IT" sz="1400" b="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R="36195">
                        <a:spcBef>
                          <a:spcPts val="600"/>
                        </a:spcBef>
                        <a:spcAft>
                          <a:spcPts val="0"/>
                        </a:spcAft>
                      </a:pPr>
                      <a:r>
                        <a:rPr lang="it-IT" sz="1400" b="0">
                          <a:solidFill>
                            <a:schemeClr val="tx1"/>
                          </a:solidFill>
                          <a:effectLst/>
                          <a:latin typeface="+mj-lt"/>
                        </a:rPr>
                        <a:t>Informare la famiglia sulle procedure e scadenze per l’iscrizione dell’alunno, in particolare:</a:t>
                      </a:r>
                    </a:p>
                    <a:p>
                      <a:pPr marL="342900" marR="36195" lvl="0" indent="-342900">
                        <a:spcBef>
                          <a:spcPts val="600"/>
                        </a:spcBef>
                        <a:spcAft>
                          <a:spcPts val="0"/>
                        </a:spcAft>
                        <a:buFont typeface="Times New Roman" panose="02020603050405020304" pitchFamily="18" charset="0"/>
                        <a:buChar char="-"/>
                      </a:pPr>
                      <a:r>
                        <a:rPr lang="it-IT" sz="1400" b="0">
                          <a:solidFill>
                            <a:schemeClr val="tx1"/>
                          </a:solidFill>
                          <a:effectLst/>
                          <a:latin typeface="+mj-lt"/>
                        </a:rPr>
                        <a:t>La necessità di confermare la presenza del Verbale di Accertamento UVMD</a:t>
                      </a:r>
                    </a:p>
                    <a:p>
                      <a:pPr marL="342900" marR="36195" lvl="0" indent="-342900">
                        <a:spcBef>
                          <a:spcPts val="600"/>
                        </a:spcBef>
                        <a:spcAft>
                          <a:spcPts val="0"/>
                        </a:spcAft>
                        <a:buFont typeface="Times New Roman" panose="02020603050405020304" pitchFamily="18" charset="0"/>
                        <a:buChar char="-"/>
                      </a:pPr>
                      <a:r>
                        <a:rPr lang="it-IT" sz="1400" b="0">
                          <a:solidFill>
                            <a:schemeClr val="tx1"/>
                          </a:solidFill>
                          <a:effectLst/>
                          <a:latin typeface="+mj-lt"/>
                        </a:rPr>
                        <a:t>La necessità di dare il consenso al fine di trasmettere il fascicolo personale</a:t>
                      </a:r>
                      <a:endParaRPr lang="it-IT" sz="1400" b="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R="36195">
                        <a:spcBef>
                          <a:spcPts val="600"/>
                        </a:spcBef>
                        <a:spcAft>
                          <a:spcPts val="600"/>
                        </a:spcAft>
                      </a:pPr>
                      <a:r>
                        <a:rPr lang="it-IT" sz="1400" b="0">
                          <a:solidFill>
                            <a:schemeClr val="tx1"/>
                          </a:solidFill>
                          <a:effectLst/>
                          <a:latin typeface="+mj-lt"/>
                        </a:rPr>
                        <a:t>Novembre/dicembre</a:t>
                      </a:r>
                      <a:endParaRPr lang="it-IT" sz="1400" b="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400" b="0" dirty="0">
                          <a:solidFill>
                            <a:schemeClr val="tx1"/>
                          </a:solidFill>
                          <a:effectLst/>
                          <a:latin typeface="+mj-lt"/>
                        </a:rPr>
                        <a:t>Colloquio o comunicazione scritta</a:t>
                      </a:r>
                    </a:p>
                    <a:p>
                      <a:pPr marL="36195" marR="36195">
                        <a:spcBef>
                          <a:spcPts val="600"/>
                        </a:spcBef>
                        <a:spcAft>
                          <a:spcPts val="600"/>
                        </a:spcAft>
                      </a:pPr>
                      <a:r>
                        <a:rPr lang="it-IT" sz="1400" b="0" dirty="0">
                          <a:solidFill>
                            <a:schemeClr val="tx1"/>
                          </a:solidFill>
                          <a:effectLst/>
                          <a:latin typeface="+mj-lt"/>
                        </a:rPr>
                        <a:t>Modulo di consenso (privacy)</a:t>
                      </a:r>
                      <a:endParaRPr lang="it-IT" sz="1400" b="0" dirty="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668141">
                <a:tc>
                  <a:txBody>
                    <a:bodyPr/>
                    <a:lstStyle/>
                    <a:p>
                      <a:pPr>
                        <a:spcAft>
                          <a:spcPts val="0"/>
                        </a:spcAft>
                      </a:pPr>
                      <a:r>
                        <a:rPr lang="it-IT" sz="1400" b="0">
                          <a:solidFill>
                            <a:schemeClr val="tx1"/>
                          </a:solidFill>
                          <a:effectLst/>
                          <a:latin typeface="+mj-lt"/>
                        </a:rPr>
                        <a:t>Addetto di segreteria </a:t>
                      </a:r>
                    </a:p>
                    <a:p>
                      <a:pPr marR="36195">
                        <a:spcBef>
                          <a:spcPts val="600"/>
                        </a:spcBef>
                        <a:spcAft>
                          <a:spcPts val="0"/>
                        </a:spcAft>
                      </a:pPr>
                      <a:r>
                        <a:rPr lang="it-IT" sz="1400" b="0">
                          <a:solidFill>
                            <a:schemeClr val="tx1"/>
                          </a:solidFill>
                          <a:effectLst/>
                          <a:latin typeface="+mj-lt"/>
                        </a:rPr>
                        <a:t>Referente per l'inclusione </a:t>
                      </a:r>
                      <a:endParaRPr lang="it-IT" sz="1400" b="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1590">
                        <a:spcAft>
                          <a:spcPts val="0"/>
                        </a:spcAft>
                      </a:pPr>
                      <a:r>
                        <a:rPr lang="it-IT" sz="1400" b="0">
                          <a:solidFill>
                            <a:schemeClr val="tx1"/>
                          </a:solidFill>
                          <a:effectLst/>
                          <a:latin typeface="+mj-lt"/>
                        </a:rPr>
                        <a:t>Informare i genitori della necessità di rinnovare il Verbale di Accertamento UVMD (se in scadenza) e di consegnarlo alla Scuola Primaria.</a:t>
                      </a:r>
                      <a:endParaRPr lang="it-IT" sz="1400" b="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400" b="0">
                          <a:solidFill>
                            <a:schemeClr val="tx1"/>
                          </a:solidFill>
                          <a:effectLst/>
                          <a:latin typeface="+mj-lt"/>
                        </a:rPr>
                        <a:t>Dicembre</a:t>
                      </a:r>
                      <a:endParaRPr lang="it-IT" sz="1400" b="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400" b="0" dirty="0">
                          <a:solidFill>
                            <a:schemeClr val="tx1"/>
                          </a:solidFill>
                          <a:effectLst/>
                          <a:latin typeface="+mj-lt"/>
                        </a:rPr>
                        <a:t>Colloquio o comunicazione scritta</a:t>
                      </a:r>
                      <a:endParaRPr lang="it-IT" sz="1400" b="0" dirty="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903044">
                <a:tc>
                  <a:txBody>
                    <a:bodyPr/>
                    <a:lstStyle/>
                    <a:p>
                      <a:pPr marL="36195" marR="36195">
                        <a:spcBef>
                          <a:spcPts val="600"/>
                        </a:spcBef>
                        <a:spcAft>
                          <a:spcPts val="600"/>
                        </a:spcAft>
                      </a:pPr>
                      <a:r>
                        <a:rPr lang="it-IT" sz="1400" b="0">
                          <a:solidFill>
                            <a:schemeClr val="tx1"/>
                          </a:solidFill>
                          <a:effectLst/>
                          <a:latin typeface="+mj-lt"/>
                        </a:rPr>
                        <a:t>Famiglia </a:t>
                      </a:r>
                      <a:endParaRPr lang="it-IT" sz="1400" b="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42900" marR="36195" lvl="0" indent="-342900">
                        <a:spcBef>
                          <a:spcPts val="600"/>
                        </a:spcBef>
                        <a:spcAft>
                          <a:spcPts val="0"/>
                        </a:spcAft>
                        <a:buFont typeface="Times New Roman" panose="02020603050405020304" pitchFamily="18" charset="0"/>
                        <a:buChar char="-"/>
                      </a:pPr>
                      <a:r>
                        <a:rPr lang="it-IT" sz="1400" b="0" dirty="0">
                          <a:solidFill>
                            <a:schemeClr val="tx1"/>
                          </a:solidFill>
                          <a:effectLst/>
                          <a:latin typeface="+mj-lt"/>
                        </a:rPr>
                        <a:t>Iscrivere il </a:t>
                      </a:r>
                      <a:r>
                        <a:rPr lang="it-IT" sz="1400" b="0" dirty="0" smtClean="0">
                          <a:solidFill>
                            <a:schemeClr val="tx1"/>
                          </a:solidFill>
                          <a:effectLst/>
                          <a:latin typeface="+mj-lt"/>
                        </a:rPr>
                        <a:t>figlio</a:t>
                      </a:r>
                      <a:endParaRPr lang="it-IT" sz="1400" b="0" dirty="0">
                        <a:solidFill>
                          <a:schemeClr val="tx1"/>
                        </a:solidFill>
                        <a:effectLst/>
                        <a:latin typeface="+mj-lt"/>
                      </a:endParaRPr>
                    </a:p>
                    <a:p>
                      <a:pPr algn="l">
                        <a:spcAft>
                          <a:spcPts val="0"/>
                        </a:spcAft>
                      </a:pPr>
                      <a:r>
                        <a:rPr lang="it-IT" sz="1400" b="0" dirty="0">
                          <a:solidFill>
                            <a:schemeClr val="tx1"/>
                          </a:solidFill>
                          <a:effectLst/>
                          <a:latin typeface="+mj-lt"/>
                        </a:rPr>
                        <a:t>Consegnare il Verbale di Accertamento UVMD in atto (anche se in scadenza) alla segreteria della scuola primaria</a:t>
                      </a:r>
                      <a:endParaRPr lang="it-IT" sz="1400" b="0" dirty="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R="36195">
                        <a:spcBef>
                          <a:spcPts val="600"/>
                        </a:spcBef>
                        <a:spcAft>
                          <a:spcPts val="600"/>
                        </a:spcAft>
                      </a:pPr>
                      <a:r>
                        <a:rPr lang="it-IT" sz="1400" b="0">
                          <a:solidFill>
                            <a:schemeClr val="tx1"/>
                          </a:solidFill>
                          <a:effectLst/>
                          <a:latin typeface="+mj-lt"/>
                        </a:rPr>
                        <a:t>Gennaio </a:t>
                      </a:r>
                      <a:endParaRPr lang="it-IT" sz="1400" b="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400" b="0" dirty="0">
                          <a:solidFill>
                            <a:schemeClr val="tx1"/>
                          </a:solidFill>
                          <a:effectLst/>
                          <a:latin typeface="+mj-lt"/>
                        </a:rPr>
                        <a:t>Piattaforma on line</a:t>
                      </a:r>
                      <a:endParaRPr lang="it-IT" sz="1400" b="0" dirty="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bl>
          </a:graphicData>
        </a:graphic>
      </p:graphicFrame>
      <p:sp>
        <p:nvSpPr>
          <p:cNvPr id="7" name="Text Box 34"/>
          <p:cNvSpPr txBox="1">
            <a:spLocks noChangeArrowheads="1"/>
          </p:cNvSpPr>
          <p:nvPr/>
        </p:nvSpPr>
        <p:spPr bwMode="auto">
          <a:xfrm>
            <a:off x="939750" y="173121"/>
            <a:ext cx="6667500" cy="369888"/>
          </a:xfrm>
          <a:prstGeom prst="rect">
            <a:avLst/>
          </a:prstGeom>
          <a:noFill/>
          <a:ln w="9525">
            <a:noFill/>
            <a:miter lim="800000"/>
            <a:headEnd/>
            <a:tailEnd/>
          </a:ln>
        </p:spPr>
        <p:txBody>
          <a:bodyPr>
            <a:spAutoFit/>
          </a:bodyPr>
          <a:lstStyle/>
          <a:p>
            <a:pPr eaLnBrk="1" hangingPunct="1">
              <a:defRPr/>
            </a:pPr>
            <a:r>
              <a:rPr lang="it-IT" altLang="it-IT" b="1" dirty="0" smtClean="0">
                <a:solidFill>
                  <a:srgbClr val="0000FF"/>
                </a:solidFill>
                <a:latin typeface="+mj-lt"/>
                <a:cs typeface="Arial" charset="0"/>
              </a:rPr>
              <a:t>Le procedure di passaggio nei vari ordini scolastici</a:t>
            </a:r>
            <a:endParaRPr lang="it-IT" altLang="it-IT" b="1" dirty="0">
              <a:solidFill>
                <a:srgbClr val="0000FF"/>
              </a:solidFill>
              <a:latin typeface="+mj-lt"/>
              <a:cs typeface="Arial" charset="0"/>
            </a:endParaRPr>
          </a:p>
        </p:txBody>
      </p:sp>
      <p:sp>
        <p:nvSpPr>
          <p:cNvPr id="8" name="Ovale 7"/>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1800" b="1" i="0" u="none" strike="noStrike" cap="none" normalizeH="0" baseline="0" dirty="0" smtClean="0">
                <a:ln>
                  <a:noFill/>
                </a:ln>
                <a:solidFill>
                  <a:schemeClr val="tx1"/>
                </a:solidFill>
                <a:effectLst/>
                <a:latin typeface="Arial" charset="0"/>
              </a:rPr>
              <a:t>1</a:t>
            </a:r>
          </a:p>
        </p:txBody>
      </p:sp>
    </p:spTree>
    <p:extLst>
      <p:ext uri="{BB962C8B-B14F-4D97-AF65-F5344CB8AC3E}">
        <p14:creationId xmlns:p14="http://schemas.microsoft.com/office/powerpoint/2010/main" val="3016934802"/>
      </p:ext>
    </p:extLst>
  </p:cSld>
  <p:clrMapOvr>
    <a:masterClrMapping/>
  </p:clrMapOvr>
  <p:transition>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5"/>
          <p:cNvSpPr>
            <a:spLocks noChangeArrowheads="1"/>
          </p:cNvSpPr>
          <p:nvPr/>
        </p:nvSpPr>
        <p:spPr bwMode="auto">
          <a:xfrm>
            <a:off x="226958" y="156451"/>
            <a:ext cx="515938"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B</a:t>
            </a:r>
          </a:p>
        </p:txBody>
      </p:sp>
      <p:pic>
        <p:nvPicPr>
          <p:cNvPr id="4" name="Immagine 3"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3" name="Tabella 12"/>
          <p:cNvGraphicFramePr>
            <a:graphicFrameLocks noGrp="1"/>
          </p:cNvGraphicFramePr>
          <p:nvPr>
            <p:extLst>
              <p:ext uri="{D42A27DB-BD31-4B8C-83A1-F6EECF244321}">
                <p14:modId xmlns:p14="http://schemas.microsoft.com/office/powerpoint/2010/main" val="157883475"/>
              </p:ext>
            </p:extLst>
          </p:nvPr>
        </p:nvGraphicFramePr>
        <p:xfrm>
          <a:off x="270668" y="1022544"/>
          <a:ext cx="8221718" cy="400176"/>
        </p:xfrm>
        <a:graphic>
          <a:graphicData uri="http://schemas.openxmlformats.org/drawingml/2006/table">
            <a:tbl>
              <a:tblPr firstRow="1" firstCol="1" lastRow="1" lastCol="1" bandRow="1" bandCol="1">
                <a:tableStyleId>{5C22544A-7EE6-4342-B048-85BDC9FD1C3A}</a:tableStyleId>
              </a:tblPr>
              <a:tblGrid>
                <a:gridCol w="2087462">
                  <a:extLst>
                    <a:ext uri="{9D8B030D-6E8A-4147-A177-3AD203B41FA5}">
                      <a16:colId xmlns:a16="http://schemas.microsoft.com/office/drawing/2014/main" val="20000"/>
                    </a:ext>
                  </a:extLst>
                </a:gridCol>
                <a:gridCol w="3180516">
                  <a:extLst>
                    <a:ext uri="{9D8B030D-6E8A-4147-A177-3AD203B41FA5}">
                      <a16:colId xmlns:a16="http://schemas.microsoft.com/office/drawing/2014/main" val="20001"/>
                    </a:ext>
                  </a:extLst>
                </a:gridCol>
                <a:gridCol w="1379924">
                  <a:extLst>
                    <a:ext uri="{9D8B030D-6E8A-4147-A177-3AD203B41FA5}">
                      <a16:colId xmlns:a16="http://schemas.microsoft.com/office/drawing/2014/main" val="20002"/>
                    </a:ext>
                  </a:extLst>
                </a:gridCol>
                <a:gridCol w="1573816">
                  <a:extLst>
                    <a:ext uri="{9D8B030D-6E8A-4147-A177-3AD203B41FA5}">
                      <a16:colId xmlns:a16="http://schemas.microsoft.com/office/drawing/2014/main" val="20003"/>
                    </a:ext>
                  </a:extLst>
                </a:gridCol>
              </a:tblGrid>
              <a:tr h="400176">
                <a:tc>
                  <a:txBody>
                    <a:bodyPr/>
                    <a:lstStyle/>
                    <a:p>
                      <a:pPr algn="ctr">
                        <a:spcAft>
                          <a:spcPts val="0"/>
                        </a:spcAft>
                      </a:pPr>
                      <a:r>
                        <a:rPr lang="it-IT" sz="1400" dirty="0">
                          <a:solidFill>
                            <a:sysClr val="windowText" lastClr="000000"/>
                          </a:solidFill>
                          <a:effectLst/>
                        </a:rPr>
                        <a:t>Chi</a:t>
                      </a:r>
                      <a:endParaRPr lang="it-IT" sz="1400" dirty="0">
                        <a:solidFill>
                          <a:sysClr val="windowText" lastClr="000000"/>
                        </a:solidFill>
                        <a:effectLst/>
                        <a:latin typeface="Times New Roman" panose="02020603050405020304" pitchFamily="18" charset="0"/>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it-IT" sz="1400" dirty="0">
                          <a:solidFill>
                            <a:sysClr val="windowText" lastClr="000000"/>
                          </a:solidFill>
                          <a:effectLst/>
                        </a:rPr>
                        <a:t>Che cosa</a:t>
                      </a:r>
                      <a:endParaRPr lang="it-IT" sz="1400" dirty="0">
                        <a:solidFill>
                          <a:sysClr val="windowText" lastClr="000000"/>
                        </a:solidFill>
                        <a:effectLst/>
                        <a:latin typeface="Times New Roman" panose="02020603050405020304" pitchFamily="18" charset="0"/>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it-IT" sz="1400" dirty="0">
                          <a:solidFill>
                            <a:sysClr val="windowText" lastClr="000000"/>
                          </a:solidFill>
                          <a:effectLst/>
                        </a:rPr>
                        <a:t>Quando</a:t>
                      </a:r>
                      <a:endParaRPr lang="it-IT" sz="1400" dirty="0">
                        <a:solidFill>
                          <a:sysClr val="windowText" lastClr="000000"/>
                        </a:solidFill>
                        <a:effectLst/>
                        <a:latin typeface="Times New Roman" panose="02020603050405020304" pitchFamily="18" charset="0"/>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it-IT" sz="1400" dirty="0">
                          <a:solidFill>
                            <a:sysClr val="windowText" lastClr="000000"/>
                          </a:solidFill>
                          <a:effectLst/>
                        </a:rPr>
                        <a:t>Strumenti</a:t>
                      </a:r>
                      <a:endParaRPr lang="it-IT" sz="1400" dirty="0">
                        <a:solidFill>
                          <a:sysClr val="windowText" lastClr="000000"/>
                        </a:solidFill>
                        <a:effectLst/>
                        <a:latin typeface="Times New Roman" panose="02020603050405020304" pitchFamily="18" charset="0"/>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graphicFrame>
        <p:nvGraphicFramePr>
          <p:cNvPr id="5" name="Tabella 4"/>
          <p:cNvGraphicFramePr>
            <a:graphicFrameLocks noGrp="1"/>
          </p:cNvGraphicFramePr>
          <p:nvPr>
            <p:extLst>
              <p:ext uri="{D42A27DB-BD31-4B8C-83A1-F6EECF244321}">
                <p14:modId xmlns:p14="http://schemas.microsoft.com/office/powerpoint/2010/main" val="1199852528"/>
              </p:ext>
            </p:extLst>
          </p:nvPr>
        </p:nvGraphicFramePr>
        <p:xfrm>
          <a:off x="261043" y="1447402"/>
          <a:ext cx="8229600" cy="4931663"/>
        </p:xfrm>
        <a:graphic>
          <a:graphicData uri="http://schemas.openxmlformats.org/drawingml/2006/table">
            <a:tbl>
              <a:tblPr firstRow="1" firstCol="1" lastRow="1" lastCol="1" bandRow="1" bandCol="1">
                <a:tableStyleId>{5C22544A-7EE6-4342-B048-85BDC9FD1C3A}</a:tableStyleId>
              </a:tblPr>
              <a:tblGrid>
                <a:gridCol w="2089463">
                  <a:extLst>
                    <a:ext uri="{9D8B030D-6E8A-4147-A177-3AD203B41FA5}">
                      <a16:colId xmlns:a16="http://schemas.microsoft.com/office/drawing/2014/main" val="20000"/>
                    </a:ext>
                  </a:extLst>
                </a:gridCol>
                <a:gridCol w="3183565">
                  <a:extLst>
                    <a:ext uri="{9D8B030D-6E8A-4147-A177-3AD203B41FA5}">
                      <a16:colId xmlns:a16="http://schemas.microsoft.com/office/drawing/2014/main" val="20001"/>
                    </a:ext>
                  </a:extLst>
                </a:gridCol>
                <a:gridCol w="1381247">
                  <a:extLst>
                    <a:ext uri="{9D8B030D-6E8A-4147-A177-3AD203B41FA5}">
                      <a16:colId xmlns:a16="http://schemas.microsoft.com/office/drawing/2014/main" val="20002"/>
                    </a:ext>
                  </a:extLst>
                </a:gridCol>
                <a:gridCol w="1575325">
                  <a:extLst>
                    <a:ext uri="{9D8B030D-6E8A-4147-A177-3AD203B41FA5}">
                      <a16:colId xmlns:a16="http://schemas.microsoft.com/office/drawing/2014/main" val="20003"/>
                    </a:ext>
                  </a:extLst>
                </a:gridCol>
              </a:tblGrid>
              <a:tr h="1237675">
                <a:tc>
                  <a:txBody>
                    <a:bodyPr/>
                    <a:lstStyle/>
                    <a:p>
                      <a:pPr>
                        <a:spcAft>
                          <a:spcPts val="0"/>
                        </a:spcAft>
                      </a:pPr>
                      <a:r>
                        <a:rPr lang="it-IT" sz="1200" b="0" dirty="0">
                          <a:solidFill>
                            <a:schemeClr val="tx1"/>
                          </a:solidFill>
                          <a:effectLst/>
                        </a:rPr>
                        <a:t>Referente per l’Inclusione della scuola dell’infanzia e della scuola primaria </a:t>
                      </a:r>
                    </a:p>
                    <a:p>
                      <a:pPr>
                        <a:spcAft>
                          <a:spcPts val="0"/>
                        </a:spcAft>
                      </a:pPr>
                      <a:r>
                        <a:rPr lang="it-IT" sz="1200" b="0" dirty="0">
                          <a:solidFill>
                            <a:schemeClr val="tx1"/>
                          </a:solidFill>
                          <a:effectLst/>
                        </a:rPr>
                        <a:t> </a:t>
                      </a:r>
                    </a:p>
                    <a:p>
                      <a:pPr>
                        <a:spcAft>
                          <a:spcPts val="0"/>
                        </a:spcAft>
                      </a:pPr>
                      <a:r>
                        <a:rPr lang="it-IT" sz="1200" b="0" dirty="0">
                          <a:solidFill>
                            <a:schemeClr val="tx1"/>
                          </a:solidFill>
                          <a:effectLst/>
                        </a:rPr>
                        <a:t>Genitori</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42900" lvl="0" indent="-342900">
                        <a:spcAft>
                          <a:spcPts val="0"/>
                        </a:spcAft>
                        <a:buFont typeface="Times New Roman" panose="02020603050405020304" pitchFamily="18" charset="0"/>
                        <a:buChar char="-"/>
                        <a:tabLst>
                          <a:tab pos="234950" algn="l"/>
                        </a:tabLst>
                      </a:pPr>
                      <a:r>
                        <a:rPr lang="it-IT" sz="1200" b="0" dirty="0">
                          <a:solidFill>
                            <a:schemeClr val="tx1"/>
                          </a:solidFill>
                          <a:effectLst/>
                        </a:rPr>
                        <a:t>Realizzare un incontro per il passaggio di informazioni, per esaminare il contesto di inserimento e valutare eventuali bisogni specifici (organizzazione dell'orario, ubicazione delle aule, risorse attivate/da attivare)</a:t>
                      </a:r>
                    </a:p>
                    <a:p>
                      <a:pPr marL="342900" marR="36195" lvl="0" indent="-342900">
                        <a:spcBef>
                          <a:spcPts val="600"/>
                        </a:spcBef>
                        <a:spcAft>
                          <a:spcPts val="0"/>
                        </a:spcAft>
                        <a:buFont typeface="Times New Roman" panose="02020603050405020304" pitchFamily="18" charset="0"/>
                        <a:buChar char="-"/>
                        <a:tabLst>
                          <a:tab pos="234950" algn="l"/>
                        </a:tabLst>
                      </a:pPr>
                      <a:r>
                        <a:rPr lang="it-IT" sz="1200" b="0" dirty="0">
                          <a:solidFill>
                            <a:schemeClr val="tx1"/>
                          </a:solidFill>
                          <a:effectLst/>
                        </a:rPr>
                        <a:t>Pianificare interventi particolari di accompagnamento.</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200" b="0">
                          <a:solidFill>
                            <a:schemeClr val="tx1"/>
                          </a:solidFill>
                          <a:effectLst/>
                        </a:rPr>
                        <a:t>Febbraio</a:t>
                      </a:r>
                    </a:p>
                    <a:p>
                      <a:pPr marR="36195">
                        <a:spcBef>
                          <a:spcPts val="600"/>
                        </a:spcBef>
                        <a:spcAft>
                          <a:spcPts val="600"/>
                        </a:spcAft>
                      </a:pPr>
                      <a:r>
                        <a:rPr lang="it-IT" sz="1200" b="0">
                          <a:solidFill>
                            <a:schemeClr val="tx1"/>
                          </a:solidFill>
                          <a:effectLst/>
                        </a:rPr>
                        <a:t>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200" b="0">
                          <a:solidFill>
                            <a:schemeClr val="tx1"/>
                          </a:solidFill>
                          <a:effectLst/>
                        </a:rPr>
                        <a:t>Modulo per la raccolta delle informazioni</a:t>
                      </a:r>
                    </a:p>
                    <a:p>
                      <a:pPr marL="36195" marR="36195">
                        <a:spcBef>
                          <a:spcPts val="600"/>
                        </a:spcBef>
                        <a:spcAft>
                          <a:spcPts val="600"/>
                        </a:spcAft>
                      </a:pPr>
                      <a:r>
                        <a:rPr lang="it-IT" sz="1200" b="0">
                          <a:solidFill>
                            <a:schemeClr val="tx1"/>
                          </a:solidFill>
                          <a:effectLst/>
                        </a:rPr>
                        <a:t>Colloquio</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54996">
                <a:tc>
                  <a:txBody>
                    <a:bodyPr/>
                    <a:lstStyle/>
                    <a:p>
                      <a:pPr>
                        <a:spcAft>
                          <a:spcPts val="0"/>
                        </a:spcAft>
                      </a:pPr>
                      <a:r>
                        <a:rPr lang="it-IT" sz="1200" b="0" dirty="0">
                          <a:solidFill>
                            <a:schemeClr val="tx1"/>
                          </a:solidFill>
                          <a:effectLst/>
                        </a:rPr>
                        <a:t>Addetto di segreteria scuola primaria</a:t>
                      </a:r>
                    </a:p>
                    <a:p>
                      <a:pPr>
                        <a:spcAft>
                          <a:spcPts val="0"/>
                        </a:spcAft>
                      </a:pPr>
                      <a:r>
                        <a:rPr lang="it-IT" sz="1200" b="0" dirty="0">
                          <a:solidFill>
                            <a:schemeClr val="tx1"/>
                          </a:solidFill>
                          <a:effectLst/>
                        </a:rPr>
                        <a:t>Referente per l’Inclusione</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1590">
                        <a:spcAft>
                          <a:spcPts val="0"/>
                        </a:spcAft>
                      </a:pPr>
                      <a:r>
                        <a:rPr lang="it-IT" sz="1200" b="0">
                          <a:solidFill>
                            <a:schemeClr val="tx1"/>
                          </a:solidFill>
                          <a:effectLst/>
                        </a:rPr>
                        <a:t>Se necessario procedere all’invio della scheda per la richiesta di operatore socio sanitario/addetto all’assistenza</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200" b="0">
                          <a:solidFill>
                            <a:schemeClr val="tx1"/>
                          </a:solidFill>
                          <a:effectLst/>
                        </a:rPr>
                        <a:t>Marzo</a:t>
                      </a:r>
                    </a:p>
                    <a:p>
                      <a:pPr marL="36195" marR="36195">
                        <a:spcBef>
                          <a:spcPts val="600"/>
                        </a:spcBef>
                        <a:spcAft>
                          <a:spcPts val="600"/>
                        </a:spcAft>
                      </a:pPr>
                      <a:r>
                        <a:rPr lang="it-IT" sz="1200" b="0">
                          <a:solidFill>
                            <a:schemeClr val="tx1"/>
                          </a:solidFill>
                          <a:effectLst/>
                        </a:rPr>
                        <a:t>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200" b="0">
                          <a:solidFill>
                            <a:schemeClr val="tx1"/>
                          </a:solidFill>
                          <a:effectLst/>
                        </a:rPr>
                        <a:t>Modulo per la richiesta</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280236">
                <a:tc>
                  <a:txBody>
                    <a:bodyPr/>
                    <a:lstStyle/>
                    <a:p>
                      <a:pPr>
                        <a:spcAft>
                          <a:spcPts val="0"/>
                        </a:spcAft>
                      </a:pPr>
                      <a:r>
                        <a:rPr lang="it-IT" sz="1200" b="0">
                          <a:solidFill>
                            <a:schemeClr val="tx1"/>
                          </a:solidFill>
                          <a:effectLst/>
                        </a:rPr>
                        <a:t>Team docente, eventuale addetto assistenza della scuola dell’infanzia</a:t>
                      </a:r>
                    </a:p>
                    <a:p>
                      <a:pPr>
                        <a:spcAft>
                          <a:spcPts val="0"/>
                        </a:spcAft>
                      </a:pPr>
                      <a:r>
                        <a:rPr lang="it-IT" sz="1200" b="0">
                          <a:solidFill>
                            <a:schemeClr val="tx1"/>
                          </a:solidFill>
                          <a:effectLst/>
                        </a:rPr>
                        <a:t>Equipe</a:t>
                      </a:r>
                    </a:p>
                    <a:p>
                      <a:pPr>
                        <a:spcAft>
                          <a:spcPts val="0"/>
                        </a:spcAft>
                      </a:pPr>
                      <a:r>
                        <a:rPr lang="it-IT" sz="1200" b="0">
                          <a:solidFill>
                            <a:schemeClr val="tx1"/>
                          </a:solidFill>
                          <a:effectLst/>
                        </a:rPr>
                        <a:t>Famiglia</a:t>
                      </a:r>
                    </a:p>
                    <a:p>
                      <a:pPr>
                        <a:spcAft>
                          <a:spcPts val="0"/>
                        </a:spcAft>
                      </a:pPr>
                      <a:r>
                        <a:rPr lang="it-IT" sz="1200" b="0">
                          <a:solidFill>
                            <a:schemeClr val="tx1"/>
                          </a:solidFill>
                          <a:effectLst/>
                        </a:rPr>
                        <a:t> </a:t>
                      </a:r>
                    </a:p>
                    <a:p>
                      <a:pPr>
                        <a:spcAft>
                          <a:spcPts val="0"/>
                        </a:spcAft>
                      </a:pPr>
                      <a:r>
                        <a:rPr lang="it-IT" sz="1200" b="0">
                          <a:solidFill>
                            <a:schemeClr val="tx1"/>
                          </a:solidFill>
                          <a:effectLst/>
                        </a:rPr>
                        <a:t>Referente per l’inclusione della Scuola Primaria</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42900" lvl="0" indent="-342900">
                        <a:spcAft>
                          <a:spcPts val="0"/>
                        </a:spcAft>
                        <a:buFont typeface="Times New Roman" panose="02020603050405020304" pitchFamily="18" charset="0"/>
                        <a:buChar char="-"/>
                      </a:pPr>
                      <a:r>
                        <a:rPr lang="it-IT" sz="1200" b="0" dirty="0">
                          <a:solidFill>
                            <a:schemeClr val="tx1"/>
                          </a:solidFill>
                          <a:effectLst/>
                        </a:rPr>
                        <a:t>Effettuare l’incontro </a:t>
                      </a:r>
                      <a:r>
                        <a:rPr lang="it-IT" sz="1200" b="0" dirty="0" smtClean="0">
                          <a:solidFill>
                            <a:schemeClr val="tx1"/>
                          </a:solidFill>
                          <a:effectLst/>
                        </a:rPr>
                        <a:t>GLO </a:t>
                      </a:r>
                      <a:r>
                        <a:rPr lang="it-IT" sz="1200" b="0" dirty="0">
                          <a:solidFill>
                            <a:schemeClr val="tx1"/>
                          </a:solidFill>
                          <a:effectLst/>
                        </a:rPr>
                        <a:t>per la richiesta di rapporto in deroga.</a:t>
                      </a:r>
                    </a:p>
                    <a:p>
                      <a:pPr>
                        <a:spcAft>
                          <a:spcPts val="0"/>
                        </a:spcAft>
                      </a:pPr>
                      <a:r>
                        <a:rPr lang="it-IT" sz="1200" b="0" dirty="0">
                          <a:solidFill>
                            <a:schemeClr val="tx1"/>
                          </a:solidFill>
                          <a:effectLst/>
                        </a:rPr>
                        <a:t> </a:t>
                      </a:r>
                    </a:p>
                    <a:p>
                      <a:pPr marL="342900" lvl="0" indent="-342900">
                        <a:spcAft>
                          <a:spcPts val="0"/>
                        </a:spcAft>
                        <a:buFont typeface="Times New Roman" panose="02020603050405020304" pitchFamily="18" charset="0"/>
                        <a:buChar char="-"/>
                      </a:pPr>
                      <a:r>
                        <a:rPr lang="it-IT" sz="1200" b="0" dirty="0">
                          <a:solidFill>
                            <a:schemeClr val="tx1"/>
                          </a:solidFill>
                          <a:effectLst/>
                        </a:rPr>
                        <a:t>Pianificare gli interventi di accompagnamento.</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200" b="0">
                          <a:solidFill>
                            <a:schemeClr val="tx1"/>
                          </a:solidFill>
                          <a:effectLst/>
                        </a:rPr>
                        <a:t> </a:t>
                      </a:r>
                    </a:p>
                    <a:p>
                      <a:pPr marL="36195" marR="36195">
                        <a:spcBef>
                          <a:spcPts val="600"/>
                        </a:spcBef>
                        <a:spcAft>
                          <a:spcPts val="600"/>
                        </a:spcAft>
                      </a:pPr>
                      <a:r>
                        <a:rPr lang="it-IT" sz="1200" b="0">
                          <a:solidFill>
                            <a:schemeClr val="tx1"/>
                          </a:solidFill>
                          <a:effectLst/>
                        </a:rPr>
                        <a:t>Maggio</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200" b="0">
                          <a:solidFill>
                            <a:schemeClr val="tx1"/>
                          </a:solidFill>
                          <a:effectLst/>
                        </a:rPr>
                        <a:t>Verbale dell'incontro</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20947">
                <a:tc>
                  <a:txBody>
                    <a:bodyPr/>
                    <a:lstStyle/>
                    <a:p>
                      <a:pPr>
                        <a:spcAft>
                          <a:spcPts val="0"/>
                        </a:spcAft>
                      </a:pPr>
                      <a:r>
                        <a:rPr lang="it-IT" sz="1200" b="0">
                          <a:solidFill>
                            <a:schemeClr val="tx1"/>
                          </a:solidFill>
                          <a:effectLst/>
                        </a:rPr>
                        <a:t>Collegio docenti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200" b="0">
                          <a:solidFill>
                            <a:schemeClr val="tx1"/>
                          </a:solidFill>
                          <a:effectLst/>
                        </a:rPr>
                        <a:t>Approvazione di eventuale progetto di accompagnamento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200" b="0">
                          <a:solidFill>
                            <a:schemeClr val="tx1"/>
                          </a:solidFill>
                          <a:effectLst/>
                        </a:rPr>
                        <a:t>Maggio/giugno</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200" b="0">
                          <a:solidFill>
                            <a:schemeClr val="tx1"/>
                          </a:solidFill>
                          <a:effectLst/>
                        </a:rPr>
                        <a:t>Progetto</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680976">
                <a:tc>
                  <a:txBody>
                    <a:bodyPr/>
                    <a:lstStyle/>
                    <a:p>
                      <a:pPr marL="36195" marR="36195">
                        <a:spcBef>
                          <a:spcPts val="600"/>
                        </a:spcBef>
                        <a:spcAft>
                          <a:spcPts val="600"/>
                        </a:spcAft>
                      </a:pPr>
                      <a:r>
                        <a:rPr lang="it-IT" sz="1200" b="0">
                          <a:solidFill>
                            <a:schemeClr val="tx1"/>
                          </a:solidFill>
                          <a:effectLst/>
                        </a:rPr>
                        <a:t>Team docente</a:t>
                      </a:r>
                    </a:p>
                    <a:p>
                      <a:pPr marL="36195" marR="36195">
                        <a:spcBef>
                          <a:spcPts val="600"/>
                        </a:spcBef>
                        <a:spcAft>
                          <a:spcPts val="600"/>
                        </a:spcAft>
                      </a:pPr>
                      <a:r>
                        <a:rPr lang="it-IT" sz="1200" b="0">
                          <a:solidFill>
                            <a:schemeClr val="tx1"/>
                          </a:solidFill>
                          <a:effectLst/>
                        </a:rPr>
                        <a:t>(Scuola Infanzia)</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R="36195">
                        <a:spcBef>
                          <a:spcPts val="600"/>
                        </a:spcBef>
                        <a:spcAft>
                          <a:spcPts val="600"/>
                        </a:spcAft>
                      </a:pPr>
                      <a:r>
                        <a:rPr lang="it-IT" sz="1200" b="0">
                          <a:solidFill>
                            <a:schemeClr val="tx1"/>
                          </a:solidFill>
                          <a:effectLst/>
                        </a:rPr>
                        <a:t>Compilare la </a:t>
                      </a:r>
                      <a:r>
                        <a:rPr lang="it-IT" sz="1200" b="0" u="sng">
                          <a:solidFill>
                            <a:schemeClr val="tx1"/>
                          </a:solidFill>
                          <a:effectLst/>
                        </a:rPr>
                        <a:t>Scheda di raccordo</a:t>
                      </a:r>
                      <a:r>
                        <a:rPr lang="it-IT" sz="1200" b="0">
                          <a:solidFill>
                            <a:schemeClr val="tx1"/>
                          </a:solidFill>
                          <a:effectLst/>
                        </a:rPr>
                        <a:t> con alcune informazioni sulla situazione scolastica dell’alunno da inserire nel fascicolo personale</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200" b="0">
                          <a:solidFill>
                            <a:schemeClr val="tx1"/>
                          </a:solidFill>
                          <a:effectLst/>
                        </a:rPr>
                        <a:t>Maggio-Giugno</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200" b="0" dirty="0">
                          <a:solidFill>
                            <a:schemeClr val="tx1"/>
                          </a:solidFill>
                          <a:effectLst/>
                        </a:rPr>
                        <a:t>Colloquio </a:t>
                      </a:r>
                    </a:p>
                    <a:p>
                      <a:pPr marL="36195" marR="36195">
                        <a:spcBef>
                          <a:spcPts val="600"/>
                        </a:spcBef>
                        <a:spcAft>
                          <a:spcPts val="600"/>
                        </a:spcAft>
                      </a:pPr>
                      <a:r>
                        <a:rPr lang="it-IT" sz="1200" b="0" dirty="0">
                          <a:solidFill>
                            <a:schemeClr val="tx1"/>
                          </a:solidFill>
                          <a:effectLst/>
                        </a:rPr>
                        <a:t>Scheda di raccordo</a:t>
                      </a:r>
                    </a:p>
                    <a:p>
                      <a:pPr marL="36195" marR="36195">
                        <a:spcBef>
                          <a:spcPts val="600"/>
                        </a:spcBef>
                        <a:spcAft>
                          <a:spcPts val="600"/>
                        </a:spcAft>
                      </a:pPr>
                      <a:r>
                        <a:rPr lang="it-IT" sz="1200" b="0" dirty="0">
                          <a:solidFill>
                            <a:schemeClr val="tx1"/>
                          </a:solidFill>
                          <a:effectLst/>
                        </a:rPr>
                        <a:t> </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
        <p:nvSpPr>
          <p:cNvPr id="6" name="Rectangle 1"/>
          <p:cNvSpPr>
            <a:spLocks noChangeArrowheads="1"/>
          </p:cNvSpPr>
          <p:nvPr/>
        </p:nvSpPr>
        <p:spPr bwMode="auto">
          <a:xfrm>
            <a:off x="291662" y="275049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sp>
        <p:nvSpPr>
          <p:cNvPr id="8" name="Text Box 34"/>
          <p:cNvSpPr txBox="1">
            <a:spLocks noChangeArrowheads="1"/>
          </p:cNvSpPr>
          <p:nvPr/>
        </p:nvSpPr>
        <p:spPr bwMode="auto">
          <a:xfrm>
            <a:off x="785745" y="202131"/>
            <a:ext cx="6667500" cy="369888"/>
          </a:xfrm>
          <a:prstGeom prst="rect">
            <a:avLst/>
          </a:prstGeom>
          <a:noFill/>
          <a:ln w="9525">
            <a:noFill/>
            <a:miter lim="800000"/>
            <a:headEnd/>
            <a:tailEnd/>
          </a:ln>
        </p:spPr>
        <p:txBody>
          <a:bodyPr>
            <a:spAutoFit/>
          </a:bodyPr>
          <a:lstStyle/>
          <a:p>
            <a:pPr eaLnBrk="1" hangingPunct="1">
              <a:defRPr/>
            </a:pPr>
            <a:r>
              <a:rPr lang="it-IT" altLang="it-IT" b="1" dirty="0" smtClean="0">
                <a:solidFill>
                  <a:srgbClr val="0000FF"/>
                </a:solidFill>
                <a:latin typeface="+mj-lt"/>
                <a:cs typeface="Arial" charset="0"/>
              </a:rPr>
              <a:t>Le procedure di passaggio nei vari ordini scolastici</a:t>
            </a:r>
            <a:endParaRPr lang="it-IT" altLang="it-IT" b="1" dirty="0">
              <a:solidFill>
                <a:srgbClr val="0000FF"/>
              </a:solidFill>
              <a:latin typeface="+mj-lt"/>
              <a:cs typeface="Arial" charset="0"/>
            </a:endParaRPr>
          </a:p>
        </p:txBody>
      </p:sp>
      <p:sp>
        <p:nvSpPr>
          <p:cNvPr id="10" name="Rettangolo 9"/>
          <p:cNvSpPr/>
          <p:nvPr/>
        </p:nvSpPr>
        <p:spPr>
          <a:xfrm>
            <a:off x="240631" y="517524"/>
            <a:ext cx="7642459" cy="523220"/>
          </a:xfrm>
          <a:prstGeom prst="rect">
            <a:avLst/>
          </a:prstGeom>
        </p:spPr>
        <p:txBody>
          <a:bodyPr wrap="square">
            <a:spAutoFit/>
          </a:bodyPr>
          <a:lstStyle/>
          <a:p>
            <a:pPr>
              <a:spcAft>
                <a:spcPts val="0"/>
              </a:spcAft>
            </a:pPr>
            <a:r>
              <a:rPr lang="it-IT" sz="1600" b="1" dirty="0">
                <a:latin typeface="+mj-lt"/>
                <a:ea typeface="Times New Roman" panose="02020603050405020304" pitchFamily="18" charset="0"/>
              </a:rPr>
              <a:t>PROTOCOLLO </a:t>
            </a:r>
            <a:r>
              <a:rPr lang="it-IT" sz="1600" b="1" dirty="0" smtClean="0">
                <a:latin typeface="+mj-lt"/>
                <a:ea typeface="Times New Roman" panose="02020603050405020304" pitchFamily="18" charset="0"/>
              </a:rPr>
              <a:t>SCUOLA </a:t>
            </a:r>
            <a:r>
              <a:rPr lang="it-IT" sz="1600" b="1" dirty="0">
                <a:latin typeface="+mj-lt"/>
                <a:ea typeface="Times New Roman" panose="02020603050405020304" pitchFamily="18" charset="0"/>
              </a:rPr>
              <a:t>DELL’INFANZIA ALLA SCUOLA </a:t>
            </a:r>
            <a:r>
              <a:rPr lang="it-IT" sz="1600" b="1" dirty="0" smtClean="0">
                <a:latin typeface="+mj-lt"/>
                <a:ea typeface="Times New Roman" panose="02020603050405020304" pitchFamily="18" charset="0"/>
              </a:rPr>
              <a:t>PRIMARIA (2 di 3)</a:t>
            </a:r>
            <a:r>
              <a:rPr lang="it-IT" dirty="0">
                <a:latin typeface="Verdana" panose="020B0604030504040204" pitchFamily="34" charset="0"/>
                <a:ea typeface="Times New Roman" panose="02020603050405020304" pitchFamily="18" charset="0"/>
              </a:rPr>
              <a:t> </a:t>
            </a:r>
            <a:endParaRPr lang="it-IT" sz="2800" dirty="0">
              <a:effectLst/>
              <a:latin typeface="Times New Roman" panose="02020603050405020304" pitchFamily="18" charset="0"/>
              <a:ea typeface="Times New Roman" panose="02020603050405020304" pitchFamily="18" charset="0"/>
            </a:endParaRPr>
          </a:p>
        </p:txBody>
      </p:sp>
      <p:sp>
        <p:nvSpPr>
          <p:cNvPr id="9" name="Ovale 8"/>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1800" b="1" i="0" u="none" strike="noStrike" cap="none" normalizeH="0" baseline="0" dirty="0" smtClean="0">
                <a:ln>
                  <a:noFill/>
                </a:ln>
                <a:solidFill>
                  <a:schemeClr val="tx1"/>
                </a:solidFill>
                <a:effectLst/>
                <a:latin typeface="Arial" charset="0"/>
              </a:rPr>
              <a:t>1</a:t>
            </a:r>
          </a:p>
        </p:txBody>
      </p:sp>
    </p:spTree>
    <p:extLst>
      <p:ext uri="{BB962C8B-B14F-4D97-AF65-F5344CB8AC3E}">
        <p14:creationId xmlns:p14="http://schemas.microsoft.com/office/powerpoint/2010/main" val="662418484"/>
      </p:ext>
    </p:extLst>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5"/>
          <p:cNvSpPr>
            <a:spLocks noChangeArrowheads="1"/>
          </p:cNvSpPr>
          <p:nvPr/>
        </p:nvSpPr>
        <p:spPr bwMode="auto">
          <a:xfrm>
            <a:off x="226958" y="156451"/>
            <a:ext cx="515938"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B</a:t>
            </a:r>
          </a:p>
        </p:txBody>
      </p:sp>
      <p:pic>
        <p:nvPicPr>
          <p:cNvPr id="4" name="Immagine 3"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3" name="Tabella 12"/>
          <p:cNvGraphicFramePr>
            <a:graphicFrameLocks noGrp="1"/>
          </p:cNvGraphicFramePr>
          <p:nvPr>
            <p:extLst>
              <p:ext uri="{D42A27DB-BD31-4B8C-83A1-F6EECF244321}">
                <p14:modId xmlns:p14="http://schemas.microsoft.com/office/powerpoint/2010/main" val="525323955"/>
              </p:ext>
            </p:extLst>
          </p:nvPr>
        </p:nvGraphicFramePr>
        <p:xfrm>
          <a:off x="347670" y="1521014"/>
          <a:ext cx="8221718" cy="400176"/>
        </p:xfrm>
        <a:graphic>
          <a:graphicData uri="http://schemas.openxmlformats.org/drawingml/2006/table">
            <a:tbl>
              <a:tblPr firstRow="1" firstCol="1" lastRow="1" lastCol="1" bandRow="1" bandCol="1">
                <a:tableStyleId>{5C22544A-7EE6-4342-B048-85BDC9FD1C3A}</a:tableStyleId>
              </a:tblPr>
              <a:tblGrid>
                <a:gridCol w="2087462">
                  <a:extLst>
                    <a:ext uri="{9D8B030D-6E8A-4147-A177-3AD203B41FA5}">
                      <a16:colId xmlns:a16="http://schemas.microsoft.com/office/drawing/2014/main" val="20000"/>
                    </a:ext>
                  </a:extLst>
                </a:gridCol>
                <a:gridCol w="3180516">
                  <a:extLst>
                    <a:ext uri="{9D8B030D-6E8A-4147-A177-3AD203B41FA5}">
                      <a16:colId xmlns:a16="http://schemas.microsoft.com/office/drawing/2014/main" val="20001"/>
                    </a:ext>
                  </a:extLst>
                </a:gridCol>
                <a:gridCol w="1379924">
                  <a:extLst>
                    <a:ext uri="{9D8B030D-6E8A-4147-A177-3AD203B41FA5}">
                      <a16:colId xmlns:a16="http://schemas.microsoft.com/office/drawing/2014/main" val="20002"/>
                    </a:ext>
                  </a:extLst>
                </a:gridCol>
                <a:gridCol w="1573816">
                  <a:extLst>
                    <a:ext uri="{9D8B030D-6E8A-4147-A177-3AD203B41FA5}">
                      <a16:colId xmlns:a16="http://schemas.microsoft.com/office/drawing/2014/main" val="20003"/>
                    </a:ext>
                  </a:extLst>
                </a:gridCol>
              </a:tblGrid>
              <a:tr h="400176">
                <a:tc>
                  <a:txBody>
                    <a:bodyPr/>
                    <a:lstStyle/>
                    <a:p>
                      <a:pPr algn="ctr">
                        <a:spcAft>
                          <a:spcPts val="0"/>
                        </a:spcAft>
                      </a:pPr>
                      <a:r>
                        <a:rPr lang="it-IT" sz="1400" dirty="0">
                          <a:solidFill>
                            <a:sysClr val="windowText" lastClr="000000"/>
                          </a:solidFill>
                          <a:effectLst/>
                        </a:rPr>
                        <a:t>Chi</a:t>
                      </a:r>
                      <a:endParaRPr lang="it-IT" sz="1400" dirty="0">
                        <a:solidFill>
                          <a:sysClr val="windowText" lastClr="000000"/>
                        </a:solidFill>
                        <a:effectLst/>
                        <a:latin typeface="Times New Roman" panose="02020603050405020304" pitchFamily="18" charset="0"/>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it-IT" sz="1400" dirty="0">
                          <a:solidFill>
                            <a:sysClr val="windowText" lastClr="000000"/>
                          </a:solidFill>
                          <a:effectLst/>
                        </a:rPr>
                        <a:t>Che cosa</a:t>
                      </a:r>
                      <a:endParaRPr lang="it-IT" sz="1400" dirty="0">
                        <a:solidFill>
                          <a:sysClr val="windowText" lastClr="000000"/>
                        </a:solidFill>
                        <a:effectLst/>
                        <a:latin typeface="Times New Roman" panose="02020603050405020304" pitchFamily="18" charset="0"/>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it-IT" sz="1400">
                          <a:solidFill>
                            <a:sysClr val="windowText" lastClr="000000"/>
                          </a:solidFill>
                          <a:effectLst/>
                        </a:rPr>
                        <a:t>Quando</a:t>
                      </a:r>
                      <a:endParaRPr lang="it-IT" sz="1400">
                        <a:solidFill>
                          <a:sysClr val="windowText" lastClr="000000"/>
                        </a:solidFill>
                        <a:effectLst/>
                        <a:latin typeface="Times New Roman" panose="02020603050405020304" pitchFamily="18" charset="0"/>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it-IT" sz="1400" dirty="0">
                          <a:solidFill>
                            <a:sysClr val="windowText" lastClr="000000"/>
                          </a:solidFill>
                          <a:effectLst/>
                        </a:rPr>
                        <a:t>Strumenti</a:t>
                      </a:r>
                      <a:endParaRPr lang="it-IT" sz="1400" dirty="0">
                        <a:solidFill>
                          <a:sysClr val="windowText" lastClr="000000"/>
                        </a:solidFill>
                        <a:effectLst/>
                        <a:latin typeface="Times New Roman" panose="02020603050405020304" pitchFamily="18" charset="0"/>
                        <a:ea typeface="Times New Roman" panose="02020603050405020304" pitchFamily="18" charset="0"/>
                      </a:endParaRPr>
                    </a:p>
                  </a:txBody>
                  <a:tcPr marL="61288" marR="6128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
        <p:nvSpPr>
          <p:cNvPr id="6" name="Rectangle 1"/>
          <p:cNvSpPr>
            <a:spLocks noChangeArrowheads="1"/>
          </p:cNvSpPr>
          <p:nvPr/>
        </p:nvSpPr>
        <p:spPr bwMode="auto">
          <a:xfrm>
            <a:off x="291662" y="275049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graphicFrame>
        <p:nvGraphicFramePr>
          <p:cNvPr id="7" name="Tabella 6"/>
          <p:cNvGraphicFramePr>
            <a:graphicFrameLocks noGrp="1"/>
          </p:cNvGraphicFramePr>
          <p:nvPr>
            <p:extLst>
              <p:ext uri="{D42A27DB-BD31-4B8C-83A1-F6EECF244321}">
                <p14:modId xmlns:p14="http://schemas.microsoft.com/office/powerpoint/2010/main" val="1088369121"/>
              </p:ext>
            </p:extLst>
          </p:nvPr>
        </p:nvGraphicFramePr>
        <p:xfrm>
          <a:off x="347671" y="1965789"/>
          <a:ext cx="8229600" cy="3980219"/>
        </p:xfrm>
        <a:graphic>
          <a:graphicData uri="http://schemas.openxmlformats.org/drawingml/2006/table">
            <a:tbl>
              <a:tblPr firstRow="1" firstCol="1" lastRow="1" lastCol="1" bandRow="1" bandCol="1">
                <a:tableStyleId>{5C22544A-7EE6-4342-B048-85BDC9FD1C3A}</a:tableStyleId>
              </a:tblPr>
              <a:tblGrid>
                <a:gridCol w="2089463">
                  <a:extLst>
                    <a:ext uri="{9D8B030D-6E8A-4147-A177-3AD203B41FA5}">
                      <a16:colId xmlns:a16="http://schemas.microsoft.com/office/drawing/2014/main" val="20000"/>
                    </a:ext>
                  </a:extLst>
                </a:gridCol>
                <a:gridCol w="3183565">
                  <a:extLst>
                    <a:ext uri="{9D8B030D-6E8A-4147-A177-3AD203B41FA5}">
                      <a16:colId xmlns:a16="http://schemas.microsoft.com/office/drawing/2014/main" val="20001"/>
                    </a:ext>
                  </a:extLst>
                </a:gridCol>
                <a:gridCol w="1381247">
                  <a:extLst>
                    <a:ext uri="{9D8B030D-6E8A-4147-A177-3AD203B41FA5}">
                      <a16:colId xmlns:a16="http://schemas.microsoft.com/office/drawing/2014/main" val="20002"/>
                    </a:ext>
                  </a:extLst>
                </a:gridCol>
                <a:gridCol w="1575325">
                  <a:extLst>
                    <a:ext uri="{9D8B030D-6E8A-4147-A177-3AD203B41FA5}">
                      <a16:colId xmlns:a16="http://schemas.microsoft.com/office/drawing/2014/main" val="20003"/>
                    </a:ext>
                  </a:extLst>
                </a:gridCol>
              </a:tblGrid>
              <a:tr h="594152">
                <a:tc>
                  <a:txBody>
                    <a:bodyPr/>
                    <a:lstStyle/>
                    <a:p>
                      <a:pPr>
                        <a:spcAft>
                          <a:spcPts val="0"/>
                        </a:spcAft>
                      </a:pPr>
                      <a:r>
                        <a:rPr lang="it-IT" sz="1200" b="0" dirty="0">
                          <a:solidFill>
                            <a:schemeClr val="tx1"/>
                          </a:solidFill>
                          <a:effectLst/>
                          <a:latin typeface="+mj-lt"/>
                        </a:rPr>
                        <a:t>Addetto di segreteria </a:t>
                      </a:r>
                    </a:p>
                    <a:p>
                      <a:pPr>
                        <a:spcAft>
                          <a:spcPts val="0"/>
                        </a:spcAft>
                      </a:pPr>
                      <a:r>
                        <a:rPr lang="it-IT" sz="1200" b="0" dirty="0">
                          <a:solidFill>
                            <a:schemeClr val="tx1"/>
                          </a:solidFill>
                          <a:effectLst/>
                          <a:latin typeface="+mj-lt"/>
                        </a:rPr>
                        <a:t>Referente per l’Inclusione </a:t>
                      </a:r>
                      <a:endParaRPr lang="it-IT" sz="1200" b="0" dirty="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200" b="0" dirty="0">
                          <a:solidFill>
                            <a:schemeClr val="tx1"/>
                          </a:solidFill>
                          <a:effectLst/>
                          <a:latin typeface="+mj-lt"/>
                        </a:rPr>
                        <a:t>Inviare alla Scuola Primaria il fascicolo dell’alunno (verificare la presenza del consenso da parte della famiglia)</a:t>
                      </a:r>
                      <a:endParaRPr lang="it-IT" sz="1200" b="0" dirty="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200" b="0">
                          <a:solidFill>
                            <a:schemeClr val="tx1"/>
                          </a:solidFill>
                          <a:effectLst/>
                          <a:latin typeface="+mj-lt"/>
                        </a:rPr>
                        <a:t>Giugno</a:t>
                      </a:r>
                      <a:endParaRPr lang="it-IT" sz="1200" b="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200" b="0">
                          <a:solidFill>
                            <a:schemeClr val="tx1"/>
                          </a:solidFill>
                          <a:effectLst/>
                          <a:latin typeface="+mj-lt"/>
                        </a:rPr>
                        <a:t>Fascicolo personale</a:t>
                      </a:r>
                      <a:endParaRPr lang="it-IT" sz="1200" b="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13570">
                <a:tc>
                  <a:txBody>
                    <a:bodyPr/>
                    <a:lstStyle/>
                    <a:p>
                      <a:pPr>
                        <a:spcAft>
                          <a:spcPts val="0"/>
                        </a:spcAft>
                      </a:pPr>
                      <a:r>
                        <a:rPr lang="it-IT" sz="1200" b="0">
                          <a:solidFill>
                            <a:schemeClr val="tx1"/>
                          </a:solidFill>
                          <a:effectLst/>
                          <a:latin typeface="+mj-lt"/>
                        </a:rPr>
                        <a:t>Famiglia </a:t>
                      </a:r>
                      <a:endParaRPr lang="it-IT" sz="1200" b="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200" b="0">
                          <a:solidFill>
                            <a:schemeClr val="tx1"/>
                          </a:solidFill>
                          <a:effectLst/>
                          <a:latin typeface="+mj-lt"/>
                        </a:rPr>
                        <a:t>Consegnare alla segreteria della scuola primaria il Verbale di Accertamento UVMD aggiornato, qualora sia in scadenza</a:t>
                      </a:r>
                      <a:endParaRPr lang="it-IT" sz="1200" b="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200" b="0">
                          <a:solidFill>
                            <a:schemeClr val="tx1"/>
                          </a:solidFill>
                          <a:effectLst/>
                          <a:latin typeface="+mj-lt"/>
                        </a:rPr>
                        <a:t>Maggio/giugno</a:t>
                      </a:r>
                      <a:endParaRPr lang="it-IT" sz="1200" b="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200" b="0">
                          <a:solidFill>
                            <a:schemeClr val="tx1"/>
                          </a:solidFill>
                          <a:effectLst/>
                          <a:latin typeface="+mj-lt"/>
                        </a:rPr>
                        <a:t>Verbale UVMD</a:t>
                      </a:r>
                      <a:endParaRPr lang="it-IT" sz="1200" b="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713890">
                <a:tc>
                  <a:txBody>
                    <a:bodyPr/>
                    <a:lstStyle/>
                    <a:p>
                      <a:pPr>
                        <a:spcAft>
                          <a:spcPts val="0"/>
                        </a:spcAft>
                      </a:pPr>
                      <a:r>
                        <a:rPr lang="it-IT" sz="1200" b="0">
                          <a:solidFill>
                            <a:schemeClr val="tx1"/>
                          </a:solidFill>
                          <a:effectLst/>
                          <a:latin typeface="+mj-lt"/>
                        </a:rPr>
                        <a:t>Addetto di segreteria </a:t>
                      </a:r>
                    </a:p>
                    <a:p>
                      <a:pPr>
                        <a:spcAft>
                          <a:spcPts val="0"/>
                        </a:spcAft>
                      </a:pPr>
                      <a:r>
                        <a:rPr lang="it-IT" sz="1200" b="0">
                          <a:solidFill>
                            <a:schemeClr val="tx1"/>
                          </a:solidFill>
                          <a:effectLst/>
                          <a:latin typeface="+mj-lt"/>
                        </a:rPr>
                        <a:t>Referente per l'Inclusione</a:t>
                      </a:r>
                    </a:p>
                    <a:p>
                      <a:pPr>
                        <a:spcAft>
                          <a:spcPts val="0"/>
                        </a:spcAft>
                      </a:pPr>
                      <a:r>
                        <a:rPr lang="it-IT" sz="1200" b="0">
                          <a:solidFill>
                            <a:schemeClr val="tx1"/>
                          </a:solidFill>
                          <a:effectLst/>
                          <a:latin typeface="+mj-lt"/>
                        </a:rPr>
                        <a:t>(Scuola primaria)</a:t>
                      </a:r>
                      <a:endParaRPr lang="it-IT" sz="1200" b="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42900" lvl="0" indent="-342900">
                        <a:spcAft>
                          <a:spcPts val="600"/>
                        </a:spcAft>
                        <a:buFont typeface="Times New Roman" panose="02020603050405020304" pitchFamily="18" charset="0"/>
                        <a:buChar char="-"/>
                      </a:pPr>
                      <a:r>
                        <a:rPr lang="it-IT" sz="1200" b="0">
                          <a:solidFill>
                            <a:schemeClr val="tx1"/>
                          </a:solidFill>
                          <a:effectLst/>
                          <a:latin typeface="+mj-lt"/>
                        </a:rPr>
                        <a:t>Elaborare il progetto in deroga per gli alunni in situazione di gravità</a:t>
                      </a:r>
                    </a:p>
                    <a:p>
                      <a:pPr marL="342900" lvl="0" indent="-342900">
                        <a:spcAft>
                          <a:spcPts val="600"/>
                        </a:spcAft>
                        <a:buFont typeface="Times New Roman" panose="02020603050405020304" pitchFamily="18" charset="0"/>
                        <a:buChar char="-"/>
                      </a:pPr>
                      <a:r>
                        <a:rPr lang="it-IT" sz="1200" b="0">
                          <a:solidFill>
                            <a:schemeClr val="tx1"/>
                          </a:solidFill>
                          <a:effectLst/>
                          <a:latin typeface="+mj-lt"/>
                        </a:rPr>
                        <a:t>Inviare all’UST la documentazione necessaria per richiedere le risorse di sostegno in deroga</a:t>
                      </a:r>
                      <a:endParaRPr lang="it-IT" sz="1200" b="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200" b="0">
                          <a:solidFill>
                            <a:schemeClr val="tx1"/>
                          </a:solidFill>
                          <a:effectLst/>
                          <a:latin typeface="+mj-lt"/>
                        </a:rPr>
                        <a:t>Giugno</a:t>
                      </a:r>
                      <a:endParaRPr lang="it-IT" sz="1200" b="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200" b="0" dirty="0">
                          <a:solidFill>
                            <a:schemeClr val="tx1"/>
                          </a:solidFill>
                          <a:effectLst/>
                          <a:latin typeface="+mj-lt"/>
                        </a:rPr>
                        <a:t>Progetto in deroga</a:t>
                      </a:r>
                    </a:p>
                    <a:p>
                      <a:pPr>
                        <a:spcAft>
                          <a:spcPts val="0"/>
                        </a:spcAft>
                      </a:pPr>
                      <a:r>
                        <a:rPr lang="it-IT" sz="1200" b="0" dirty="0">
                          <a:solidFill>
                            <a:schemeClr val="tx1"/>
                          </a:solidFill>
                          <a:effectLst/>
                          <a:latin typeface="+mj-lt"/>
                        </a:rPr>
                        <a:t>Verbale UVMD</a:t>
                      </a:r>
                    </a:p>
                    <a:p>
                      <a:pPr>
                        <a:spcAft>
                          <a:spcPts val="0"/>
                        </a:spcAft>
                      </a:pPr>
                      <a:r>
                        <a:rPr lang="it-IT" sz="1200" b="0" dirty="0">
                          <a:solidFill>
                            <a:schemeClr val="tx1"/>
                          </a:solidFill>
                          <a:effectLst/>
                          <a:latin typeface="+mj-lt"/>
                        </a:rPr>
                        <a:t>Verbale invalidità civile</a:t>
                      </a:r>
                    </a:p>
                    <a:p>
                      <a:pPr>
                        <a:spcAft>
                          <a:spcPts val="0"/>
                        </a:spcAft>
                      </a:pPr>
                      <a:r>
                        <a:rPr lang="it-IT" sz="1200" b="0" dirty="0">
                          <a:solidFill>
                            <a:schemeClr val="tx1"/>
                          </a:solidFill>
                          <a:effectLst/>
                          <a:latin typeface="+mj-lt"/>
                        </a:rPr>
                        <a:t>Verbale di sintesi del </a:t>
                      </a:r>
                      <a:r>
                        <a:rPr lang="it-IT" sz="1200" b="0" dirty="0" smtClean="0">
                          <a:solidFill>
                            <a:schemeClr val="tx1"/>
                          </a:solidFill>
                          <a:effectLst/>
                          <a:latin typeface="+mj-lt"/>
                        </a:rPr>
                        <a:t>GLO</a:t>
                      </a:r>
                      <a:endParaRPr lang="it-IT" sz="1200" b="0" dirty="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044164">
                <a:tc>
                  <a:txBody>
                    <a:bodyPr/>
                    <a:lstStyle/>
                    <a:p>
                      <a:pPr marL="36195" marR="36195">
                        <a:spcBef>
                          <a:spcPts val="600"/>
                        </a:spcBef>
                        <a:spcAft>
                          <a:spcPts val="600"/>
                        </a:spcAft>
                      </a:pPr>
                      <a:r>
                        <a:rPr lang="it-IT" sz="1200" b="0">
                          <a:solidFill>
                            <a:schemeClr val="tx1"/>
                          </a:solidFill>
                          <a:effectLst/>
                          <a:latin typeface="+mj-lt"/>
                        </a:rPr>
                        <a:t>Referente per l’Inclusione della Scuola primaria</a:t>
                      </a:r>
                    </a:p>
                    <a:p>
                      <a:pPr marL="36195" marR="36195">
                        <a:spcBef>
                          <a:spcPts val="600"/>
                        </a:spcBef>
                        <a:spcAft>
                          <a:spcPts val="600"/>
                        </a:spcAft>
                      </a:pPr>
                      <a:r>
                        <a:rPr lang="it-IT" sz="1200" b="0">
                          <a:solidFill>
                            <a:schemeClr val="tx1"/>
                          </a:solidFill>
                          <a:effectLst/>
                          <a:latin typeface="+mj-lt"/>
                        </a:rPr>
                        <a:t>Docente di sostegno della Scuola infanzia</a:t>
                      </a:r>
                    </a:p>
                    <a:p>
                      <a:pPr marL="36195" marR="36195">
                        <a:spcBef>
                          <a:spcPts val="600"/>
                        </a:spcBef>
                        <a:spcAft>
                          <a:spcPts val="600"/>
                        </a:spcAft>
                      </a:pPr>
                      <a:r>
                        <a:rPr lang="it-IT" sz="1200" b="0">
                          <a:solidFill>
                            <a:schemeClr val="tx1"/>
                          </a:solidFill>
                          <a:effectLst/>
                          <a:latin typeface="+mj-lt"/>
                        </a:rPr>
                        <a:t>Team classe</a:t>
                      </a:r>
                      <a:endParaRPr lang="it-IT" sz="1200" b="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200" b="0">
                          <a:solidFill>
                            <a:schemeClr val="tx1"/>
                          </a:solidFill>
                          <a:effectLst/>
                          <a:latin typeface="+mj-lt"/>
                        </a:rPr>
                        <a:t>Condividere le caratteristiche dell’alunno in vista dell’elaborazione del PDF e del PEI</a:t>
                      </a:r>
                      <a:endParaRPr lang="it-IT" sz="1200" b="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200" b="0">
                          <a:solidFill>
                            <a:schemeClr val="tx1"/>
                          </a:solidFill>
                          <a:effectLst/>
                          <a:latin typeface="+mj-lt"/>
                        </a:rPr>
                        <a:t>Settembre</a:t>
                      </a:r>
                    </a:p>
                    <a:p>
                      <a:pPr marL="36195" marR="36195">
                        <a:spcBef>
                          <a:spcPts val="600"/>
                        </a:spcBef>
                        <a:spcAft>
                          <a:spcPts val="600"/>
                        </a:spcAft>
                      </a:pPr>
                      <a:r>
                        <a:rPr lang="it-IT" sz="1200" b="0">
                          <a:solidFill>
                            <a:schemeClr val="tx1"/>
                          </a:solidFill>
                          <a:effectLst/>
                          <a:latin typeface="+mj-lt"/>
                        </a:rPr>
                        <a:t> </a:t>
                      </a:r>
                      <a:endParaRPr lang="it-IT" sz="1200" b="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200" b="0" dirty="0">
                          <a:solidFill>
                            <a:schemeClr val="tx1"/>
                          </a:solidFill>
                          <a:effectLst/>
                          <a:latin typeface="+mj-lt"/>
                        </a:rPr>
                        <a:t>Scheda di raccordo</a:t>
                      </a:r>
                    </a:p>
                    <a:p>
                      <a:pPr marL="36195" marR="36195">
                        <a:spcBef>
                          <a:spcPts val="600"/>
                        </a:spcBef>
                        <a:spcAft>
                          <a:spcPts val="600"/>
                        </a:spcAft>
                      </a:pPr>
                      <a:r>
                        <a:rPr lang="it-IT" sz="1200" b="0" dirty="0">
                          <a:solidFill>
                            <a:schemeClr val="tx1"/>
                          </a:solidFill>
                          <a:effectLst/>
                          <a:latin typeface="+mj-lt"/>
                        </a:rPr>
                        <a:t>Sintesi dei contenuti del fascicolo personale</a:t>
                      </a:r>
                    </a:p>
                    <a:p>
                      <a:pPr marL="36195" marR="36195">
                        <a:spcBef>
                          <a:spcPts val="600"/>
                        </a:spcBef>
                        <a:spcAft>
                          <a:spcPts val="600"/>
                        </a:spcAft>
                      </a:pPr>
                      <a:r>
                        <a:rPr lang="it-IT" sz="1200" b="0" dirty="0">
                          <a:solidFill>
                            <a:schemeClr val="tx1"/>
                          </a:solidFill>
                          <a:effectLst/>
                          <a:latin typeface="+mj-lt"/>
                        </a:rPr>
                        <a:t>Colloquio</a:t>
                      </a:r>
                      <a:endParaRPr lang="it-IT" sz="1200" b="0" dirty="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520947">
                <a:tc>
                  <a:txBody>
                    <a:bodyPr/>
                    <a:lstStyle/>
                    <a:p>
                      <a:pPr marL="36195" marR="36195">
                        <a:spcBef>
                          <a:spcPts val="600"/>
                        </a:spcBef>
                        <a:spcAft>
                          <a:spcPts val="0"/>
                        </a:spcAft>
                      </a:pPr>
                      <a:r>
                        <a:rPr lang="it-IT" sz="1200" b="0">
                          <a:solidFill>
                            <a:schemeClr val="tx1"/>
                          </a:solidFill>
                          <a:effectLst/>
                          <a:latin typeface="+mj-lt"/>
                        </a:rPr>
                        <a:t>Famiglia</a:t>
                      </a:r>
                    </a:p>
                    <a:p>
                      <a:pPr marL="36195" marR="36195">
                        <a:spcBef>
                          <a:spcPts val="600"/>
                        </a:spcBef>
                        <a:spcAft>
                          <a:spcPts val="0"/>
                        </a:spcAft>
                      </a:pPr>
                      <a:r>
                        <a:rPr lang="it-IT" sz="1200" b="0">
                          <a:solidFill>
                            <a:schemeClr val="tx1"/>
                          </a:solidFill>
                          <a:effectLst/>
                          <a:latin typeface="+mj-lt"/>
                        </a:rPr>
                        <a:t>Addetto di segreteria</a:t>
                      </a:r>
                      <a:endParaRPr lang="it-IT" sz="1200" b="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200" b="0">
                          <a:solidFill>
                            <a:schemeClr val="tx1"/>
                          </a:solidFill>
                          <a:effectLst/>
                          <a:latin typeface="+mj-lt"/>
                        </a:rPr>
                        <a:t>Acquisire la Diagnosi Funzionale aggiornata e depositarla in segreteria</a:t>
                      </a:r>
                      <a:endParaRPr lang="it-IT" sz="1200" b="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it-IT" sz="1200" b="0">
                          <a:solidFill>
                            <a:schemeClr val="tx1"/>
                          </a:solidFill>
                          <a:effectLst/>
                          <a:latin typeface="+mj-lt"/>
                        </a:rPr>
                        <a:t>Settembre</a:t>
                      </a:r>
                      <a:endParaRPr lang="it-IT" sz="1200" b="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195" marR="36195">
                        <a:spcBef>
                          <a:spcPts val="600"/>
                        </a:spcBef>
                        <a:spcAft>
                          <a:spcPts val="600"/>
                        </a:spcAft>
                      </a:pPr>
                      <a:r>
                        <a:rPr lang="it-IT" sz="1200" b="0" dirty="0">
                          <a:solidFill>
                            <a:schemeClr val="tx1"/>
                          </a:solidFill>
                          <a:effectLst/>
                          <a:latin typeface="+mj-lt"/>
                        </a:rPr>
                        <a:t>Diagnosi Funzionale</a:t>
                      </a:r>
                      <a:endParaRPr lang="it-IT" sz="1200" b="0" dirty="0">
                        <a:solidFill>
                          <a:schemeClr val="tx1"/>
                        </a:solidFill>
                        <a:effectLst/>
                        <a:latin typeface="+mj-lt"/>
                        <a:ea typeface="Times New Roman" panose="02020603050405020304" pitchFamily="18" charset="0"/>
                      </a:endParaRPr>
                    </a:p>
                  </a:txBody>
                  <a:tcPr marL="61288" marR="612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
        <p:nvSpPr>
          <p:cNvPr id="8" name="Rettangolo 7"/>
          <p:cNvSpPr/>
          <p:nvPr/>
        </p:nvSpPr>
        <p:spPr>
          <a:xfrm>
            <a:off x="291662" y="6251897"/>
            <a:ext cx="3779753" cy="369332"/>
          </a:xfrm>
          <a:prstGeom prst="rect">
            <a:avLst/>
          </a:prstGeom>
        </p:spPr>
        <p:txBody>
          <a:bodyPr wrap="none">
            <a:spAutoFit/>
          </a:bodyPr>
          <a:lstStyle/>
          <a:p>
            <a:r>
              <a:rPr lang="it-IT" b="1" baseline="30000" dirty="0">
                <a:latin typeface="+mj-lt"/>
                <a:ea typeface="Times New Roman" panose="02020603050405020304" pitchFamily="18" charset="0"/>
              </a:rPr>
              <a:t>Vedi allegato n. 1 Scheda Informativa di raccordo</a:t>
            </a:r>
            <a:endParaRPr lang="it-IT" b="1" dirty="0">
              <a:latin typeface="+mj-lt"/>
            </a:endParaRPr>
          </a:p>
        </p:txBody>
      </p:sp>
      <p:sp>
        <p:nvSpPr>
          <p:cNvPr id="9" name="Rettangolo 8"/>
          <p:cNvSpPr/>
          <p:nvPr/>
        </p:nvSpPr>
        <p:spPr>
          <a:xfrm>
            <a:off x="221380" y="633028"/>
            <a:ext cx="7642459" cy="523220"/>
          </a:xfrm>
          <a:prstGeom prst="rect">
            <a:avLst/>
          </a:prstGeom>
        </p:spPr>
        <p:txBody>
          <a:bodyPr wrap="square">
            <a:spAutoFit/>
          </a:bodyPr>
          <a:lstStyle/>
          <a:p>
            <a:pPr>
              <a:spcAft>
                <a:spcPts val="0"/>
              </a:spcAft>
            </a:pPr>
            <a:r>
              <a:rPr lang="it-IT" sz="1600" b="1" dirty="0">
                <a:latin typeface="+mj-lt"/>
                <a:ea typeface="Times New Roman" panose="02020603050405020304" pitchFamily="18" charset="0"/>
              </a:rPr>
              <a:t>PROTOCOLLO </a:t>
            </a:r>
            <a:r>
              <a:rPr lang="it-IT" sz="1600" b="1" dirty="0" smtClean="0">
                <a:latin typeface="+mj-lt"/>
                <a:ea typeface="Times New Roman" panose="02020603050405020304" pitchFamily="18" charset="0"/>
              </a:rPr>
              <a:t>SCUOLA </a:t>
            </a:r>
            <a:r>
              <a:rPr lang="it-IT" sz="1600" b="1" dirty="0">
                <a:latin typeface="+mj-lt"/>
                <a:ea typeface="Times New Roman" panose="02020603050405020304" pitchFamily="18" charset="0"/>
              </a:rPr>
              <a:t>DELL’INFANZIA ALLA SCUOLA </a:t>
            </a:r>
            <a:r>
              <a:rPr lang="it-IT" sz="1600" b="1" dirty="0" smtClean="0">
                <a:latin typeface="+mj-lt"/>
                <a:ea typeface="Times New Roman" panose="02020603050405020304" pitchFamily="18" charset="0"/>
              </a:rPr>
              <a:t>PRIMARIA (3 di 3)</a:t>
            </a:r>
            <a:r>
              <a:rPr lang="it-IT" dirty="0">
                <a:latin typeface="Verdana" panose="020B0604030504040204" pitchFamily="34" charset="0"/>
                <a:ea typeface="Times New Roman" panose="02020603050405020304" pitchFamily="18" charset="0"/>
              </a:rPr>
              <a:t> </a:t>
            </a:r>
            <a:endParaRPr lang="it-IT" sz="2800" dirty="0">
              <a:effectLst/>
              <a:latin typeface="Times New Roman" panose="02020603050405020304" pitchFamily="18" charset="0"/>
              <a:ea typeface="Times New Roman" panose="02020603050405020304" pitchFamily="18" charset="0"/>
            </a:endParaRPr>
          </a:p>
        </p:txBody>
      </p:sp>
      <p:sp>
        <p:nvSpPr>
          <p:cNvPr id="10" name="Text Box 34"/>
          <p:cNvSpPr txBox="1">
            <a:spLocks noChangeArrowheads="1"/>
          </p:cNvSpPr>
          <p:nvPr/>
        </p:nvSpPr>
        <p:spPr bwMode="auto">
          <a:xfrm>
            <a:off x="785745" y="202131"/>
            <a:ext cx="6667500" cy="369888"/>
          </a:xfrm>
          <a:prstGeom prst="rect">
            <a:avLst/>
          </a:prstGeom>
          <a:noFill/>
          <a:ln w="9525">
            <a:noFill/>
            <a:miter lim="800000"/>
            <a:headEnd/>
            <a:tailEnd/>
          </a:ln>
        </p:spPr>
        <p:txBody>
          <a:bodyPr>
            <a:spAutoFit/>
          </a:bodyPr>
          <a:lstStyle/>
          <a:p>
            <a:pPr eaLnBrk="1" hangingPunct="1">
              <a:defRPr/>
            </a:pPr>
            <a:r>
              <a:rPr lang="it-IT" altLang="it-IT" b="1" dirty="0" smtClean="0">
                <a:solidFill>
                  <a:srgbClr val="0000FF"/>
                </a:solidFill>
                <a:latin typeface="+mj-lt"/>
                <a:cs typeface="Arial" charset="0"/>
              </a:rPr>
              <a:t>Le procedure di passaggio nei vari ordini scolastici</a:t>
            </a:r>
            <a:endParaRPr lang="it-IT" altLang="it-IT" b="1" dirty="0">
              <a:solidFill>
                <a:srgbClr val="0000FF"/>
              </a:solidFill>
              <a:latin typeface="+mj-lt"/>
              <a:cs typeface="Arial" charset="0"/>
            </a:endParaRPr>
          </a:p>
        </p:txBody>
      </p:sp>
      <p:sp>
        <p:nvSpPr>
          <p:cNvPr id="11" name="Ovale 10"/>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1800" b="1" i="0" u="none" strike="noStrike" cap="none" normalizeH="0" baseline="0" dirty="0" smtClean="0">
                <a:ln>
                  <a:noFill/>
                </a:ln>
                <a:solidFill>
                  <a:schemeClr val="tx1"/>
                </a:solidFill>
                <a:effectLst/>
                <a:latin typeface="Arial" charset="0"/>
              </a:rPr>
              <a:t>1</a:t>
            </a:r>
          </a:p>
        </p:txBody>
      </p:sp>
    </p:spTree>
    <p:extLst>
      <p:ext uri="{BB962C8B-B14F-4D97-AF65-F5344CB8AC3E}">
        <p14:creationId xmlns:p14="http://schemas.microsoft.com/office/powerpoint/2010/main" val="2313798911"/>
      </p:ext>
    </p:extLst>
  </p:cSld>
  <p:clrMapOvr>
    <a:masterClrMapping/>
  </p:clrMapOvr>
  <p:transition>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5"/>
          <p:cNvSpPr>
            <a:spLocks noChangeArrowheads="1"/>
          </p:cNvSpPr>
          <p:nvPr/>
        </p:nvSpPr>
        <p:spPr bwMode="auto">
          <a:xfrm>
            <a:off x="226958" y="156451"/>
            <a:ext cx="515938"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smtClean="0"/>
              <a:t>C</a:t>
            </a:r>
            <a:endParaRPr lang="it-IT" altLang="it-IT" sz="2000" b="1" dirty="0"/>
          </a:p>
        </p:txBody>
      </p:sp>
      <p:pic>
        <p:nvPicPr>
          <p:cNvPr id="4" name="Immagine 3"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1"/>
          <p:cNvSpPr>
            <a:spLocks noChangeArrowheads="1"/>
          </p:cNvSpPr>
          <p:nvPr/>
        </p:nvSpPr>
        <p:spPr bwMode="auto">
          <a:xfrm>
            <a:off x="291662" y="275049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sp>
        <p:nvSpPr>
          <p:cNvPr id="9" name="Rettangolo 8"/>
          <p:cNvSpPr/>
          <p:nvPr/>
        </p:nvSpPr>
        <p:spPr>
          <a:xfrm>
            <a:off x="221380" y="573206"/>
            <a:ext cx="7642459" cy="523220"/>
          </a:xfrm>
          <a:prstGeom prst="rect">
            <a:avLst/>
          </a:prstGeom>
        </p:spPr>
        <p:txBody>
          <a:bodyPr wrap="square">
            <a:spAutoFit/>
          </a:bodyPr>
          <a:lstStyle/>
          <a:p>
            <a:pPr>
              <a:spcAft>
                <a:spcPts val="0"/>
              </a:spcAft>
            </a:pPr>
            <a:r>
              <a:rPr lang="it-IT" sz="1600" b="1" dirty="0" smtClean="0">
                <a:latin typeface="+mj-lt"/>
                <a:ea typeface="Times New Roman" panose="02020603050405020304" pitchFamily="18" charset="0"/>
              </a:rPr>
              <a:t>Monitoraggio e autovalutazione</a:t>
            </a:r>
            <a:r>
              <a:rPr lang="it-IT" dirty="0">
                <a:latin typeface="Verdana" panose="020B0604030504040204" pitchFamily="34" charset="0"/>
                <a:ea typeface="Times New Roman" panose="02020603050405020304" pitchFamily="18" charset="0"/>
              </a:rPr>
              <a:t> </a:t>
            </a:r>
            <a:endParaRPr lang="it-IT" sz="2800" dirty="0">
              <a:effectLst/>
              <a:latin typeface="Times New Roman" panose="02020603050405020304" pitchFamily="18" charset="0"/>
              <a:ea typeface="Times New Roman" panose="02020603050405020304" pitchFamily="18" charset="0"/>
            </a:endParaRPr>
          </a:p>
        </p:txBody>
      </p:sp>
      <p:sp>
        <p:nvSpPr>
          <p:cNvPr id="10" name="Text Box 34"/>
          <p:cNvSpPr txBox="1">
            <a:spLocks noChangeArrowheads="1"/>
          </p:cNvSpPr>
          <p:nvPr/>
        </p:nvSpPr>
        <p:spPr bwMode="auto">
          <a:xfrm>
            <a:off x="785745" y="167947"/>
            <a:ext cx="6667500" cy="369888"/>
          </a:xfrm>
          <a:prstGeom prst="rect">
            <a:avLst/>
          </a:prstGeom>
          <a:noFill/>
          <a:ln w="9525">
            <a:noFill/>
            <a:miter lim="800000"/>
            <a:headEnd/>
            <a:tailEnd/>
          </a:ln>
        </p:spPr>
        <p:txBody>
          <a:bodyPr>
            <a:spAutoFit/>
          </a:bodyPr>
          <a:lstStyle/>
          <a:p>
            <a:pPr eaLnBrk="1" hangingPunct="1">
              <a:defRPr/>
            </a:pPr>
            <a:r>
              <a:rPr lang="it-IT" altLang="it-IT" b="1" dirty="0" smtClean="0">
                <a:solidFill>
                  <a:srgbClr val="0000FF"/>
                </a:solidFill>
                <a:latin typeface="+mj-lt"/>
                <a:cs typeface="Arial" charset="0"/>
              </a:rPr>
              <a:t>Le procedure di passaggio nei vari ordini scolastici</a:t>
            </a:r>
            <a:endParaRPr lang="it-IT" altLang="it-IT" b="1" dirty="0">
              <a:solidFill>
                <a:srgbClr val="0000FF"/>
              </a:solidFill>
              <a:latin typeface="+mj-lt"/>
              <a:cs typeface="Arial" charset="0"/>
            </a:endParaRPr>
          </a:p>
        </p:txBody>
      </p:sp>
      <p:sp>
        <p:nvSpPr>
          <p:cNvPr id="11" name="Ovale 10"/>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pic>
        <p:nvPicPr>
          <p:cNvPr id="12" name="Immagine 1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4938" y="1160577"/>
            <a:ext cx="6563170" cy="2676482"/>
          </a:xfrm>
          <a:prstGeom prst="rect">
            <a:avLst/>
          </a:prstGeom>
          <a:noFill/>
          <a:ln>
            <a:noFill/>
          </a:ln>
        </p:spPr>
      </p:pic>
      <p:pic>
        <p:nvPicPr>
          <p:cNvPr id="14" name="Immagine 1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5721" y="3910674"/>
            <a:ext cx="6615115" cy="2776406"/>
          </a:xfrm>
          <a:prstGeom prst="rect">
            <a:avLst/>
          </a:prstGeom>
          <a:noFill/>
          <a:ln>
            <a:noFill/>
          </a:ln>
        </p:spPr>
      </p:pic>
    </p:spTree>
    <p:extLst>
      <p:ext uri="{BB962C8B-B14F-4D97-AF65-F5344CB8AC3E}">
        <p14:creationId xmlns:p14="http://schemas.microsoft.com/office/powerpoint/2010/main" val="2313798911"/>
      </p:ext>
    </p:extLst>
  </p:cSld>
  <p:clrMapOvr>
    <a:masterClrMapping/>
  </p:clrMapOvr>
  <p:transition>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5"/>
          <p:cNvSpPr>
            <a:spLocks noChangeArrowheads="1"/>
          </p:cNvSpPr>
          <p:nvPr/>
        </p:nvSpPr>
        <p:spPr bwMode="auto">
          <a:xfrm>
            <a:off x="226958" y="156451"/>
            <a:ext cx="515938"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C</a:t>
            </a:r>
          </a:p>
        </p:txBody>
      </p:sp>
      <p:pic>
        <p:nvPicPr>
          <p:cNvPr id="4" name="Immagine 3"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1"/>
          <p:cNvSpPr>
            <a:spLocks noChangeArrowheads="1"/>
          </p:cNvSpPr>
          <p:nvPr/>
        </p:nvSpPr>
        <p:spPr bwMode="auto">
          <a:xfrm>
            <a:off x="291662" y="275049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sp>
        <p:nvSpPr>
          <p:cNvPr id="10" name="Text Box 34"/>
          <p:cNvSpPr txBox="1">
            <a:spLocks noChangeArrowheads="1"/>
          </p:cNvSpPr>
          <p:nvPr/>
        </p:nvSpPr>
        <p:spPr bwMode="auto">
          <a:xfrm>
            <a:off x="785745" y="167947"/>
            <a:ext cx="6667500" cy="369888"/>
          </a:xfrm>
          <a:prstGeom prst="rect">
            <a:avLst/>
          </a:prstGeom>
          <a:noFill/>
          <a:ln w="9525">
            <a:noFill/>
            <a:miter lim="800000"/>
            <a:headEnd/>
            <a:tailEnd/>
          </a:ln>
        </p:spPr>
        <p:txBody>
          <a:bodyPr>
            <a:spAutoFit/>
          </a:bodyPr>
          <a:lstStyle/>
          <a:p>
            <a:pPr eaLnBrk="1" hangingPunct="1">
              <a:defRPr/>
            </a:pPr>
            <a:r>
              <a:rPr lang="it-IT" altLang="it-IT" b="1" dirty="0" smtClean="0">
                <a:solidFill>
                  <a:srgbClr val="0000FF"/>
                </a:solidFill>
                <a:latin typeface="+mj-lt"/>
                <a:cs typeface="Arial" charset="0"/>
              </a:rPr>
              <a:t>Le procedure di passaggio nei vari ordini scolastici</a:t>
            </a:r>
            <a:endParaRPr lang="it-IT" altLang="it-IT" b="1" dirty="0">
              <a:solidFill>
                <a:srgbClr val="0000FF"/>
              </a:solidFill>
              <a:latin typeface="+mj-lt"/>
              <a:cs typeface="Arial" charset="0"/>
            </a:endParaRPr>
          </a:p>
        </p:txBody>
      </p:sp>
      <p:pic>
        <p:nvPicPr>
          <p:cNvPr id="13" name="Immagine 12"/>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1159" y="1562232"/>
            <a:ext cx="8247363" cy="3941259"/>
          </a:xfrm>
          <a:prstGeom prst="rect">
            <a:avLst/>
          </a:prstGeom>
          <a:noFill/>
          <a:ln>
            <a:noFill/>
          </a:ln>
        </p:spPr>
      </p:pic>
      <p:sp>
        <p:nvSpPr>
          <p:cNvPr id="15" name="Rettangolo 14"/>
          <p:cNvSpPr/>
          <p:nvPr/>
        </p:nvSpPr>
        <p:spPr>
          <a:xfrm>
            <a:off x="221380" y="573206"/>
            <a:ext cx="7642459" cy="523220"/>
          </a:xfrm>
          <a:prstGeom prst="rect">
            <a:avLst/>
          </a:prstGeom>
        </p:spPr>
        <p:txBody>
          <a:bodyPr wrap="square">
            <a:spAutoFit/>
          </a:bodyPr>
          <a:lstStyle/>
          <a:p>
            <a:pPr>
              <a:spcAft>
                <a:spcPts val="0"/>
              </a:spcAft>
            </a:pPr>
            <a:r>
              <a:rPr lang="it-IT" sz="1600" b="1" dirty="0" smtClean="0">
                <a:latin typeface="+mj-lt"/>
                <a:ea typeface="Times New Roman" panose="02020603050405020304" pitchFamily="18" charset="0"/>
              </a:rPr>
              <a:t>Monitoraggio e autovalutazione</a:t>
            </a:r>
            <a:r>
              <a:rPr lang="it-IT" dirty="0">
                <a:latin typeface="Verdana" panose="020B0604030504040204" pitchFamily="34" charset="0"/>
                <a:ea typeface="Times New Roman" panose="02020603050405020304" pitchFamily="18" charset="0"/>
              </a:rPr>
              <a:t> </a:t>
            </a:r>
            <a:endParaRPr lang="it-IT" sz="2800" dirty="0">
              <a:effectLst/>
              <a:latin typeface="Times New Roman" panose="02020603050405020304" pitchFamily="18" charset="0"/>
              <a:ea typeface="Times New Roman" panose="02020603050405020304" pitchFamily="18" charset="0"/>
            </a:endParaRPr>
          </a:p>
        </p:txBody>
      </p:sp>
      <p:sp>
        <p:nvSpPr>
          <p:cNvPr id="16" name="Ovale 15"/>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2313798911"/>
      </p:ext>
    </p:extLst>
  </p:cSld>
  <p:clrMapOvr>
    <a:masterClrMapping/>
  </p:clrMapOvr>
  <p:transition>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5"/>
          <p:cNvSpPr>
            <a:spLocks noChangeArrowheads="1"/>
          </p:cNvSpPr>
          <p:nvPr/>
        </p:nvSpPr>
        <p:spPr bwMode="auto">
          <a:xfrm>
            <a:off x="226958" y="156451"/>
            <a:ext cx="515938"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C</a:t>
            </a:r>
          </a:p>
        </p:txBody>
      </p:sp>
      <p:pic>
        <p:nvPicPr>
          <p:cNvPr id="4" name="Immagine 3"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1"/>
          <p:cNvSpPr>
            <a:spLocks noChangeArrowheads="1"/>
          </p:cNvSpPr>
          <p:nvPr/>
        </p:nvSpPr>
        <p:spPr bwMode="auto">
          <a:xfrm>
            <a:off x="291662" y="275049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sp>
        <p:nvSpPr>
          <p:cNvPr id="10" name="Text Box 34"/>
          <p:cNvSpPr txBox="1">
            <a:spLocks noChangeArrowheads="1"/>
          </p:cNvSpPr>
          <p:nvPr/>
        </p:nvSpPr>
        <p:spPr bwMode="auto">
          <a:xfrm>
            <a:off x="785745" y="167947"/>
            <a:ext cx="6667500" cy="369888"/>
          </a:xfrm>
          <a:prstGeom prst="rect">
            <a:avLst/>
          </a:prstGeom>
          <a:noFill/>
          <a:ln w="9525">
            <a:noFill/>
            <a:miter lim="800000"/>
            <a:headEnd/>
            <a:tailEnd/>
          </a:ln>
        </p:spPr>
        <p:txBody>
          <a:bodyPr>
            <a:spAutoFit/>
          </a:bodyPr>
          <a:lstStyle/>
          <a:p>
            <a:pPr eaLnBrk="1" hangingPunct="1">
              <a:defRPr/>
            </a:pPr>
            <a:r>
              <a:rPr lang="it-IT" altLang="it-IT" b="1" dirty="0" smtClean="0">
                <a:solidFill>
                  <a:srgbClr val="0000FF"/>
                </a:solidFill>
                <a:latin typeface="+mj-lt"/>
                <a:cs typeface="Arial" charset="0"/>
              </a:rPr>
              <a:t>Le procedure di passaggio nei vari ordini scolastici</a:t>
            </a:r>
            <a:endParaRPr lang="it-IT" altLang="it-IT" b="1" dirty="0">
              <a:solidFill>
                <a:srgbClr val="0000FF"/>
              </a:solidFill>
              <a:latin typeface="+mj-lt"/>
              <a:cs typeface="Arial" charset="0"/>
            </a:endParaRPr>
          </a:p>
        </p:txBody>
      </p:sp>
      <p:pic>
        <p:nvPicPr>
          <p:cNvPr id="12" name="Immagine 1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3709" y="1263135"/>
            <a:ext cx="5042691" cy="2309012"/>
          </a:xfrm>
          <a:prstGeom prst="rect">
            <a:avLst/>
          </a:prstGeom>
          <a:noFill/>
          <a:ln>
            <a:noFill/>
          </a:ln>
        </p:spPr>
      </p:pic>
      <p:pic>
        <p:nvPicPr>
          <p:cNvPr id="14" name="Immagine 1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07080" y="2273029"/>
            <a:ext cx="4606184" cy="2803177"/>
          </a:xfrm>
          <a:prstGeom prst="rect">
            <a:avLst/>
          </a:prstGeom>
          <a:noFill/>
          <a:ln>
            <a:noFill/>
          </a:ln>
        </p:spPr>
      </p:pic>
      <p:pic>
        <p:nvPicPr>
          <p:cNvPr id="15" name="Immagine 14"/>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1698" y="4439933"/>
            <a:ext cx="4905957" cy="2148879"/>
          </a:xfrm>
          <a:prstGeom prst="rect">
            <a:avLst/>
          </a:prstGeom>
          <a:noFill/>
          <a:ln>
            <a:noFill/>
          </a:ln>
        </p:spPr>
      </p:pic>
      <p:sp>
        <p:nvSpPr>
          <p:cNvPr id="16" name="Rettangolo 15"/>
          <p:cNvSpPr/>
          <p:nvPr/>
        </p:nvSpPr>
        <p:spPr>
          <a:xfrm>
            <a:off x="221380" y="573206"/>
            <a:ext cx="7642459" cy="523220"/>
          </a:xfrm>
          <a:prstGeom prst="rect">
            <a:avLst/>
          </a:prstGeom>
        </p:spPr>
        <p:txBody>
          <a:bodyPr wrap="square">
            <a:spAutoFit/>
          </a:bodyPr>
          <a:lstStyle/>
          <a:p>
            <a:pPr>
              <a:spcAft>
                <a:spcPts val="0"/>
              </a:spcAft>
            </a:pPr>
            <a:r>
              <a:rPr lang="it-IT" sz="1600" b="1" dirty="0" smtClean="0">
                <a:latin typeface="+mj-lt"/>
                <a:ea typeface="Times New Roman" panose="02020603050405020304" pitchFamily="18" charset="0"/>
              </a:rPr>
              <a:t>Monitoraggio e autovalutazione</a:t>
            </a:r>
            <a:r>
              <a:rPr lang="it-IT" dirty="0">
                <a:latin typeface="Verdana" panose="020B0604030504040204" pitchFamily="34" charset="0"/>
                <a:ea typeface="Times New Roman" panose="02020603050405020304" pitchFamily="18" charset="0"/>
              </a:rPr>
              <a:t> </a:t>
            </a:r>
            <a:endParaRPr lang="it-IT" sz="2800" dirty="0">
              <a:effectLst/>
              <a:latin typeface="Times New Roman" panose="02020603050405020304" pitchFamily="18" charset="0"/>
              <a:ea typeface="Times New Roman" panose="02020603050405020304" pitchFamily="18" charset="0"/>
            </a:endParaRPr>
          </a:p>
        </p:txBody>
      </p:sp>
      <p:sp>
        <p:nvSpPr>
          <p:cNvPr id="17" name="Ovale 16"/>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2313798911"/>
      </p:ext>
    </p:extLst>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5"/>
          <p:cNvSpPr>
            <a:spLocks noChangeArrowheads="1"/>
          </p:cNvSpPr>
          <p:nvPr/>
        </p:nvSpPr>
        <p:spPr bwMode="auto">
          <a:xfrm>
            <a:off x="226958" y="156451"/>
            <a:ext cx="515938" cy="43973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C</a:t>
            </a:r>
          </a:p>
        </p:txBody>
      </p:sp>
      <p:pic>
        <p:nvPicPr>
          <p:cNvPr id="4" name="Immagine 3"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1"/>
          <p:cNvSpPr>
            <a:spLocks noChangeArrowheads="1"/>
          </p:cNvSpPr>
          <p:nvPr/>
        </p:nvSpPr>
        <p:spPr bwMode="auto">
          <a:xfrm>
            <a:off x="291662" y="275049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sp>
        <p:nvSpPr>
          <p:cNvPr id="10" name="Text Box 34"/>
          <p:cNvSpPr txBox="1">
            <a:spLocks noChangeArrowheads="1"/>
          </p:cNvSpPr>
          <p:nvPr/>
        </p:nvSpPr>
        <p:spPr bwMode="auto">
          <a:xfrm>
            <a:off x="785745" y="167947"/>
            <a:ext cx="6667500" cy="369888"/>
          </a:xfrm>
          <a:prstGeom prst="rect">
            <a:avLst/>
          </a:prstGeom>
          <a:noFill/>
          <a:ln w="9525">
            <a:noFill/>
            <a:miter lim="800000"/>
            <a:headEnd/>
            <a:tailEnd/>
          </a:ln>
        </p:spPr>
        <p:txBody>
          <a:bodyPr>
            <a:spAutoFit/>
          </a:bodyPr>
          <a:lstStyle/>
          <a:p>
            <a:pPr eaLnBrk="1" hangingPunct="1">
              <a:defRPr/>
            </a:pPr>
            <a:r>
              <a:rPr lang="it-IT" altLang="it-IT" b="1" dirty="0" smtClean="0">
                <a:solidFill>
                  <a:srgbClr val="0000FF"/>
                </a:solidFill>
                <a:latin typeface="+mj-lt"/>
                <a:cs typeface="Arial" charset="0"/>
              </a:rPr>
              <a:t>Le procedure di passaggio nei vari ordini scolastici</a:t>
            </a:r>
            <a:endParaRPr lang="it-IT" altLang="it-IT" b="1" dirty="0">
              <a:solidFill>
                <a:srgbClr val="0000FF"/>
              </a:solidFill>
              <a:latin typeface="+mj-lt"/>
              <a:cs typeface="Arial" charset="0"/>
            </a:endParaRPr>
          </a:p>
        </p:txBody>
      </p:sp>
      <p:pic>
        <p:nvPicPr>
          <p:cNvPr id="15" name="Immagine 1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103" y="1553686"/>
            <a:ext cx="8050138" cy="3924167"/>
          </a:xfrm>
          <a:prstGeom prst="rect">
            <a:avLst/>
          </a:prstGeom>
          <a:noFill/>
          <a:ln>
            <a:noFill/>
          </a:ln>
        </p:spPr>
      </p:pic>
      <p:sp>
        <p:nvSpPr>
          <p:cNvPr id="16" name="Rettangolo 15"/>
          <p:cNvSpPr/>
          <p:nvPr/>
        </p:nvSpPr>
        <p:spPr>
          <a:xfrm>
            <a:off x="262685" y="759790"/>
            <a:ext cx="7642459" cy="523220"/>
          </a:xfrm>
          <a:prstGeom prst="rect">
            <a:avLst/>
          </a:prstGeom>
        </p:spPr>
        <p:txBody>
          <a:bodyPr wrap="square">
            <a:spAutoFit/>
          </a:bodyPr>
          <a:lstStyle/>
          <a:p>
            <a:pPr>
              <a:spcAft>
                <a:spcPts val="0"/>
              </a:spcAft>
            </a:pPr>
            <a:r>
              <a:rPr lang="it-IT" sz="1600" b="1" dirty="0" smtClean="0">
                <a:latin typeface="+mj-lt"/>
                <a:ea typeface="Times New Roman" panose="02020603050405020304" pitchFamily="18" charset="0"/>
              </a:rPr>
              <a:t>Monitoraggio e autovalutazione</a:t>
            </a:r>
            <a:r>
              <a:rPr lang="it-IT" dirty="0">
                <a:latin typeface="Verdana" panose="020B0604030504040204" pitchFamily="34" charset="0"/>
                <a:ea typeface="Times New Roman" panose="02020603050405020304" pitchFamily="18" charset="0"/>
              </a:rPr>
              <a:t> </a:t>
            </a:r>
            <a:endParaRPr lang="it-IT" sz="2800" dirty="0">
              <a:effectLst/>
              <a:latin typeface="Times New Roman" panose="02020603050405020304" pitchFamily="18" charset="0"/>
              <a:ea typeface="Times New Roman" panose="02020603050405020304" pitchFamily="18" charset="0"/>
            </a:endParaRPr>
          </a:p>
        </p:txBody>
      </p:sp>
      <p:sp>
        <p:nvSpPr>
          <p:cNvPr id="17" name="Ovale 16"/>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2313798911"/>
      </p:ext>
    </p:extLst>
  </p:cSld>
  <p:clrMapOvr>
    <a:masterClrMapping/>
  </p:clrMapOvr>
  <p:transition>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7"/>
          <p:cNvSpPr>
            <a:spLocks noChangeArrowheads="1"/>
          </p:cNvSpPr>
          <p:nvPr/>
        </p:nvSpPr>
        <p:spPr bwMode="auto">
          <a:xfrm>
            <a:off x="107130" y="128095"/>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D</a:t>
            </a:r>
          </a:p>
        </p:txBody>
      </p:sp>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ttangolo 3"/>
          <p:cNvSpPr/>
          <p:nvPr/>
        </p:nvSpPr>
        <p:spPr>
          <a:xfrm>
            <a:off x="2215055" y="128095"/>
            <a:ext cx="4572000" cy="646331"/>
          </a:xfrm>
          <a:prstGeom prst="rect">
            <a:avLst/>
          </a:prstGeom>
        </p:spPr>
        <p:txBody>
          <a:bodyPr>
            <a:spAutoFit/>
          </a:bodyPr>
          <a:lstStyle/>
          <a:p>
            <a:pPr algn="ctr">
              <a:spcAft>
                <a:spcPts val="0"/>
              </a:spcAft>
            </a:pPr>
            <a:r>
              <a:rPr lang="it-IT" b="1" dirty="0">
                <a:latin typeface="Verdana" panose="020B0604030504040204" pitchFamily="34" charset="0"/>
                <a:ea typeface="Times New Roman" panose="02020603050405020304" pitchFamily="18" charset="0"/>
              </a:rPr>
              <a:t>INFORMATIVA DI RACCORDO</a:t>
            </a:r>
            <a:endParaRPr lang="it-IT" sz="1200" dirty="0">
              <a:latin typeface="Times New Roman" panose="02020603050405020304" pitchFamily="18" charset="0"/>
              <a:ea typeface="Times New Roman" panose="02020603050405020304" pitchFamily="18" charset="0"/>
            </a:endParaRPr>
          </a:p>
          <a:p>
            <a:pPr algn="ctr">
              <a:spcAft>
                <a:spcPts val="0"/>
              </a:spcAft>
            </a:pPr>
            <a:r>
              <a:rPr lang="it-IT" b="1" dirty="0">
                <a:latin typeface="Verdana" panose="020B0604030504040204" pitchFamily="34" charset="0"/>
                <a:ea typeface="Times New Roman" panose="02020603050405020304" pitchFamily="18" charset="0"/>
              </a:rPr>
              <a:t>PER LA SCUOLA DELL’INFANZIA</a:t>
            </a:r>
            <a:endParaRPr lang="it-IT" sz="1200" dirty="0">
              <a:effectLst/>
              <a:latin typeface="Times New Roman" panose="02020603050405020304" pitchFamily="18" charset="0"/>
              <a:ea typeface="Times New Roman" panose="02020603050405020304" pitchFamily="18" charset="0"/>
            </a:endParaRPr>
          </a:p>
        </p:txBody>
      </p:sp>
      <p:sp>
        <p:nvSpPr>
          <p:cNvPr id="5" name="Rettangolo 4"/>
          <p:cNvSpPr/>
          <p:nvPr/>
        </p:nvSpPr>
        <p:spPr>
          <a:xfrm>
            <a:off x="212833" y="774426"/>
            <a:ext cx="8463127" cy="1015663"/>
          </a:xfrm>
          <a:prstGeom prst="rect">
            <a:avLst/>
          </a:prstGeom>
          <a:ln>
            <a:solidFill>
              <a:schemeClr val="tx1"/>
            </a:solidFill>
          </a:ln>
        </p:spPr>
        <p:txBody>
          <a:bodyPr wrap="square">
            <a:spAutoFit/>
          </a:bodyPr>
          <a:lstStyle/>
          <a:p>
            <a:pPr>
              <a:spcAft>
                <a:spcPts val="0"/>
              </a:spcAft>
            </a:pPr>
            <a:r>
              <a:rPr lang="it-IT" sz="1200" dirty="0">
                <a:latin typeface="Verdana" panose="020B0604030504040204" pitchFamily="34" charset="0"/>
                <a:ea typeface="Times New Roman" panose="02020603050405020304" pitchFamily="18" charset="0"/>
              </a:rPr>
              <a:t> </a:t>
            </a:r>
            <a:endParaRPr lang="it-IT" sz="1200" dirty="0">
              <a:latin typeface="Times New Roman" panose="02020603050405020304" pitchFamily="18" charset="0"/>
              <a:ea typeface="Times New Roman" panose="02020603050405020304" pitchFamily="18" charset="0"/>
            </a:endParaRPr>
          </a:p>
          <a:p>
            <a:pPr>
              <a:spcAft>
                <a:spcPts val="0"/>
              </a:spcAft>
            </a:pPr>
            <a:r>
              <a:rPr lang="it-IT" sz="1200" dirty="0">
                <a:latin typeface="Verdana" panose="020B0604030504040204" pitchFamily="34" charset="0"/>
                <a:ea typeface="Times New Roman" panose="02020603050405020304" pitchFamily="18" charset="0"/>
              </a:rPr>
              <a:t>ISTITUTO _______________________ PLESSO ________________ Alunno/a _____________________</a:t>
            </a:r>
            <a:endParaRPr lang="it-IT" sz="1200" dirty="0">
              <a:latin typeface="Times New Roman" panose="02020603050405020304" pitchFamily="18" charset="0"/>
              <a:ea typeface="Times New Roman" panose="02020603050405020304" pitchFamily="18" charset="0"/>
            </a:endParaRPr>
          </a:p>
          <a:p>
            <a:pPr>
              <a:spcAft>
                <a:spcPts val="0"/>
              </a:spcAft>
            </a:pPr>
            <a:r>
              <a:rPr lang="it-IT" sz="1200" dirty="0">
                <a:latin typeface="Verdana" panose="020B0604030504040204" pitchFamily="34" charset="0"/>
                <a:ea typeface="Times New Roman" panose="02020603050405020304" pitchFamily="18" charset="0"/>
              </a:rPr>
              <a:t> </a:t>
            </a:r>
            <a:endParaRPr lang="it-IT" sz="1200" dirty="0">
              <a:latin typeface="Times New Roman" panose="02020603050405020304" pitchFamily="18" charset="0"/>
              <a:ea typeface="Times New Roman" panose="02020603050405020304" pitchFamily="18" charset="0"/>
            </a:endParaRPr>
          </a:p>
          <a:p>
            <a:pPr>
              <a:spcAft>
                <a:spcPts val="0"/>
              </a:spcAft>
            </a:pPr>
            <a:r>
              <a:rPr lang="it-IT" sz="1200" dirty="0">
                <a:latin typeface="Verdana" panose="020B0604030504040204" pitchFamily="34" charset="0"/>
                <a:ea typeface="Times New Roman" panose="02020603050405020304" pitchFamily="18" charset="0"/>
              </a:rPr>
              <a:t>Sesso ____ Nato/a______________ il ____________ Scuola di destinazione  ______________________</a:t>
            </a:r>
            <a:endParaRPr lang="it-IT" sz="1200" dirty="0">
              <a:latin typeface="Times New Roman" panose="02020603050405020304" pitchFamily="18" charset="0"/>
              <a:ea typeface="Times New Roman" panose="02020603050405020304" pitchFamily="18" charset="0"/>
            </a:endParaRPr>
          </a:p>
          <a:p>
            <a:pPr>
              <a:spcAft>
                <a:spcPts val="0"/>
              </a:spcAft>
            </a:pPr>
            <a:r>
              <a:rPr lang="it-IT" sz="1200" dirty="0">
                <a:latin typeface="Verdana" panose="020B0604030504040204" pitchFamily="34" charset="0"/>
                <a:ea typeface="Times New Roman" panose="02020603050405020304" pitchFamily="18" charset="0"/>
              </a:rPr>
              <a:t> </a:t>
            </a:r>
            <a:endParaRPr lang="it-IT" sz="1200" dirty="0">
              <a:effectLst/>
              <a:latin typeface="Times New Roman" panose="02020603050405020304" pitchFamily="18" charset="0"/>
              <a:ea typeface="Times New Roman" panose="02020603050405020304" pitchFamily="18" charset="0"/>
            </a:endParaRPr>
          </a:p>
        </p:txBody>
      </p:sp>
      <p:graphicFrame>
        <p:nvGraphicFramePr>
          <p:cNvPr id="6" name="Tabella 5"/>
          <p:cNvGraphicFramePr>
            <a:graphicFrameLocks noGrp="1"/>
          </p:cNvGraphicFramePr>
          <p:nvPr>
            <p:extLst>
              <p:ext uri="{D42A27DB-BD31-4B8C-83A1-F6EECF244321}">
                <p14:modId xmlns:p14="http://schemas.microsoft.com/office/powerpoint/2010/main" val="2101755223"/>
              </p:ext>
            </p:extLst>
          </p:nvPr>
        </p:nvGraphicFramePr>
        <p:xfrm>
          <a:off x="107764" y="2063843"/>
          <a:ext cx="8568196" cy="474405"/>
        </p:xfrm>
        <a:graphic>
          <a:graphicData uri="http://schemas.openxmlformats.org/drawingml/2006/table">
            <a:tbl>
              <a:tblPr firstRow="1" firstCol="1" lastRow="1" lastCol="1" bandRow="1" bandCol="1">
                <a:tableStyleId>{5C22544A-7EE6-4342-B048-85BDC9FD1C3A}</a:tableStyleId>
              </a:tblPr>
              <a:tblGrid>
                <a:gridCol w="8568196">
                  <a:extLst>
                    <a:ext uri="{9D8B030D-6E8A-4147-A177-3AD203B41FA5}">
                      <a16:colId xmlns:a16="http://schemas.microsoft.com/office/drawing/2014/main" val="20000"/>
                    </a:ext>
                  </a:extLst>
                </a:gridCol>
              </a:tblGrid>
              <a:tr h="474405">
                <a:tc>
                  <a:txBody>
                    <a:bodyPr/>
                    <a:lstStyle/>
                    <a:p>
                      <a:pPr hangingPunct="0">
                        <a:spcAft>
                          <a:spcPts val="0"/>
                        </a:spcAft>
                      </a:pPr>
                      <a:r>
                        <a:rPr lang="it-IT" sz="900" dirty="0">
                          <a:solidFill>
                            <a:schemeClr val="tx1"/>
                          </a:solidFill>
                          <a:effectLst/>
                        </a:rPr>
                        <a:t>Per ciascuna categoria il bambino ha qualche problema</a:t>
                      </a:r>
                      <a:r>
                        <a:rPr lang="it-IT" sz="900" dirty="0" smtClean="0">
                          <a:solidFill>
                            <a:schemeClr val="tx1"/>
                          </a:solidFill>
                          <a:effectLst/>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1"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[Indicare la gravità del problema secondo la seguente scala: 0 nessun problema; 1 problema lieve; 2 problema medio; 3 problema grave;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1"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4 problema completo.]</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mpd="sng">
                      <a:noFill/>
                    </a:lnL>
                    <a:lnR w="12700" cmpd="sng">
                      <a:noFill/>
                    </a:lnR>
                    <a:lnT w="38100" cmpd="sng">
                      <a:noFill/>
                    </a:lnT>
                    <a:lnB w="38100" cmpd="sng">
                      <a:noFill/>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a16="http://schemas.microsoft.com/office/drawing/2014/main" val="10000"/>
                  </a:ext>
                </a:extLst>
              </a:tr>
            </a:tbl>
          </a:graphicData>
        </a:graphic>
      </p:graphicFrame>
      <p:graphicFrame>
        <p:nvGraphicFramePr>
          <p:cNvPr id="8" name="Tabella 7"/>
          <p:cNvGraphicFramePr>
            <a:graphicFrameLocks noGrp="1"/>
          </p:cNvGraphicFramePr>
          <p:nvPr>
            <p:extLst>
              <p:ext uri="{D42A27DB-BD31-4B8C-83A1-F6EECF244321}">
                <p14:modId xmlns:p14="http://schemas.microsoft.com/office/powerpoint/2010/main" val="167291967"/>
              </p:ext>
            </p:extLst>
          </p:nvPr>
        </p:nvGraphicFramePr>
        <p:xfrm>
          <a:off x="107129" y="2820199"/>
          <a:ext cx="8579671" cy="3470240"/>
        </p:xfrm>
        <a:graphic>
          <a:graphicData uri="http://schemas.openxmlformats.org/drawingml/2006/table">
            <a:tbl>
              <a:tblPr firstRow="1" firstCol="1" lastRow="1" lastCol="1" bandRow="1" bandCol="1">
                <a:tableStyleId>{5C22544A-7EE6-4342-B048-85BDC9FD1C3A}</a:tableStyleId>
              </a:tblPr>
              <a:tblGrid>
                <a:gridCol w="6211681">
                  <a:extLst>
                    <a:ext uri="{9D8B030D-6E8A-4147-A177-3AD203B41FA5}">
                      <a16:colId xmlns:a16="http://schemas.microsoft.com/office/drawing/2014/main" val="20000"/>
                    </a:ext>
                  </a:extLst>
                </a:gridCol>
                <a:gridCol w="473598">
                  <a:extLst>
                    <a:ext uri="{9D8B030D-6E8A-4147-A177-3AD203B41FA5}">
                      <a16:colId xmlns:a16="http://schemas.microsoft.com/office/drawing/2014/main" val="20001"/>
                    </a:ext>
                  </a:extLst>
                </a:gridCol>
                <a:gridCol w="473598">
                  <a:extLst>
                    <a:ext uri="{9D8B030D-6E8A-4147-A177-3AD203B41FA5}">
                      <a16:colId xmlns:a16="http://schemas.microsoft.com/office/drawing/2014/main" val="20002"/>
                    </a:ext>
                  </a:extLst>
                </a:gridCol>
                <a:gridCol w="473598">
                  <a:extLst>
                    <a:ext uri="{9D8B030D-6E8A-4147-A177-3AD203B41FA5}">
                      <a16:colId xmlns:a16="http://schemas.microsoft.com/office/drawing/2014/main" val="20003"/>
                    </a:ext>
                  </a:extLst>
                </a:gridCol>
                <a:gridCol w="473598">
                  <a:extLst>
                    <a:ext uri="{9D8B030D-6E8A-4147-A177-3AD203B41FA5}">
                      <a16:colId xmlns:a16="http://schemas.microsoft.com/office/drawing/2014/main" val="20004"/>
                    </a:ext>
                  </a:extLst>
                </a:gridCol>
                <a:gridCol w="473598">
                  <a:extLst>
                    <a:ext uri="{9D8B030D-6E8A-4147-A177-3AD203B41FA5}">
                      <a16:colId xmlns:a16="http://schemas.microsoft.com/office/drawing/2014/main" val="20005"/>
                    </a:ext>
                  </a:extLst>
                </a:gridCol>
              </a:tblGrid>
              <a:tr h="239328">
                <a:tc>
                  <a:txBody>
                    <a:bodyPr/>
                    <a:lstStyle/>
                    <a:p>
                      <a:pPr marL="342900" lvl="0" indent="-342900" hangingPunct="0">
                        <a:spcBef>
                          <a:spcPts val="300"/>
                        </a:spcBef>
                        <a:spcAft>
                          <a:spcPts val="300"/>
                        </a:spcAft>
                        <a:buFont typeface="+mj-lt"/>
                        <a:buAutoNum type="arabicPeriod"/>
                      </a:pPr>
                      <a:r>
                        <a:rPr lang="it-IT" sz="1000" dirty="0">
                          <a:solidFill>
                            <a:schemeClr val="tx1"/>
                          </a:solidFill>
                          <a:effectLst/>
                        </a:rPr>
                        <a:t>AREA COGNITIVA E DELL’APPRENDIMENTO</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Bef>
                          <a:spcPts val="300"/>
                        </a:spcBef>
                        <a:spcAft>
                          <a:spcPts val="300"/>
                        </a:spcAft>
                      </a:pPr>
                      <a:r>
                        <a:rPr lang="it-IT" sz="1000" spc="280" dirty="0">
                          <a:solidFill>
                            <a:schemeClr val="tx1"/>
                          </a:solidFill>
                          <a:effectLst/>
                        </a:rPr>
                        <a:t>0</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marL="0" algn="ctr" defTabSz="914400" rtl="0" eaLnBrk="1" latinLnBrk="0" hangingPunct="0">
                        <a:spcBef>
                          <a:spcPts val="300"/>
                        </a:spcBef>
                        <a:spcAft>
                          <a:spcPts val="300"/>
                        </a:spcAft>
                      </a:pPr>
                      <a:r>
                        <a:rPr lang="it-IT" sz="1000" b="1" kern="1200" spc="280" dirty="0">
                          <a:solidFill>
                            <a:schemeClr val="tx1"/>
                          </a:solidFill>
                          <a:effectLst/>
                          <a:latin typeface="+mn-lt"/>
                          <a:ea typeface="+mn-ea"/>
                          <a:cs typeface="+mn-cs"/>
                        </a:rPr>
                        <a:t>1</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marL="0" algn="ctr" defTabSz="914400" rtl="0" eaLnBrk="1" latinLnBrk="0" hangingPunct="0">
                        <a:spcBef>
                          <a:spcPts val="300"/>
                        </a:spcBef>
                        <a:spcAft>
                          <a:spcPts val="300"/>
                        </a:spcAft>
                      </a:pPr>
                      <a:r>
                        <a:rPr lang="it-IT" sz="1000" b="1" kern="1200" spc="280" dirty="0">
                          <a:solidFill>
                            <a:schemeClr val="tx1"/>
                          </a:solidFill>
                          <a:effectLst/>
                          <a:latin typeface="+mn-lt"/>
                          <a:ea typeface="+mn-ea"/>
                          <a:cs typeface="+mn-cs"/>
                        </a:rPr>
                        <a:t>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marL="0" algn="ctr" defTabSz="914400" rtl="0" eaLnBrk="1" latinLnBrk="0" hangingPunct="0">
                        <a:spcBef>
                          <a:spcPts val="300"/>
                        </a:spcBef>
                        <a:spcAft>
                          <a:spcPts val="300"/>
                        </a:spcAft>
                      </a:pPr>
                      <a:r>
                        <a:rPr lang="it-IT" sz="1000" b="1" kern="1200" spc="280" dirty="0">
                          <a:solidFill>
                            <a:schemeClr val="tx1"/>
                          </a:solidFill>
                          <a:effectLst/>
                          <a:latin typeface="+mn-lt"/>
                          <a:ea typeface="+mn-ea"/>
                          <a:cs typeface="+mn-cs"/>
                        </a:rPr>
                        <a:t>3</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marL="0" algn="ctr" defTabSz="914400" rtl="0" eaLnBrk="1" latinLnBrk="0" hangingPunct="0">
                        <a:spcBef>
                          <a:spcPts val="300"/>
                        </a:spcBef>
                        <a:spcAft>
                          <a:spcPts val="300"/>
                        </a:spcAft>
                      </a:pPr>
                      <a:r>
                        <a:rPr lang="it-IT" sz="1000" b="1" kern="1200" spc="280" dirty="0">
                          <a:solidFill>
                            <a:schemeClr val="tx1"/>
                          </a:solidFill>
                          <a:effectLst/>
                          <a:latin typeface="+mn-lt"/>
                          <a:ea typeface="+mn-ea"/>
                          <a:cs typeface="+mn-cs"/>
                        </a:rPr>
                        <a:t>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00"/>
                  </a:ext>
                </a:extLst>
              </a:tr>
              <a:tr h="215394">
                <a:tc>
                  <a:txBody>
                    <a:bodyPr/>
                    <a:lstStyle/>
                    <a:p>
                      <a:pPr hangingPunct="0">
                        <a:spcAft>
                          <a:spcPts val="0"/>
                        </a:spcAft>
                      </a:pPr>
                      <a:r>
                        <a:rPr lang="it-IT" sz="900">
                          <a:solidFill>
                            <a:schemeClr val="tx1"/>
                          </a:solidFill>
                          <a:effectLst/>
                        </a:rPr>
                        <a:t>d1313 Imparare attraverso il gioco simbolico</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430790">
                <a:tc>
                  <a:txBody>
                    <a:bodyPr/>
                    <a:lstStyle/>
                    <a:p>
                      <a:pPr hangingPunct="0">
                        <a:spcAft>
                          <a:spcPts val="0"/>
                        </a:spcAft>
                      </a:pPr>
                      <a:r>
                        <a:rPr lang="it-IT" sz="900">
                          <a:solidFill>
                            <a:schemeClr val="tx1"/>
                          </a:solidFill>
                          <a:effectLst/>
                        </a:rPr>
                        <a:t>d1400 Acquisire le abilità di riconoscimento di simboli, quali figure, icone, caratteri, lettere dell’alfabeto e parole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r h="215394">
                <a:tc>
                  <a:txBody>
                    <a:bodyPr/>
                    <a:lstStyle/>
                    <a:p>
                      <a:pPr hangingPunct="0">
                        <a:spcAft>
                          <a:spcPts val="0"/>
                        </a:spcAft>
                      </a:pPr>
                      <a:r>
                        <a:rPr lang="it-IT" sz="900">
                          <a:solidFill>
                            <a:schemeClr val="tx1"/>
                          </a:solidFill>
                          <a:effectLst/>
                        </a:rPr>
                        <a:t>d1450 Apprendere le abilità di uso degli strumenti di scrittura</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spc="28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spc="28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spc="28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spc="28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spc="28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3"/>
                  </a:ext>
                </a:extLst>
              </a:tr>
              <a:tr h="215394">
                <a:tc>
                  <a:txBody>
                    <a:bodyPr/>
                    <a:lstStyle/>
                    <a:p>
                      <a:pPr hangingPunct="0">
                        <a:spcAft>
                          <a:spcPts val="0"/>
                        </a:spcAft>
                      </a:pPr>
                      <a:r>
                        <a:rPr lang="it-IT" sz="900">
                          <a:solidFill>
                            <a:schemeClr val="tx1"/>
                          </a:solidFill>
                          <a:effectLst/>
                        </a:rPr>
                        <a:t>d1451 Apprendere le abilità di scrittura di simboli, di caratteri e dell’alfabeto</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4"/>
                  </a:ext>
                </a:extLst>
              </a:tr>
              <a:tr h="215394">
                <a:tc>
                  <a:txBody>
                    <a:bodyPr/>
                    <a:lstStyle/>
                    <a:p>
                      <a:pPr hangingPunct="0">
                        <a:spcAft>
                          <a:spcPts val="0"/>
                        </a:spcAft>
                      </a:pPr>
                      <a:r>
                        <a:rPr lang="it-IT" sz="900">
                          <a:solidFill>
                            <a:schemeClr val="tx1"/>
                          </a:solidFill>
                          <a:effectLst/>
                        </a:rPr>
                        <a:t>d1500 Acquisire le abilità di riconoscimento di numeri, simboli e dei segni aritmetici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5"/>
                  </a:ext>
                </a:extLst>
              </a:tr>
              <a:tr h="215394">
                <a:tc>
                  <a:txBody>
                    <a:bodyPr/>
                    <a:lstStyle/>
                    <a:p>
                      <a:pPr hangingPunct="0">
                        <a:spcAft>
                          <a:spcPts val="0"/>
                        </a:spcAft>
                      </a:pPr>
                      <a:r>
                        <a:rPr lang="it-IT" sz="900" dirty="0">
                          <a:solidFill>
                            <a:schemeClr val="tx1"/>
                          </a:solidFill>
                          <a:effectLst/>
                        </a:rPr>
                        <a:t>d1501 Acquisire abilità di alfabetismo numerico, come contare o ordinare</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6"/>
                  </a:ext>
                </a:extLst>
              </a:tr>
              <a:tr h="215394">
                <a:tc>
                  <a:txBody>
                    <a:bodyPr/>
                    <a:lstStyle/>
                    <a:p>
                      <a:pPr hangingPunct="0">
                        <a:spcAft>
                          <a:spcPts val="0"/>
                        </a:spcAft>
                      </a:pPr>
                      <a:r>
                        <a:rPr lang="it-IT" sz="900">
                          <a:solidFill>
                            <a:schemeClr val="tx1"/>
                          </a:solidFill>
                          <a:effectLst/>
                        </a:rPr>
                        <a:t>d160 Focalizzare l’attenzione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7"/>
                  </a:ext>
                </a:extLst>
              </a:tr>
              <a:tr h="215394">
                <a:tc>
                  <a:txBody>
                    <a:bodyPr/>
                    <a:lstStyle/>
                    <a:p>
                      <a:pPr hangingPunct="0">
                        <a:spcAft>
                          <a:spcPts val="0"/>
                        </a:spcAft>
                      </a:pPr>
                      <a:r>
                        <a:rPr lang="it-IT" sz="900">
                          <a:solidFill>
                            <a:schemeClr val="tx1"/>
                          </a:solidFill>
                          <a:effectLst/>
                        </a:rPr>
                        <a:t>d161 Dirigere (mantenere) l’attenzione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8"/>
                  </a:ext>
                </a:extLst>
              </a:tr>
              <a:tr h="215394">
                <a:tc>
                  <a:txBody>
                    <a:bodyPr/>
                    <a:lstStyle/>
                    <a:p>
                      <a:pPr hangingPunct="0">
                        <a:spcAft>
                          <a:spcPts val="0"/>
                        </a:spcAft>
                      </a:pPr>
                      <a:r>
                        <a:rPr lang="it-IT" sz="900">
                          <a:solidFill>
                            <a:schemeClr val="tx1"/>
                          </a:solidFill>
                          <a:effectLst/>
                        </a:rPr>
                        <a:t>d2100 Intraprendere un compito semplice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9"/>
                  </a:ext>
                </a:extLst>
              </a:tr>
              <a:tr h="215394">
                <a:tc>
                  <a:txBody>
                    <a:bodyPr/>
                    <a:lstStyle/>
                    <a:p>
                      <a:pPr hangingPunct="0">
                        <a:spcAft>
                          <a:spcPts val="0"/>
                        </a:spcAft>
                      </a:pPr>
                      <a:r>
                        <a:rPr lang="it-IT" sz="900">
                          <a:solidFill>
                            <a:schemeClr val="tx1"/>
                          </a:solidFill>
                          <a:effectLst/>
                        </a:rPr>
                        <a:t>d2101 Intraprendere un compito complesso</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0"/>
                  </a:ext>
                </a:extLst>
              </a:tr>
              <a:tr h="215394">
                <a:tc>
                  <a:txBody>
                    <a:bodyPr/>
                    <a:lstStyle/>
                    <a:p>
                      <a:pPr hangingPunct="0">
                        <a:spcAft>
                          <a:spcPts val="0"/>
                        </a:spcAft>
                      </a:pPr>
                      <a:r>
                        <a:rPr lang="it-IT" sz="900">
                          <a:solidFill>
                            <a:schemeClr val="tx1"/>
                          </a:solidFill>
                          <a:effectLst/>
                        </a:rPr>
                        <a:t>d2102 Intraprendere un compito singolo autonomamente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1"/>
                  </a:ext>
                </a:extLst>
              </a:tr>
              <a:tr h="215394">
                <a:tc>
                  <a:txBody>
                    <a:bodyPr/>
                    <a:lstStyle/>
                    <a:p>
                      <a:pPr hangingPunct="0">
                        <a:spcAft>
                          <a:spcPts val="0"/>
                        </a:spcAft>
                      </a:pPr>
                      <a:r>
                        <a:rPr lang="it-IT" sz="900">
                          <a:solidFill>
                            <a:schemeClr val="tx1"/>
                          </a:solidFill>
                          <a:effectLst/>
                        </a:rPr>
                        <a:t>d2103 Intraprendere un compito singolo in gruppo</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2"/>
                  </a:ext>
                </a:extLst>
              </a:tr>
              <a:tr h="215394">
                <a:tc>
                  <a:txBody>
                    <a:bodyPr/>
                    <a:lstStyle/>
                    <a:p>
                      <a:pPr hangingPunct="0">
                        <a:spcAft>
                          <a:spcPts val="0"/>
                        </a:spcAft>
                      </a:pPr>
                      <a:r>
                        <a:rPr lang="it-IT" sz="900">
                          <a:solidFill>
                            <a:schemeClr val="tx1"/>
                          </a:solidFill>
                          <a:effectLst/>
                        </a:rPr>
                        <a:t>d2104 Completare un compito semplice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3"/>
                  </a:ext>
                </a:extLst>
              </a:tr>
              <a:tr h="215394">
                <a:tc>
                  <a:txBody>
                    <a:bodyPr/>
                    <a:lstStyle/>
                    <a:p>
                      <a:pPr hangingPunct="0">
                        <a:spcAft>
                          <a:spcPts val="0"/>
                        </a:spcAft>
                      </a:pPr>
                      <a:r>
                        <a:rPr lang="it-IT" sz="900">
                          <a:solidFill>
                            <a:schemeClr val="tx1"/>
                          </a:solidFill>
                          <a:effectLst/>
                        </a:rPr>
                        <a:t>d2105 Completare un compito complesso</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4"/>
                  </a:ext>
                </a:extLst>
              </a:tr>
            </a:tbl>
          </a:graphicData>
        </a:graphic>
      </p:graphicFrame>
      <p:sp>
        <p:nvSpPr>
          <p:cNvPr id="9" name="Ovale 8"/>
          <p:cNvSpPr/>
          <p:nvPr/>
        </p:nvSpPr>
        <p:spPr bwMode="auto">
          <a:xfrm>
            <a:off x="8597069" y="6204248"/>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1587297997"/>
      </p:ext>
    </p:extLst>
  </p:cSld>
  <p:clrMapOvr>
    <a:masterClrMapping/>
  </p:clrMapOvr>
  <p:transition>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7"/>
          <p:cNvSpPr>
            <a:spLocks noChangeArrowheads="1"/>
          </p:cNvSpPr>
          <p:nvPr/>
        </p:nvSpPr>
        <p:spPr bwMode="auto">
          <a:xfrm>
            <a:off x="107130" y="128095"/>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D</a:t>
            </a:r>
          </a:p>
        </p:txBody>
      </p:sp>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ttangolo 3"/>
          <p:cNvSpPr/>
          <p:nvPr/>
        </p:nvSpPr>
        <p:spPr>
          <a:xfrm>
            <a:off x="2215055" y="128095"/>
            <a:ext cx="4572000" cy="646331"/>
          </a:xfrm>
          <a:prstGeom prst="rect">
            <a:avLst/>
          </a:prstGeom>
        </p:spPr>
        <p:txBody>
          <a:bodyPr>
            <a:spAutoFit/>
          </a:bodyPr>
          <a:lstStyle/>
          <a:p>
            <a:pPr algn="ctr">
              <a:spcAft>
                <a:spcPts val="0"/>
              </a:spcAft>
            </a:pPr>
            <a:r>
              <a:rPr lang="it-IT" b="1" dirty="0">
                <a:latin typeface="Verdana" panose="020B0604030504040204" pitchFamily="34" charset="0"/>
                <a:ea typeface="Times New Roman" panose="02020603050405020304" pitchFamily="18" charset="0"/>
              </a:rPr>
              <a:t>INFORMATIVA DI RACCORDO</a:t>
            </a:r>
            <a:endParaRPr lang="it-IT" sz="1200" dirty="0">
              <a:latin typeface="Times New Roman" panose="02020603050405020304" pitchFamily="18" charset="0"/>
              <a:ea typeface="Times New Roman" panose="02020603050405020304" pitchFamily="18" charset="0"/>
            </a:endParaRPr>
          </a:p>
          <a:p>
            <a:pPr algn="ctr">
              <a:spcAft>
                <a:spcPts val="0"/>
              </a:spcAft>
            </a:pPr>
            <a:r>
              <a:rPr lang="it-IT" b="1" dirty="0">
                <a:latin typeface="Verdana" panose="020B0604030504040204" pitchFamily="34" charset="0"/>
                <a:ea typeface="Times New Roman" panose="02020603050405020304" pitchFamily="18" charset="0"/>
              </a:rPr>
              <a:t>PER LA SCUOLA DELL’INFANZIA</a:t>
            </a:r>
            <a:endParaRPr lang="it-IT" sz="1200" dirty="0">
              <a:effectLst/>
              <a:latin typeface="Times New Roman" panose="02020603050405020304" pitchFamily="18" charset="0"/>
              <a:ea typeface="Times New Roman" panose="02020603050405020304" pitchFamily="18" charset="0"/>
            </a:endParaRPr>
          </a:p>
        </p:txBody>
      </p:sp>
      <p:graphicFrame>
        <p:nvGraphicFramePr>
          <p:cNvPr id="6" name="Tabella 5"/>
          <p:cNvGraphicFramePr>
            <a:graphicFrameLocks noGrp="1"/>
          </p:cNvGraphicFramePr>
          <p:nvPr>
            <p:extLst>
              <p:ext uri="{D42A27DB-BD31-4B8C-83A1-F6EECF244321}">
                <p14:modId xmlns:p14="http://schemas.microsoft.com/office/powerpoint/2010/main" val="1502738256"/>
              </p:ext>
            </p:extLst>
          </p:nvPr>
        </p:nvGraphicFramePr>
        <p:xfrm>
          <a:off x="118604" y="980821"/>
          <a:ext cx="8142527" cy="474405"/>
        </p:xfrm>
        <a:graphic>
          <a:graphicData uri="http://schemas.openxmlformats.org/drawingml/2006/table">
            <a:tbl>
              <a:tblPr firstRow="1" firstCol="1" lastRow="1" lastCol="1" bandRow="1" bandCol="1">
                <a:tableStyleId>{5C22544A-7EE6-4342-B048-85BDC9FD1C3A}</a:tableStyleId>
              </a:tblPr>
              <a:tblGrid>
                <a:gridCol w="8142527">
                  <a:extLst>
                    <a:ext uri="{9D8B030D-6E8A-4147-A177-3AD203B41FA5}">
                      <a16:colId xmlns:a16="http://schemas.microsoft.com/office/drawing/2014/main" val="20000"/>
                    </a:ext>
                  </a:extLst>
                </a:gridCol>
              </a:tblGrid>
              <a:tr h="474405">
                <a:tc>
                  <a:txBody>
                    <a:bodyPr/>
                    <a:lstStyle/>
                    <a:p>
                      <a:pPr hangingPunct="0">
                        <a:spcAft>
                          <a:spcPts val="0"/>
                        </a:spcAft>
                      </a:pPr>
                      <a:r>
                        <a:rPr lang="it-IT" sz="900" dirty="0">
                          <a:solidFill>
                            <a:schemeClr val="tx1"/>
                          </a:solidFill>
                          <a:effectLst/>
                        </a:rPr>
                        <a:t>Per ciascuna categoria il bambino ha qualche problema</a:t>
                      </a:r>
                      <a:r>
                        <a:rPr lang="it-IT" sz="900" dirty="0" smtClean="0">
                          <a:solidFill>
                            <a:schemeClr val="tx1"/>
                          </a:solidFill>
                          <a:effectLst/>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1"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[Indicare la gravità del problema secondo la seguente scala: 0 nessun problema; 1 problema lieve; 2 problema medio; 3 problema grave;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1"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4 problema completo.]</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mpd="sng">
                      <a:noFill/>
                    </a:lnL>
                    <a:lnR w="12700" cmpd="sng">
                      <a:noFill/>
                    </a:lnR>
                    <a:lnT w="38100" cmpd="sng">
                      <a:noFill/>
                    </a:lnT>
                    <a:lnB w="38100" cmpd="sng">
                      <a:noFill/>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a16="http://schemas.microsoft.com/office/drawing/2014/main" val="10000"/>
                  </a:ext>
                </a:extLst>
              </a:tr>
            </a:tbl>
          </a:graphicData>
        </a:graphic>
      </p:graphicFrame>
      <p:graphicFrame>
        <p:nvGraphicFramePr>
          <p:cNvPr id="7" name="Tabella 6"/>
          <p:cNvGraphicFramePr>
            <a:graphicFrameLocks noGrp="1"/>
          </p:cNvGraphicFramePr>
          <p:nvPr>
            <p:extLst>
              <p:ext uri="{D42A27DB-BD31-4B8C-83A1-F6EECF244321}">
                <p14:modId xmlns:p14="http://schemas.microsoft.com/office/powerpoint/2010/main" val="13142912"/>
              </p:ext>
            </p:extLst>
          </p:nvPr>
        </p:nvGraphicFramePr>
        <p:xfrm>
          <a:off x="118604" y="1721616"/>
          <a:ext cx="8229600" cy="4308701"/>
        </p:xfrm>
        <a:graphic>
          <a:graphicData uri="http://schemas.openxmlformats.org/drawingml/2006/table">
            <a:tbl>
              <a:tblPr firstRow="1" firstCol="1" lastRow="1" lastCol="1" bandRow="1" bandCol="1">
                <a:tableStyleId>{5C22544A-7EE6-4342-B048-85BDC9FD1C3A}</a:tableStyleId>
              </a:tblPr>
              <a:tblGrid>
                <a:gridCol w="5958230">
                  <a:extLst>
                    <a:ext uri="{9D8B030D-6E8A-4147-A177-3AD203B41FA5}">
                      <a16:colId xmlns:a16="http://schemas.microsoft.com/office/drawing/2014/main" val="20000"/>
                    </a:ext>
                  </a:extLst>
                </a:gridCol>
                <a:gridCol w="454274">
                  <a:extLst>
                    <a:ext uri="{9D8B030D-6E8A-4147-A177-3AD203B41FA5}">
                      <a16:colId xmlns:a16="http://schemas.microsoft.com/office/drawing/2014/main" val="20001"/>
                    </a:ext>
                  </a:extLst>
                </a:gridCol>
                <a:gridCol w="454274">
                  <a:extLst>
                    <a:ext uri="{9D8B030D-6E8A-4147-A177-3AD203B41FA5}">
                      <a16:colId xmlns:a16="http://schemas.microsoft.com/office/drawing/2014/main" val="20002"/>
                    </a:ext>
                  </a:extLst>
                </a:gridCol>
                <a:gridCol w="454274">
                  <a:extLst>
                    <a:ext uri="{9D8B030D-6E8A-4147-A177-3AD203B41FA5}">
                      <a16:colId xmlns:a16="http://schemas.microsoft.com/office/drawing/2014/main" val="20003"/>
                    </a:ext>
                  </a:extLst>
                </a:gridCol>
                <a:gridCol w="454274">
                  <a:extLst>
                    <a:ext uri="{9D8B030D-6E8A-4147-A177-3AD203B41FA5}">
                      <a16:colId xmlns:a16="http://schemas.microsoft.com/office/drawing/2014/main" val="20004"/>
                    </a:ext>
                  </a:extLst>
                </a:gridCol>
                <a:gridCol w="454274">
                  <a:extLst>
                    <a:ext uri="{9D8B030D-6E8A-4147-A177-3AD203B41FA5}">
                      <a16:colId xmlns:a16="http://schemas.microsoft.com/office/drawing/2014/main" val="20005"/>
                    </a:ext>
                  </a:extLst>
                </a:gridCol>
              </a:tblGrid>
              <a:tr h="293109">
                <a:tc>
                  <a:txBody>
                    <a:bodyPr/>
                    <a:lstStyle/>
                    <a:p>
                      <a:pPr marL="342900" lvl="0" indent="-342900" hangingPunct="0">
                        <a:spcBef>
                          <a:spcPts val="300"/>
                        </a:spcBef>
                        <a:spcAft>
                          <a:spcPts val="300"/>
                        </a:spcAft>
                        <a:buFont typeface="+mj-lt"/>
                        <a:buAutoNum type="arabicPeriod"/>
                      </a:pPr>
                      <a:r>
                        <a:rPr lang="it-IT" sz="1000" dirty="0">
                          <a:solidFill>
                            <a:schemeClr val="tx1"/>
                          </a:solidFill>
                          <a:effectLst/>
                        </a:rPr>
                        <a:t>AREA DELLA COMUNICAZIONE</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dirty="0">
                          <a:solidFill>
                            <a:schemeClr val="tx1"/>
                          </a:solidFill>
                          <a:effectLst/>
                        </a:rPr>
                        <a:t> </a:t>
                      </a:r>
                      <a:r>
                        <a:rPr lang="it-IT" sz="900" dirty="0" smtClean="0">
                          <a:solidFill>
                            <a:schemeClr val="tx1"/>
                          </a:solidFill>
                          <a:effectLst/>
                        </a:rPr>
                        <a:t>0</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dirty="0">
                          <a:solidFill>
                            <a:schemeClr val="tx1"/>
                          </a:solidFill>
                          <a:effectLst/>
                        </a:rPr>
                        <a:t> </a:t>
                      </a:r>
                      <a:r>
                        <a:rPr lang="it-IT" sz="900" dirty="0" smtClean="0">
                          <a:solidFill>
                            <a:schemeClr val="tx1"/>
                          </a:solidFill>
                          <a:effectLst/>
                        </a:rPr>
                        <a:t>1</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dirty="0">
                          <a:solidFill>
                            <a:schemeClr val="tx1"/>
                          </a:solidFill>
                          <a:effectLst/>
                        </a:rPr>
                        <a:t> </a:t>
                      </a:r>
                      <a:r>
                        <a:rPr lang="it-IT" sz="900" dirty="0" smtClean="0">
                          <a:solidFill>
                            <a:schemeClr val="tx1"/>
                          </a:solidFill>
                          <a:effectLst/>
                        </a:rPr>
                        <a:t>2</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dirty="0">
                          <a:solidFill>
                            <a:schemeClr val="tx1"/>
                          </a:solidFill>
                          <a:effectLst/>
                        </a:rPr>
                        <a:t> </a:t>
                      </a:r>
                      <a:r>
                        <a:rPr lang="it-IT" sz="900" dirty="0" smtClean="0">
                          <a:solidFill>
                            <a:schemeClr val="tx1"/>
                          </a:solidFill>
                          <a:effectLst/>
                        </a:rPr>
                        <a:t>3</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dirty="0" smtClean="0">
                          <a:solidFill>
                            <a:schemeClr val="tx1"/>
                          </a:solidFill>
                          <a:effectLst/>
                        </a:rPr>
                        <a:t>4</a:t>
                      </a: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00"/>
                  </a:ext>
                </a:extLst>
              </a:tr>
              <a:tr h="263798">
                <a:tc>
                  <a:txBody>
                    <a:bodyPr/>
                    <a:lstStyle/>
                    <a:p>
                      <a:pPr>
                        <a:spcAft>
                          <a:spcPts val="0"/>
                        </a:spcAft>
                      </a:pPr>
                      <a:r>
                        <a:rPr lang="it-IT" sz="900">
                          <a:solidFill>
                            <a:schemeClr val="tx1"/>
                          </a:solidFill>
                          <a:effectLst/>
                        </a:rPr>
                        <a:t>d133 Acquisire il linguaggio</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spc="28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spc="28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spc="28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spc="28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spc="28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263798">
                <a:tc>
                  <a:txBody>
                    <a:bodyPr/>
                    <a:lstStyle/>
                    <a:p>
                      <a:pPr>
                        <a:spcAft>
                          <a:spcPts val="0"/>
                        </a:spcAft>
                      </a:pPr>
                      <a:r>
                        <a:rPr lang="it-IT" sz="900">
                          <a:solidFill>
                            <a:schemeClr val="tx1"/>
                          </a:solidFill>
                          <a:effectLst/>
                        </a:rPr>
                        <a:t>d310 Ricevere (comprendere) messaggi verbali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r h="263798">
                <a:tc>
                  <a:txBody>
                    <a:bodyPr/>
                    <a:lstStyle/>
                    <a:p>
                      <a:pPr>
                        <a:spcAft>
                          <a:spcPts val="0"/>
                        </a:spcAft>
                      </a:pPr>
                      <a:r>
                        <a:rPr lang="it-IT" sz="900">
                          <a:solidFill>
                            <a:schemeClr val="tx1"/>
                          </a:solidFill>
                          <a:effectLst/>
                        </a:rPr>
                        <a:t>d315 Ricevere (comprendere) messaggi non verbali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3"/>
                  </a:ext>
                </a:extLst>
              </a:tr>
              <a:tr h="263798">
                <a:tc>
                  <a:txBody>
                    <a:bodyPr/>
                    <a:lstStyle/>
                    <a:p>
                      <a:pPr hangingPunct="0">
                        <a:spcAft>
                          <a:spcPts val="0"/>
                        </a:spcAft>
                      </a:pPr>
                      <a:r>
                        <a:rPr lang="it-IT" sz="900">
                          <a:solidFill>
                            <a:schemeClr val="tx1"/>
                          </a:solidFill>
                          <a:effectLst/>
                        </a:rPr>
                        <a:t>d330 Parlare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4"/>
                  </a:ext>
                </a:extLst>
              </a:tr>
              <a:tr h="263798">
                <a:tc>
                  <a:txBody>
                    <a:bodyPr/>
                    <a:lstStyle/>
                    <a:p>
                      <a:pPr hangingPunct="0">
                        <a:spcAft>
                          <a:spcPts val="0"/>
                        </a:spcAft>
                      </a:pPr>
                      <a:r>
                        <a:rPr lang="it-IT" sz="900">
                          <a:solidFill>
                            <a:schemeClr val="tx1"/>
                          </a:solidFill>
                          <a:effectLst/>
                        </a:rPr>
                        <a:t>d335 Produrre messaggi non verbali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5"/>
                  </a:ext>
                </a:extLst>
              </a:tr>
              <a:tr h="263798">
                <a:tc>
                  <a:txBody>
                    <a:bodyPr/>
                    <a:lstStyle/>
                    <a:p>
                      <a:pPr fontAlgn="auto" hangingPunct="1">
                        <a:spcAft>
                          <a:spcPts val="0"/>
                        </a:spcAft>
                      </a:pPr>
                      <a:r>
                        <a:rPr lang="it-IT" sz="900">
                          <a:solidFill>
                            <a:schemeClr val="tx1"/>
                          </a:solidFill>
                          <a:effectLst/>
                        </a:rPr>
                        <a:t>d360 Utilizzo di strumenti e tecniche di comunicazione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6"/>
                  </a:ext>
                </a:extLst>
              </a:tr>
              <a:tr h="293109">
                <a:tc>
                  <a:txBody>
                    <a:bodyPr/>
                    <a:lstStyle/>
                    <a:p>
                      <a:pPr marL="342900" lvl="0" indent="-342900" hangingPunct="0">
                        <a:spcBef>
                          <a:spcPts val="300"/>
                        </a:spcBef>
                        <a:spcAft>
                          <a:spcPts val="300"/>
                        </a:spcAft>
                        <a:buFont typeface="+mj-lt"/>
                        <a:buAutoNum type="arabicPeriod"/>
                      </a:pPr>
                      <a:r>
                        <a:rPr lang="it-IT" sz="1000" dirty="0">
                          <a:solidFill>
                            <a:schemeClr val="tx1"/>
                          </a:solidFill>
                          <a:effectLst/>
                        </a:rPr>
                        <a:t>AREA RELAZIONALE</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07"/>
                  </a:ext>
                </a:extLst>
              </a:tr>
              <a:tr h="263798">
                <a:tc>
                  <a:txBody>
                    <a:bodyPr/>
                    <a:lstStyle/>
                    <a:p>
                      <a:pPr hangingPunct="0">
                        <a:spcAft>
                          <a:spcPts val="0"/>
                        </a:spcAft>
                      </a:pPr>
                      <a:r>
                        <a:rPr lang="it-IT" sz="900">
                          <a:solidFill>
                            <a:schemeClr val="tx1"/>
                          </a:solidFill>
                          <a:effectLst/>
                        </a:rPr>
                        <a:t>d240 Gestire la tensione ed altre richieste di tipo psicologico</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8"/>
                  </a:ext>
                </a:extLst>
              </a:tr>
              <a:tr h="263798">
                <a:tc>
                  <a:txBody>
                    <a:bodyPr/>
                    <a:lstStyle/>
                    <a:p>
                      <a:pPr marL="434975" indent="-434975" hangingPunct="0">
                        <a:spcAft>
                          <a:spcPts val="0"/>
                        </a:spcAft>
                      </a:pPr>
                      <a:r>
                        <a:rPr lang="it-IT" sz="900">
                          <a:solidFill>
                            <a:schemeClr val="tx1"/>
                          </a:solidFill>
                          <a:effectLst/>
                        </a:rPr>
                        <a:t>d250 Controllare il proprio comportamento</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9"/>
                  </a:ext>
                </a:extLst>
              </a:tr>
              <a:tr h="263798">
                <a:tc>
                  <a:txBody>
                    <a:bodyPr/>
                    <a:lstStyle/>
                    <a:p>
                      <a:pPr marL="434975" indent="-434975" hangingPunct="0">
                        <a:spcAft>
                          <a:spcPts val="0"/>
                        </a:spcAft>
                      </a:pPr>
                      <a:r>
                        <a:rPr lang="it-IT" sz="900">
                          <a:solidFill>
                            <a:schemeClr val="tx1"/>
                          </a:solidFill>
                          <a:effectLst/>
                        </a:rPr>
                        <a:t>d740 Relazioni formali (rapporto con persone autorevoli)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0"/>
                  </a:ext>
                </a:extLst>
              </a:tr>
              <a:tr h="263798">
                <a:tc>
                  <a:txBody>
                    <a:bodyPr/>
                    <a:lstStyle/>
                    <a:p>
                      <a:pPr marL="434975" indent="-434975" hangingPunct="0">
                        <a:spcAft>
                          <a:spcPts val="0"/>
                        </a:spcAft>
                      </a:pPr>
                      <a:r>
                        <a:rPr lang="it-IT" sz="900">
                          <a:solidFill>
                            <a:schemeClr val="tx1"/>
                          </a:solidFill>
                          <a:effectLst/>
                        </a:rPr>
                        <a:t>d750 Relazioni sociali informali (rapporto con i pari)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1"/>
                  </a:ext>
                </a:extLst>
              </a:tr>
              <a:tr h="293109">
                <a:tc>
                  <a:txBody>
                    <a:bodyPr/>
                    <a:lstStyle/>
                    <a:p>
                      <a:pPr marL="342900" lvl="0" indent="-342900" hangingPunct="0">
                        <a:spcAft>
                          <a:spcPts val="0"/>
                        </a:spcAft>
                        <a:buFont typeface="+mj-lt"/>
                        <a:buAutoNum type="arabicPeriod"/>
                      </a:pPr>
                      <a:r>
                        <a:rPr lang="it-IT" sz="1000">
                          <a:solidFill>
                            <a:schemeClr val="tx1"/>
                          </a:solidFill>
                          <a:effectLst/>
                        </a:rPr>
                        <a:t>AREA SENSORIALE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spc="28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spc="28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spc="28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spc="28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spc="28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12"/>
                  </a:ext>
                </a:extLst>
              </a:tr>
              <a:tr h="263798">
                <a:tc>
                  <a:txBody>
                    <a:bodyPr/>
                    <a:lstStyle/>
                    <a:p>
                      <a:pPr>
                        <a:spcAft>
                          <a:spcPts val="0"/>
                        </a:spcAft>
                      </a:pPr>
                      <a:r>
                        <a:rPr lang="it-IT" sz="900">
                          <a:solidFill>
                            <a:schemeClr val="tx1"/>
                          </a:solidFill>
                          <a:effectLst/>
                        </a:rPr>
                        <a:t>d110 Guardare (anche con ausili)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3"/>
                  </a:ext>
                </a:extLst>
              </a:tr>
              <a:tr h="263798">
                <a:tc>
                  <a:txBody>
                    <a:bodyPr/>
                    <a:lstStyle/>
                    <a:p>
                      <a:pPr>
                        <a:spcAft>
                          <a:spcPts val="0"/>
                        </a:spcAft>
                      </a:pPr>
                      <a:r>
                        <a:rPr lang="it-IT" sz="900">
                          <a:solidFill>
                            <a:schemeClr val="tx1"/>
                          </a:solidFill>
                          <a:effectLst/>
                        </a:rPr>
                        <a:t>d115 Ascoltare (anche con ausili)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4"/>
                  </a:ext>
                </a:extLst>
              </a:tr>
              <a:tr h="263798">
                <a:tc>
                  <a:txBody>
                    <a:bodyPr/>
                    <a:lstStyle/>
                    <a:p>
                      <a:pPr marL="344805" indent="-344805" hangingPunct="0">
                        <a:spcAft>
                          <a:spcPts val="0"/>
                        </a:spcAft>
                      </a:pPr>
                      <a:r>
                        <a:rPr lang="it-IT" sz="900">
                          <a:solidFill>
                            <a:schemeClr val="tx1"/>
                          </a:solidFill>
                          <a:effectLst/>
                        </a:rPr>
                        <a:t>d120 Altre percezioni sensoriali intenzionali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5"/>
                  </a:ext>
                </a:extLst>
              </a:tr>
            </a:tbl>
          </a:graphicData>
        </a:graphic>
      </p:graphicFrame>
      <p:sp>
        <p:nvSpPr>
          <p:cNvPr id="8" name="Ovale 7"/>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2022168248"/>
      </p:ext>
    </p:extLst>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ChangeArrowheads="1"/>
          </p:cNvSpPr>
          <p:nvPr/>
        </p:nvSpPr>
        <p:spPr bwMode="auto">
          <a:xfrm>
            <a:off x="200025" y="325438"/>
            <a:ext cx="636588" cy="590550"/>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3200" dirty="0"/>
              <a:t>A</a:t>
            </a:r>
          </a:p>
        </p:txBody>
      </p:sp>
      <p:sp>
        <p:nvSpPr>
          <p:cNvPr id="3" name="Text Box 2">
            <a:extLst/>
          </p:cNvPr>
          <p:cNvSpPr txBox="1">
            <a:spLocks noChangeArrowheads="1"/>
          </p:cNvSpPr>
          <p:nvPr/>
        </p:nvSpPr>
        <p:spPr bwMode="auto">
          <a:xfrm>
            <a:off x="995363" y="423346"/>
            <a:ext cx="7018337" cy="369332"/>
          </a:xfrm>
          <a:prstGeom prst="rect">
            <a:avLst/>
          </a:prstGeom>
          <a:noFill/>
          <a:ln>
            <a:noFill/>
          </a:ln>
          <a:effectLst/>
          <a:extLst/>
        </p:spPr>
        <p:txBody>
          <a:bodyPr>
            <a:spAutoFit/>
          </a:bodyPr>
          <a:lstStyle/>
          <a:p>
            <a:pPr lvl="0"/>
            <a:r>
              <a:rPr lang="it-IT" b="1" dirty="0" smtClean="0">
                <a:solidFill>
                  <a:srgbClr val="0000FF"/>
                </a:solidFill>
                <a:latin typeface="+mn-lt"/>
              </a:rPr>
              <a:t>La </a:t>
            </a:r>
            <a:r>
              <a:rPr lang="it-IT" b="1" dirty="0">
                <a:solidFill>
                  <a:srgbClr val="0000FF"/>
                </a:solidFill>
                <a:latin typeface="+mn-lt"/>
              </a:rPr>
              <a:t>continuità nel processo educativo: La normativa </a:t>
            </a:r>
            <a:r>
              <a:rPr lang="it-IT" b="1" dirty="0" smtClean="0">
                <a:solidFill>
                  <a:srgbClr val="0000FF"/>
                </a:solidFill>
                <a:latin typeface="+mn-lt"/>
              </a:rPr>
              <a:t>vigente</a:t>
            </a:r>
            <a:endParaRPr kumimoji="1" lang="it-IT" altLang="it-IT" dirty="0">
              <a:solidFill>
                <a:srgbClr val="0000FF"/>
              </a:solidFill>
              <a:latin typeface="+mn-lt"/>
            </a:endParaRPr>
          </a:p>
        </p:txBody>
      </p:sp>
      <p:pic>
        <p:nvPicPr>
          <p:cNvPr id="4" name="Immagine 3"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ttangolo 4"/>
          <p:cNvSpPr/>
          <p:nvPr/>
        </p:nvSpPr>
        <p:spPr>
          <a:xfrm>
            <a:off x="351659" y="2542190"/>
            <a:ext cx="7662041" cy="646331"/>
          </a:xfrm>
          <a:prstGeom prst="rect">
            <a:avLst/>
          </a:prstGeom>
        </p:spPr>
        <p:txBody>
          <a:bodyPr wrap="square">
            <a:spAutoFit/>
          </a:bodyPr>
          <a:lstStyle/>
          <a:p>
            <a:r>
              <a:rPr lang="it-IT" b="1" dirty="0">
                <a:latin typeface="Times New Roman" panose="02020603050405020304" pitchFamily="18" charset="0"/>
                <a:ea typeface="Times New Roman" panose="02020603050405020304" pitchFamily="18" charset="0"/>
              </a:rPr>
              <a:t> </a:t>
            </a:r>
            <a:endParaRPr lang="it-IT" dirty="0">
              <a:latin typeface="Times New Roman" panose="02020603050405020304" pitchFamily="18" charset="0"/>
              <a:ea typeface="Times New Roman" panose="02020603050405020304" pitchFamily="18" charset="0"/>
            </a:endParaRPr>
          </a:p>
          <a:p>
            <a:endParaRPr lang="it-IT" dirty="0">
              <a:effectLst/>
              <a:latin typeface="Times New Roman" panose="02020603050405020304" pitchFamily="18" charset="0"/>
              <a:ea typeface="Times New Roman" panose="02020603050405020304" pitchFamily="18" charset="0"/>
            </a:endParaRPr>
          </a:p>
        </p:txBody>
      </p:sp>
      <p:sp>
        <p:nvSpPr>
          <p:cNvPr id="6" name="Rettangolo 5"/>
          <p:cNvSpPr/>
          <p:nvPr/>
        </p:nvSpPr>
        <p:spPr>
          <a:xfrm>
            <a:off x="603907" y="1839330"/>
            <a:ext cx="7409793" cy="981423"/>
          </a:xfrm>
          <a:prstGeom prst="rect">
            <a:avLst/>
          </a:prstGeom>
          <a:ln>
            <a:solidFill>
              <a:schemeClr val="tx1"/>
            </a:solidFill>
          </a:ln>
        </p:spPr>
        <p:txBody>
          <a:bodyPr wrap="square">
            <a:spAutoFit/>
          </a:bodyPr>
          <a:lstStyle/>
          <a:p>
            <a:pPr algn="ctr">
              <a:lnSpc>
                <a:spcPct val="107000"/>
              </a:lnSpc>
              <a:spcAft>
                <a:spcPts val="800"/>
              </a:spcAft>
            </a:pPr>
            <a:r>
              <a:rPr lang="it-IT" b="1" dirty="0">
                <a:latin typeface="+mj-lt"/>
                <a:ea typeface="Times New Roman" panose="02020603050405020304" pitchFamily="18" charset="0"/>
                <a:cs typeface="Times New Roman" panose="02020603050405020304" pitchFamily="18" charset="0"/>
              </a:rPr>
              <a:t>La continuità educativa e didattica del processo di integrazione scolastica tra i diversi gradi dell'istruzione, è garantita e disciplinata da disposizioni legislative ed amministrative.</a:t>
            </a:r>
            <a:endParaRPr lang="it-IT" sz="1600" b="1" dirty="0">
              <a:effectLst/>
              <a:latin typeface="+mj-lt"/>
              <a:ea typeface="Calibri" panose="020F0502020204030204" pitchFamily="34" charset="0"/>
              <a:cs typeface="Times New Roman" panose="02020603050405020304" pitchFamily="18" charset="0"/>
            </a:endParaRPr>
          </a:p>
        </p:txBody>
      </p:sp>
      <p:sp>
        <p:nvSpPr>
          <p:cNvPr id="7" name="Rettangolo 6"/>
          <p:cNvSpPr/>
          <p:nvPr/>
        </p:nvSpPr>
        <p:spPr>
          <a:xfrm>
            <a:off x="351659" y="2687729"/>
            <a:ext cx="7409793" cy="344069"/>
          </a:xfrm>
          <a:prstGeom prst="rect">
            <a:avLst/>
          </a:prstGeom>
        </p:spPr>
        <p:txBody>
          <a:bodyPr wrap="square">
            <a:spAutoFit/>
          </a:bodyPr>
          <a:lstStyle/>
          <a:p>
            <a:pPr algn="ctr">
              <a:lnSpc>
                <a:spcPct val="107000"/>
              </a:lnSpc>
              <a:spcAft>
                <a:spcPts val="800"/>
              </a:spcAft>
            </a:pPr>
            <a:endParaRPr lang="it-IT" sz="16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Rettangolo 7"/>
          <p:cNvSpPr/>
          <p:nvPr/>
        </p:nvSpPr>
        <p:spPr>
          <a:xfrm>
            <a:off x="706574" y="3442956"/>
            <a:ext cx="7595914" cy="2372060"/>
          </a:xfrm>
          <a:prstGeom prst="rect">
            <a:avLst/>
          </a:prstGeom>
        </p:spPr>
        <p:txBody>
          <a:bodyPr wrap="square">
            <a:spAutoFit/>
          </a:bodyPr>
          <a:lstStyle/>
          <a:p>
            <a:pPr>
              <a:lnSpc>
                <a:spcPct val="107000"/>
              </a:lnSpc>
              <a:spcAft>
                <a:spcPts val="800"/>
              </a:spcAft>
            </a:pPr>
            <a:r>
              <a:rPr lang="it-IT" b="1" dirty="0" smtClean="0">
                <a:solidFill>
                  <a:srgbClr val="0000FF"/>
                </a:solidFill>
                <a:ea typeface="Times New Roman" panose="02020603050405020304" pitchFamily="18" charset="0"/>
                <a:cs typeface="Times New Roman" panose="02020603050405020304" pitchFamily="18" charset="0"/>
              </a:rPr>
              <a:t>Legge del 5 febbraio 1992 n. 104</a:t>
            </a:r>
            <a:r>
              <a:rPr lang="it-IT" dirty="0" smtClean="0">
                <a:solidFill>
                  <a:srgbClr val="0000FF"/>
                </a:solidFill>
                <a:ea typeface="Times New Roman" panose="02020603050405020304" pitchFamily="18" charset="0"/>
                <a:cs typeface="Times New Roman" panose="02020603050405020304" pitchFamily="18" charset="0"/>
              </a:rPr>
              <a:t> </a:t>
            </a:r>
            <a:r>
              <a:rPr lang="it-IT" dirty="0" smtClean="0">
                <a:ea typeface="Times New Roman" panose="02020603050405020304" pitchFamily="18" charset="0"/>
                <a:cs typeface="Times New Roman" panose="02020603050405020304" pitchFamily="18" charset="0"/>
              </a:rPr>
              <a:t>art. 14 comma 1 lettera c (Legge-quadro per … )</a:t>
            </a:r>
            <a:endParaRPr lang="it-IT" sz="1600" dirty="0" smtClean="0">
              <a:ea typeface="Calibri" panose="020F0502020204030204" pitchFamily="34" charset="0"/>
              <a:cs typeface="Times New Roman" panose="02020603050405020304" pitchFamily="18" charset="0"/>
            </a:endParaRPr>
          </a:p>
          <a:p>
            <a:pPr algn="just">
              <a:lnSpc>
                <a:spcPct val="107000"/>
              </a:lnSpc>
              <a:spcAft>
                <a:spcPts val="800"/>
              </a:spcAft>
            </a:pPr>
            <a:r>
              <a:rPr lang="it-IT" b="1" dirty="0" smtClean="0">
                <a:solidFill>
                  <a:srgbClr val="0000FF"/>
                </a:solidFill>
                <a:latin typeface="+mj-lt"/>
                <a:ea typeface="Times New Roman" panose="02020603050405020304" pitchFamily="18" charset="0"/>
                <a:cs typeface="Times New Roman" panose="02020603050405020304" pitchFamily="18" charset="0"/>
              </a:rPr>
              <a:t>Circolare </a:t>
            </a:r>
            <a:r>
              <a:rPr lang="it-IT" b="1" dirty="0">
                <a:solidFill>
                  <a:srgbClr val="0000FF"/>
                </a:solidFill>
                <a:latin typeface="+mj-lt"/>
                <a:ea typeface="Times New Roman" panose="02020603050405020304" pitchFamily="18" charset="0"/>
                <a:cs typeface="Times New Roman" panose="02020603050405020304" pitchFamily="18" charset="0"/>
              </a:rPr>
              <a:t>del 16 novembre 1992 n. 339</a:t>
            </a:r>
            <a:r>
              <a:rPr lang="it-IT" dirty="0">
                <a:solidFill>
                  <a:srgbClr val="0000FF"/>
                </a:solidFill>
                <a:latin typeface="+mj-lt"/>
                <a:ea typeface="Times New Roman" panose="02020603050405020304" pitchFamily="18" charset="0"/>
                <a:cs typeface="Times New Roman" panose="02020603050405020304" pitchFamily="18" charset="0"/>
              </a:rPr>
              <a:t> </a:t>
            </a:r>
            <a:r>
              <a:rPr lang="it-IT" dirty="0">
                <a:latin typeface="+mj-lt"/>
                <a:ea typeface="Times New Roman" panose="02020603050405020304" pitchFamily="18" charset="0"/>
                <a:cs typeface="Times New Roman" panose="02020603050405020304" pitchFamily="18" charset="0"/>
              </a:rPr>
              <a:t>(Continuità educativa. Trasmissione del Decreto Ministeriale applicativo dell'art. 2 della Legge 5 giugno 1990, n. 148</a:t>
            </a:r>
            <a:r>
              <a:rPr lang="it-IT" dirty="0" smtClean="0">
                <a:latin typeface="+mj-lt"/>
                <a:ea typeface="Times New Roman" panose="02020603050405020304" pitchFamily="18" charset="0"/>
                <a:cs typeface="Times New Roman" panose="02020603050405020304" pitchFamily="18" charset="0"/>
              </a:rPr>
              <a:t>)</a:t>
            </a:r>
            <a:endParaRPr lang="it-IT" sz="1600" dirty="0">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it-IT" b="1" dirty="0">
                <a:solidFill>
                  <a:srgbClr val="0000FF"/>
                </a:solidFill>
                <a:latin typeface="+mj-lt"/>
                <a:ea typeface="Times New Roman" panose="02020603050405020304" pitchFamily="18" charset="0"/>
                <a:cs typeface="Times New Roman" panose="02020603050405020304" pitchFamily="18" charset="0"/>
              </a:rPr>
              <a:t>Decreto del 16 novembre 1992</a:t>
            </a:r>
            <a:r>
              <a:rPr lang="it-IT" dirty="0">
                <a:solidFill>
                  <a:srgbClr val="0000FF"/>
                </a:solidFill>
                <a:latin typeface="+mj-lt"/>
                <a:ea typeface="Times New Roman" panose="02020603050405020304" pitchFamily="18" charset="0"/>
                <a:cs typeface="Times New Roman" panose="02020603050405020304" pitchFamily="18" charset="0"/>
              </a:rPr>
              <a:t> </a:t>
            </a:r>
            <a:r>
              <a:rPr lang="it-IT" dirty="0">
                <a:latin typeface="+mj-lt"/>
                <a:ea typeface="Times New Roman" panose="02020603050405020304" pitchFamily="18" charset="0"/>
                <a:cs typeface="Times New Roman" panose="02020603050405020304" pitchFamily="18" charset="0"/>
              </a:rPr>
              <a:t>(Applicazione dell'art. 2 della legge 5 giugno 1990, n. 148</a:t>
            </a:r>
            <a:r>
              <a:rPr lang="it-IT" dirty="0" smtClean="0">
                <a:latin typeface="+mj-lt"/>
                <a:ea typeface="Times New Roman" panose="02020603050405020304" pitchFamily="18" charset="0"/>
                <a:cs typeface="Times New Roman" panose="02020603050405020304" pitchFamily="18" charset="0"/>
              </a:rPr>
              <a:t>)</a:t>
            </a:r>
            <a:endParaRPr lang="it-IT" sz="1600" dirty="0">
              <a:latin typeface="+mj-lt"/>
              <a:ea typeface="Calibri" panose="020F0502020204030204" pitchFamily="34" charset="0"/>
              <a:cs typeface="Times New Roman" panose="02020603050405020304" pitchFamily="18" charset="0"/>
            </a:endParaRPr>
          </a:p>
        </p:txBody>
      </p:sp>
      <p:sp>
        <p:nvSpPr>
          <p:cNvPr id="9" name="Ovale 8"/>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1800" b="1" i="0" u="none" strike="noStrike" cap="none" normalizeH="0" baseline="0" dirty="0" smtClean="0">
                <a:ln>
                  <a:noFill/>
                </a:ln>
                <a:solidFill>
                  <a:schemeClr val="tx1"/>
                </a:solidFill>
                <a:effectLst/>
                <a:latin typeface="Arial" charset="0"/>
              </a:rPr>
              <a:t>1</a:t>
            </a:r>
          </a:p>
        </p:txBody>
      </p:sp>
    </p:spTree>
    <p:extLst>
      <p:ext uri="{BB962C8B-B14F-4D97-AF65-F5344CB8AC3E}">
        <p14:creationId xmlns:p14="http://schemas.microsoft.com/office/powerpoint/2010/main" val="3685466790"/>
      </p:ext>
    </p:extLst>
  </p:cSld>
  <p:clrMapOvr>
    <a:masterClrMapping/>
  </p:clrMapOvr>
  <p:transition>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7"/>
          <p:cNvSpPr>
            <a:spLocks noChangeArrowheads="1"/>
          </p:cNvSpPr>
          <p:nvPr/>
        </p:nvSpPr>
        <p:spPr bwMode="auto">
          <a:xfrm>
            <a:off x="107130" y="128095"/>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D</a:t>
            </a:r>
          </a:p>
        </p:txBody>
      </p:sp>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ttangolo 3"/>
          <p:cNvSpPr/>
          <p:nvPr/>
        </p:nvSpPr>
        <p:spPr>
          <a:xfrm>
            <a:off x="2215055" y="128095"/>
            <a:ext cx="4572000" cy="646331"/>
          </a:xfrm>
          <a:prstGeom prst="rect">
            <a:avLst/>
          </a:prstGeom>
        </p:spPr>
        <p:txBody>
          <a:bodyPr>
            <a:spAutoFit/>
          </a:bodyPr>
          <a:lstStyle/>
          <a:p>
            <a:pPr algn="ctr">
              <a:spcAft>
                <a:spcPts val="0"/>
              </a:spcAft>
            </a:pPr>
            <a:r>
              <a:rPr lang="it-IT" b="1" dirty="0">
                <a:latin typeface="Verdana" panose="020B0604030504040204" pitchFamily="34" charset="0"/>
                <a:ea typeface="Times New Roman" panose="02020603050405020304" pitchFamily="18" charset="0"/>
              </a:rPr>
              <a:t>INFORMATIVA DI RACCORDO</a:t>
            </a:r>
            <a:endParaRPr lang="it-IT" sz="1200" dirty="0">
              <a:latin typeface="Times New Roman" panose="02020603050405020304" pitchFamily="18" charset="0"/>
              <a:ea typeface="Times New Roman" panose="02020603050405020304" pitchFamily="18" charset="0"/>
            </a:endParaRPr>
          </a:p>
          <a:p>
            <a:pPr algn="ctr">
              <a:spcAft>
                <a:spcPts val="0"/>
              </a:spcAft>
            </a:pPr>
            <a:r>
              <a:rPr lang="it-IT" b="1" dirty="0">
                <a:latin typeface="Verdana" panose="020B0604030504040204" pitchFamily="34" charset="0"/>
                <a:ea typeface="Times New Roman" panose="02020603050405020304" pitchFamily="18" charset="0"/>
              </a:rPr>
              <a:t>PER LA SCUOLA DELL’INFANZIA</a:t>
            </a:r>
            <a:endParaRPr lang="it-IT" sz="1200" dirty="0">
              <a:effectLst/>
              <a:latin typeface="Times New Roman" panose="02020603050405020304" pitchFamily="18" charset="0"/>
              <a:ea typeface="Times New Roman" panose="02020603050405020304" pitchFamily="18" charset="0"/>
            </a:endParaRPr>
          </a:p>
        </p:txBody>
      </p:sp>
      <p:graphicFrame>
        <p:nvGraphicFramePr>
          <p:cNvPr id="6" name="Tabella 5"/>
          <p:cNvGraphicFramePr>
            <a:graphicFrameLocks noGrp="1"/>
          </p:cNvGraphicFramePr>
          <p:nvPr/>
        </p:nvGraphicFramePr>
        <p:xfrm>
          <a:off x="118604" y="980821"/>
          <a:ext cx="8142527" cy="474405"/>
        </p:xfrm>
        <a:graphic>
          <a:graphicData uri="http://schemas.openxmlformats.org/drawingml/2006/table">
            <a:tbl>
              <a:tblPr firstRow="1" firstCol="1" lastRow="1" lastCol="1" bandRow="1" bandCol="1">
                <a:tableStyleId>{5C22544A-7EE6-4342-B048-85BDC9FD1C3A}</a:tableStyleId>
              </a:tblPr>
              <a:tblGrid>
                <a:gridCol w="8142527">
                  <a:extLst>
                    <a:ext uri="{9D8B030D-6E8A-4147-A177-3AD203B41FA5}">
                      <a16:colId xmlns:a16="http://schemas.microsoft.com/office/drawing/2014/main" val="20000"/>
                    </a:ext>
                  </a:extLst>
                </a:gridCol>
              </a:tblGrid>
              <a:tr h="474405">
                <a:tc>
                  <a:txBody>
                    <a:bodyPr/>
                    <a:lstStyle/>
                    <a:p>
                      <a:pPr hangingPunct="0">
                        <a:spcAft>
                          <a:spcPts val="0"/>
                        </a:spcAft>
                      </a:pPr>
                      <a:r>
                        <a:rPr lang="it-IT" sz="900" dirty="0">
                          <a:solidFill>
                            <a:schemeClr val="tx1"/>
                          </a:solidFill>
                          <a:effectLst/>
                        </a:rPr>
                        <a:t>Per ciascuna categoria il bambino ha qualche problema</a:t>
                      </a:r>
                      <a:r>
                        <a:rPr lang="it-IT" sz="900" dirty="0" smtClean="0">
                          <a:solidFill>
                            <a:schemeClr val="tx1"/>
                          </a:solidFill>
                          <a:effectLst/>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1"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[Indicare la gravità del problema secondo la seguente scala: 0 nessun problema; 1 problema lieve; 2 problema medio; 3 problema grave;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1"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4 problema completo.]</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mpd="sng">
                      <a:noFill/>
                    </a:lnL>
                    <a:lnR w="12700" cmpd="sng">
                      <a:noFill/>
                    </a:lnR>
                    <a:lnT w="38100" cmpd="sng">
                      <a:noFill/>
                    </a:lnT>
                    <a:lnB w="38100" cmpd="sng">
                      <a:noFill/>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a16="http://schemas.microsoft.com/office/drawing/2014/main" val="10000"/>
                  </a:ext>
                </a:extLst>
              </a:tr>
            </a:tbl>
          </a:graphicData>
        </a:graphic>
      </p:graphicFrame>
      <p:graphicFrame>
        <p:nvGraphicFramePr>
          <p:cNvPr id="5" name="Tabella 4"/>
          <p:cNvGraphicFramePr>
            <a:graphicFrameLocks noGrp="1"/>
          </p:cNvGraphicFramePr>
          <p:nvPr>
            <p:extLst>
              <p:ext uri="{D42A27DB-BD31-4B8C-83A1-F6EECF244321}">
                <p14:modId xmlns:p14="http://schemas.microsoft.com/office/powerpoint/2010/main" val="2517913735"/>
              </p:ext>
            </p:extLst>
          </p:nvPr>
        </p:nvGraphicFramePr>
        <p:xfrm>
          <a:off x="118602" y="1661621"/>
          <a:ext cx="8142529" cy="4573646"/>
        </p:xfrm>
        <a:graphic>
          <a:graphicData uri="http://schemas.openxmlformats.org/drawingml/2006/table">
            <a:tbl>
              <a:tblPr firstRow="1" firstCol="1" lastRow="1" lastCol="1" bandRow="1" bandCol="1">
                <a:tableStyleId>{5C22544A-7EE6-4342-B048-85BDC9FD1C3A}</a:tableStyleId>
              </a:tblPr>
              <a:tblGrid>
                <a:gridCol w="5895189">
                  <a:extLst>
                    <a:ext uri="{9D8B030D-6E8A-4147-A177-3AD203B41FA5}">
                      <a16:colId xmlns:a16="http://schemas.microsoft.com/office/drawing/2014/main" val="20000"/>
                    </a:ext>
                  </a:extLst>
                </a:gridCol>
                <a:gridCol w="449468">
                  <a:extLst>
                    <a:ext uri="{9D8B030D-6E8A-4147-A177-3AD203B41FA5}">
                      <a16:colId xmlns:a16="http://schemas.microsoft.com/office/drawing/2014/main" val="20001"/>
                    </a:ext>
                  </a:extLst>
                </a:gridCol>
                <a:gridCol w="449468">
                  <a:extLst>
                    <a:ext uri="{9D8B030D-6E8A-4147-A177-3AD203B41FA5}">
                      <a16:colId xmlns:a16="http://schemas.microsoft.com/office/drawing/2014/main" val="20002"/>
                    </a:ext>
                  </a:extLst>
                </a:gridCol>
                <a:gridCol w="449468">
                  <a:extLst>
                    <a:ext uri="{9D8B030D-6E8A-4147-A177-3AD203B41FA5}">
                      <a16:colId xmlns:a16="http://schemas.microsoft.com/office/drawing/2014/main" val="20003"/>
                    </a:ext>
                  </a:extLst>
                </a:gridCol>
                <a:gridCol w="449468">
                  <a:extLst>
                    <a:ext uri="{9D8B030D-6E8A-4147-A177-3AD203B41FA5}">
                      <a16:colId xmlns:a16="http://schemas.microsoft.com/office/drawing/2014/main" val="20004"/>
                    </a:ext>
                  </a:extLst>
                </a:gridCol>
                <a:gridCol w="449468">
                  <a:extLst>
                    <a:ext uri="{9D8B030D-6E8A-4147-A177-3AD203B41FA5}">
                      <a16:colId xmlns:a16="http://schemas.microsoft.com/office/drawing/2014/main" val="20005"/>
                    </a:ext>
                  </a:extLst>
                </a:gridCol>
              </a:tblGrid>
              <a:tr h="226980">
                <a:tc>
                  <a:txBody>
                    <a:bodyPr/>
                    <a:lstStyle/>
                    <a:p>
                      <a:pPr marL="342900" lvl="0" indent="-342900" hangingPunct="0">
                        <a:spcAft>
                          <a:spcPts val="0"/>
                        </a:spcAft>
                        <a:buFont typeface="+mj-lt"/>
                        <a:buAutoNum type="arabicPeriod"/>
                      </a:pPr>
                      <a:r>
                        <a:rPr lang="it-IT" sz="1000" dirty="0">
                          <a:solidFill>
                            <a:schemeClr val="tx1"/>
                          </a:solidFill>
                          <a:effectLst/>
                        </a:rPr>
                        <a:t>AREA MOTORIO </a:t>
                      </a:r>
                      <a:r>
                        <a:rPr lang="it-IT" sz="1000" dirty="0" smtClean="0">
                          <a:solidFill>
                            <a:schemeClr val="tx1"/>
                          </a:solidFill>
                          <a:effectLst/>
                        </a:rPr>
                        <a:t>PRASSICA</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dirty="0">
                          <a:solidFill>
                            <a:schemeClr val="tx1"/>
                          </a:solidFill>
                          <a:effectLst/>
                        </a:rPr>
                        <a:t> </a:t>
                      </a:r>
                      <a:r>
                        <a:rPr lang="it-IT" sz="900" dirty="0" smtClean="0">
                          <a:solidFill>
                            <a:schemeClr val="tx1"/>
                          </a:solidFill>
                          <a:effectLst/>
                        </a:rPr>
                        <a:t>0</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dirty="0" smtClean="0">
                          <a:solidFill>
                            <a:schemeClr val="tx1"/>
                          </a:solidFill>
                          <a:effectLst/>
                        </a:rPr>
                        <a:t>1</a:t>
                      </a: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dirty="0">
                          <a:solidFill>
                            <a:schemeClr val="tx1"/>
                          </a:solidFill>
                          <a:effectLst/>
                        </a:rPr>
                        <a:t> </a:t>
                      </a:r>
                      <a:r>
                        <a:rPr lang="it-IT" sz="900" dirty="0" smtClean="0">
                          <a:solidFill>
                            <a:schemeClr val="tx1"/>
                          </a:solidFill>
                          <a:effectLst/>
                        </a:rPr>
                        <a:t>2</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dirty="0">
                          <a:solidFill>
                            <a:schemeClr val="tx1"/>
                          </a:solidFill>
                          <a:effectLst/>
                        </a:rPr>
                        <a:t> </a:t>
                      </a:r>
                      <a:r>
                        <a:rPr lang="it-IT" sz="900" dirty="0" smtClean="0">
                          <a:solidFill>
                            <a:schemeClr val="tx1"/>
                          </a:solidFill>
                          <a:effectLst/>
                        </a:rPr>
                        <a:t>3</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dirty="0" smtClean="0">
                          <a:solidFill>
                            <a:schemeClr val="tx1"/>
                          </a:solidFill>
                          <a:effectLst/>
                        </a:rPr>
                        <a:t>4</a:t>
                      </a: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00"/>
                  </a:ext>
                </a:extLst>
              </a:tr>
              <a:tr h="204282">
                <a:tc>
                  <a:txBody>
                    <a:bodyPr/>
                    <a:lstStyle/>
                    <a:p>
                      <a:pPr hangingPunct="0">
                        <a:spcAft>
                          <a:spcPts val="0"/>
                        </a:spcAft>
                      </a:pPr>
                      <a:r>
                        <a:rPr lang="it-IT" sz="900">
                          <a:solidFill>
                            <a:schemeClr val="tx1"/>
                          </a:solidFill>
                          <a:effectLst/>
                        </a:rPr>
                        <a:t>d410 Cambiare la posizione corporea di base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204282">
                <a:tc>
                  <a:txBody>
                    <a:bodyPr/>
                    <a:lstStyle/>
                    <a:p>
                      <a:pPr hangingPunct="0">
                        <a:spcAft>
                          <a:spcPts val="0"/>
                        </a:spcAft>
                      </a:pPr>
                      <a:r>
                        <a:rPr lang="it-IT" sz="900">
                          <a:solidFill>
                            <a:schemeClr val="tx1"/>
                          </a:solidFill>
                          <a:effectLst/>
                        </a:rPr>
                        <a:t>d415 Mantenere una posizione corporea</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r h="204282">
                <a:tc>
                  <a:txBody>
                    <a:bodyPr/>
                    <a:lstStyle/>
                    <a:p>
                      <a:pPr hangingPunct="0">
                        <a:spcAft>
                          <a:spcPts val="0"/>
                        </a:spcAft>
                      </a:pPr>
                      <a:r>
                        <a:rPr lang="it-IT" sz="900">
                          <a:solidFill>
                            <a:schemeClr val="tx1"/>
                          </a:solidFill>
                          <a:effectLst/>
                        </a:rPr>
                        <a:t>d420 Trasferirsi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3"/>
                  </a:ext>
                </a:extLst>
              </a:tr>
              <a:tr h="204282">
                <a:tc>
                  <a:txBody>
                    <a:bodyPr/>
                    <a:lstStyle/>
                    <a:p>
                      <a:pPr hangingPunct="0">
                        <a:spcAft>
                          <a:spcPts val="0"/>
                        </a:spcAft>
                      </a:pPr>
                      <a:r>
                        <a:rPr lang="it-IT" sz="900">
                          <a:solidFill>
                            <a:schemeClr val="tx1"/>
                          </a:solidFill>
                          <a:effectLst/>
                        </a:rPr>
                        <a:t>d430 Sollevare e trasportare oggetti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4"/>
                  </a:ext>
                </a:extLst>
              </a:tr>
              <a:tr h="204282">
                <a:tc>
                  <a:txBody>
                    <a:bodyPr/>
                    <a:lstStyle/>
                    <a:p>
                      <a:pPr hangingPunct="0">
                        <a:spcAft>
                          <a:spcPts val="0"/>
                        </a:spcAft>
                      </a:pPr>
                      <a:r>
                        <a:rPr lang="it-IT" sz="900">
                          <a:solidFill>
                            <a:schemeClr val="tx1"/>
                          </a:solidFill>
                          <a:effectLst/>
                        </a:rPr>
                        <a:t>d435 Spostare oggetti con gli arti inferiori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5"/>
                  </a:ext>
                </a:extLst>
              </a:tr>
              <a:tr h="204282">
                <a:tc>
                  <a:txBody>
                    <a:bodyPr/>
                    <a:lstStyle/>
                    <a:p>
                      <a:pPr hangingPunct="0">
                        <a:spcAft>
                          <a:spcPts val="0"/>
                        </a:spcAft>
                      </a:pPr>
                      <a:r>
                        <a:rPr lang="it-IT" sz="900">
                          <a:solidFill>
                            <a:schemeClr val="tx1"/>
                          </a:solidFill>
                          <a:effectLst/>
                        </a:rPr>
                        <a:t>d440 Uso fine della mano</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6"/>
                  </a:ext>
                </a:extLst>
              </a:tr>
              <a:tr h="204282">
                <a:tc>
                  <a:txBody>
                    <a:bodyPr/>
                    <a:lstStyle/>
                    <a:p>
                      <a:pPr hangingPunct="0">
                        <a:spcAft>
                          <a:spcPts val="0"/>
                        </a:spcAft>
                      </a:pPr>
                      <a:r>
                        <a:rPr lang="it-IT" sz="900">
                          <a:solidFill>
                            <a:schemeClr val="tx1"/>
                          </a:solidFill>
                          <a:effectLst/>
                        </a:rPr>
                        <a:t>d450 Camminare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7"/>
                  </a:ext>
                </a:extLst>
              </a:tr>
              <a:tr h="226980">
                <a:tc>
                  <a:txBody>
                    <a:bodyPr/>
                    <a:lstStyle/>
                    <a:p>
                      <a:pPr marL="342900" lvl="0" indent="-342900" hangingPunct="0">
                        <a:spcAft>
                          <a:spcPts val="0"/>
                        </a:spcAft>
                        <a:buFont typeface="+mj-lt"/>
                        <a:buAutoNum type="arabicPeriod"/>
                      </a:pPr>
                      <a:r>
                        <a:rPr lang="it-IT" sz="1000">
                          <a:solidFill>
                            <a:schemeClr val="tx1"/>
                          </a:solidFill>
                          <a:effectLst/>
                        </a:rPr>
                        <a:t>AREA DELL’AUTONOMIA PERSONALE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08"/>
                  </a:ext>
                </a:extLst>
              </a:tr>
              <a:tr h="204282">
                <a:tc>
                  <a:txBody>
                    <a:bodyPr/>
                    <a:lstStyle/>
                    <a:p>
                      <a:pPr hangingPunct="0">
                        <a:spcAft>
                          <a:spcPts val="0"/>
                        </a:spcAft>
                      </a:pPr>
                      <a:r>
                        <a:rPr lang="it-IT" sz="900">
                          <a:solidFill>
                            <a:schemeClr val="tx1"/>
                          </a:solidFill>
                          <a:effectLst/>
                        </a:rPr>
                        <a:t>d230 Eseguire la routine quotidiana</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9"/>
                  </a:ext>
                </a:extLst>
              </a:tr>
              <a:tr h="204282">
                <a:tc>
                  <a:txBody>
                    <a:bodyPr/>
                    <a:lstStyle/>
                    <a:p>
                      <a:pPr hangingPunct="0">
                        <a:spcAft>
                          <a:spcPts val="0"/>
                        </a:spcAft>
                      </a:pPr>
                      <a:r>
                        <a:rPr lang="it-IT" sz="900">
                          <a:solidFill>
                            <a:schemeClr val="tx1"/>
                          </a:solidFill>
                          <a:effectLst/>
                        </a:rPr>
                        <a:t>d510 Lavarsi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0"/>
                  </a:ext>
                </a:extLst>
              </a:tr>
              <a:tr h="204282">
                <a:tc>
                  <a:txBody>
                    <a:bodyPr/>
                    <a:lstStyle/>
                    <a:p>
                      <a:pPr hangingPunct="0">
                        <a:spcAft>
                          <a:spcPts val="0"/>
                        </a:spcAft>
                      </a:pPr>
                      <a:r>
                        <a:rPr lang="it-IT" sz="900">
                          <a:solidFill>
                            <a:schemeClr val="tx1"/>
                          </a:solidFill>
                          <a:effectLst/>
                        </a:rPr>
                        <a:t>d530 Bisogni corporali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1"/>
                  </a:ext>
                </a:extLst>
              </a:tr>
              <a:tr h="204282">
                <a:tc>
                  <a:txBody>
                    <a:bodyPr/>
                    <a:lstStyle/>
                    <a:p>
                      <a:pPr marL="434975" indent="-434975" hangingPunct="0">
                        <a:spcAft>
                          <a:spcPts val="0"/>
                        </a:spcAft>
                      </a:pPr>
                      <a:r>
                        <a:rPr lang="it-IT" sz="900">
                          <a:solidFill>
                            <a:schemeClr val="tx1"/>
                          </a:solidFill>
                          <a:effectLst/>
                        </a:rPr>
                        <a:t>d540 Vestirsi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2"/>
                  </a:ext>
                </a:extLst>
              </a:tr>
              <a:tr h="204282">
                <a:tc>
                  <a:txBody>
                    <a:bodyPr/>
                    <a:lstStyle/>
                    <a:p>
                      <a:pPr marL="434975" indent="-434975" hangingPunct="0">
                        <a:spcAft>
                          <a:spcPts val="0"/>
                        </a:spcAft>
                      </a:pPr>
                      <a:r>
                        <a:rPr lang="it-IT" sz="900">
                          <a:solidFill>
                            <a:schemeClr val="tx1"/>
                          </a:solidFill>
                          <a:effectLst/>
                        </a:rPr>
                        <a:t>d550 Mangiare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3"/>
                  </a:ext>
                </a:extLst>
              </a:tr>
              <a:tr h="204282">
                <a:tc>
                  <a:txBody>
                    <a:bodyPr/>
                    <a:lstStyle/>
                    <a:p>
                      <a:pPr hangingPunct="0">
                        <a:spcAft>
                          <a:spcPts val="0"/>
                        </a:spcAft>
                      </a:pPr>
                      <a:r>
                        <a:rPr lang="it-IT" sz="900">
                          <a:solidFill>
                            <a:schemeClr val="tx1"/>
                          </a:solidFill>
                          <a:effectLst/>
                        </a:rPr>
                        <a:t>d560 Bere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4"/>
                  </a:ext>
                </a:extLst>
              </a:tr>
              <a:tr h="204282">
                <a:tc>
                  <a:txBody>
                    <a:bodyPr/>
                    <a:lstStyle/>
                    <a:p>
                      <a:pPr hangingPunct="0">
                        <a:spcAft>
                          <a:spcPts val="0"/>
                        </a:spcAft>
                      </a:pPr>
                      <a:r>
                        <a:rPr lang="it-IT" sz="900">
                          <a:solidFill>
                            <a:schemeClr val="tx1"/>
                          </a:solidFill>
                          <a:effectLst/>
                        </a:rPr>
                        <a:t>d571 Badare alla propria sicurezza</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5"/>
                  </a:ext>
                </a:extLst>
              </a:tr>
              <a:tr h="226980">
                <a:tc>
                  <a:txBody>
                    <a:bodyPr/>
                    <a:lstStyle/>
                    <a:p>
                      <a:pPr marL="342900" lvl="0" indent="-342900" hangingPunct="0">
                        <a:spcAft>
                          <a:spcPts val="0"/>
                        </a:spcAft>
                        <a:buFont typeface="+mj-lt"/>
                        <a:buAutoNum type="arabicPeriod"/>
                      </a:pPr>
                      <a:r>
                        <a:rPr lang="it-IT" sz="1000">
                          <a:solidFill>
                            <a:schemeClr val="tx1"/>
                          </a:solidFill>
                          <a:effectLst/>
                        </a:rPr>
                        <a:t>AREE DI VITA PRINCIPALI (AUTONOMIA SOCIALE)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16"/>
                  </a:ext>
                </a:extLst>
              </a:tr>
              <a:tr h="267647">
                <a:tc>
                  <a:txBody>
                    <a:bodyPr/>
                    <a:lstStyle/>
                    <a:p>
                      <a:pPr marL="434975" indent="-434975" hangingPunct="0">
                        <a:spcAft>
                          <a:spcPts val="0"/>
                        </a:spcAft>
                      </a:pPr>
                      <a:r>
                        <a:rPr lang="it-IT" sz="900">
                          <a:solidFill>
                            <a:schemeClr val="tx1"/>
                          </a:solidFill>
                          <a:effectLst/>
                        </a:rPr>
                        <a:t>d460 Spostarsi in diverse collocazioni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7"/>
                  </a:ext>
                </a:extLst>
              </a:tr>
              <a:tr h="229817">
                <a:tc>
                  <a:txBody>
                    <a:bodyPr/>
                    <a:lstStyle/>
                    <a:p>
                      <a:pPr marL="434975" indent="-434975" hangingPunct="0">
                        <a:spcAft>
                          <a:spcPts val="0"/>
                        </a:spcAft>
                      </a:pPr>
                      <a:r>
                        <a:rPr lang="it-IT" sz="900">
                          <a:solidFill>
                            <a:schemeClr val="tx1"/>
                          </a:solidFill>
                          <a:effectLst/>
                        </a:rPr>
                        <a:t>d465 Spostarsi usando apparecchiature/ausili</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434975" indent="-434975"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8"/>
                  </a:ext>
                </a:extLst>
              </a:tr>
              <a:tr h="267647">
                <a:tc>
                  <a:txBody>
                    <a:bodyPr/>
                    <a:lstStyle/>
                    <a:p>
                      <a:pPr hangingPunct="0">
                        <a:spcAft>
                          <a:spcPts val="0"/>
                        </a:spcAft>
                      </a:pPr>
                      <a:r>
                        <a:rPr lang="it-IT" sz="900">
                          <a:solidFill>
                            <a:schemeClr val="tx1"/>
                          </a:solidFill>
                          <a:effectLst/>
                        </a:rPr>
                        <a:t>d880 Coinvolgimento nel gioco</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19"/>
                  </a:ext>
                </a:extLst>
              </a:tr>
              <a:tr h="267647">
                <a:tc>
                  <a:txBody>
                    <a:bodyPr/>
                    <a:lstStyle/>
                    <a:p>
                      <a:pPr>
                        <a:spcAft>
                          <a:spcPts val="0"/>
                        </a:spcAft>
                      </a:pPr>
                      <a:r>
                        <a:rPr lang="it-IT" sz="900">
                          <a:solidFill>
                            <a:schemeClr val="tx1"/>
                          </a:solidFill>
                          <a:effectLst/>
                        </a:rPr>
                        <a:t>d9205 Socializzazione</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 </a:t>
                      </a:r>
                      <a:endParaRPr lang="it-IT"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20"/>
                  </a:ext>
                </a:extLst>
              </a:tr>
            </a:tbl>
          </a:graphicData>
        </a:graphic>
      </p:graphicFrame>
      <p:sp>
        <p:nvSpPr>
          <p:cNvPr id="7" name="Ovale 6"/>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23795148"/>
      </p:ext>
    </p:extLst>
  </p:cSld>
  <p:clrMapOvr>
    <a:masterClrMapping/>
  </p:clrMapOvr>
  <p:transition>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7"/>
          <p:cNvSpPr>
            <a:spLocks noChangeArrowheads="1"/>
          </p:cNvSpPr>
          <p:nvPr/>
        </p:nvSpPr>
        <p:spPr bwMode="auto">
          <a:xfrm>
            <a:off x="107130" y="128095"/>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D</a:t>
            </a:r>
          </a:p>
        </p:txBody>
      </p:sp>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ttangolo 3"/>
          <p:cNvSpPr/>
          <p:nvPr/>
        </p:nvSpPr>
        <p:spPr>
          <a:xfrm>
            <a:off x="2215055" y="128095"/>
            <a:ext cx="4572000" cy="646331"/>
          </a:xfrm>
          <a:prstGeom prst="rect">
            <a:avLst/>
          </a:prstGeom>
        </p:spPr>
        <p:txBody>
          <a:bodyPr>
            <a:spAutoFit/>
          </a:bodyPr>
          <a:lstStyle/>
          <a:p>
            <a:pPr algn="ctr">
              <a:spcAft>
                <a:spcPts val="0"/>
              </a:spcAft>
            </a:pPr>
            <a:r>
              <a:rPr lang="it-IT" b="1" dirty="0">
                <a:latin typeface="Verdana" panose="020B0604030504040204" pitchFamily="34" charset="0"/>
                <a:ea typeface="Times New Roman" panose="02020603050405020304" pitchFamily="18" charset="0"/>
              </a:rPr>
              <a:t>INFORMATIVA DI RACCORDO</a:t>
            </a:r>
            <a:endParaRPr lang="it-IT" sz="1200" dirty="0">
              <a:latin typeface="Times New Roman" panose="02020603050405020304" pitchFamily="18" charset="0"/>
              <a:ea typeface="Times New Roman" panose="02020603050405020304" pitchFamily="18" charset="0"/>
            </a:endParaRPr>
          </a:p>
          <a:p>
            <a:pPr algn="ctr">
              <a:spcAft>
                <a:spcPts val="0"/>
              </a:spcAft>
            </a:pPr>
            <a:r>
              <a:rPr lang="it-IT" b="1" dirty="0">
                <a:latin typeface="Verdana" panose="020B0604030504040204" pitchFamily="34" charset="0"/>
                <a:ea typeface="Times New Roman" panose="02020603050405020304" pitchFamily="18" charset="0"/>
              </a:rPr>
              <a:t>PER LA SCUOLA DELL’INFANZIA</a:t>
            </a:r>
            <a:endParaRPr lang="it-IT" sz="1200" dirty="0">
              <a:effectLst/>
              <a:latin typeface="Times New Roman" panose="02020603050405020304" pitchFamily="18" charset="0"/>
              <a:ea typeface="Times New Roman" panose="02020603050405020304" pitchFamily="18" charset="0"/>
            </a:endParaRPr>
          </a:p>
        </p:txBody>
      </p:sp>
      <p:graphicFrame>
        <p:nvGraphicFramePr>
          <p:cNvPr id="7" name="Tabella 6"/>
          <p:cNvGraphicFramePr>
            <a:graphicFrameLocks noGrp="1"/>
          </p:cNvGraphicFramePr>
          <p:nvPr>
            <p:extLst>
              <p:ext uri="{D42A27DB-BD31-4B8C-83A1-F6EECF244321}">
                <p14:modId xmlns:p14="http://schemas.microsoft.com/office/powerpoint/2010/main" val="1077039188"/>
              </p:ext>
            </p:extLst>
          </p:nvPr>
        </p:nvGraphicFramePr>
        <p:xfrm>
          <a:off x="291662" y="1170117"/>
          <a:ext cx="6495393" cy="487680"/>
        </p:xfrm>
        <a:graphic>
          <a:graphicData uri="http://schemas.openxmlformats.org/drawingml/2006/table">
            <a:tbl>
              <a:tblPr firstRow="1" firstCol="1" lastRow="1" lastCol="1" bandRow="1" bandCol="1">
                <a:tableStyleId>{5C22544A-7EE6-4342-B048-85BDC9FD1C3A}</a:tableStyleId>
              </a:tblPr>
              <a:tblGrid>
                <a:gridCol w="6495393">
                  <a:extLst>
                    <a:ext uri="{9D8B030D-6E8A-4147-A177-3AD203B41FA5}">
                      <a16:colId xmlns:a16="http://schemas.microsoft.com/office/drawing/2014/main" val="20000"/>
                    </a:ext>
                  </a:extLst>
                </a:gridCol>
              </a:tblGrid>
              <a:tr h="452344">
                <a:tc>
                  <a:txBody>
                    <a:bodyPr/>
                    <a:lstStyle/>
                    <a:p>
                      <a:pPr hangingPunct="0">
                        <a:spcAft>
                          <a:spcPts val="0"/>
                        </a:spcAft>
                      </a:pPr>
                      <a:r>
                        <a:rPr lang="it-IT" sz="1100" dirty="0">
                          <a:solidFill>
                            <a:schemeClr val="tx1"/>
                          </a:solidFill>
                          <a:effectLst/>
                        </a:rPr>
                        <a:t>Come influiscono i fattori ambientali</a:t>
                      </a:r>
                      <a:r>
                        <a:rPr lang="it-IT" sz="1100" dirty="0" smtClean="0">
                          <a:solidFill>
                            <a:schemeClr val="tx1"/>
                          </a:solidFill>
                          <a:effectLst/>
                        </a:rPr>
                        <a:t>?</a:t>
                      </a:r>
                    </a:p>
                    <a:p>
                      <a:pPr marL="0" marR="0" lvl="0" indent="0" algn="l" defTabSz="914400" rtl="0" eaLnBrk="1" fontAlgn="auto" latinLnBrk="0" hangingPunct="0">
                        <a:lnSpc>
                          <a:spcPct val="100000"/>
                        </a:lnSpc>
                        <a:spcBef>
                          <a:spcPts val="0"/>
                        </a:spcBef>
                        <a:spcAft>
                          <a:spcPts val="0"/>
                        </a:spcAft>
                        <a:buClrTx/>
                        <a:buSzTx/>
                        <a:buFontTx/>
                        <a:buNone/>
                        <a:tabLst/>
                        <a:defRPr/>
                      </a:pPr>
                      <a:r>
                        <a:rPr lang="it-IT" sz="1000" b="0" i="1" kern="1200" dirty="0" smtClean="0">
                          <a:solidFill>
                            <a:schemeClr val="tx1"/>
                          </a:solidFill>
                          <a:effectLst/>
                          <a:latin typeface="+mn-lt"/>
                          <a:ea typeface="+mn-ea"/>
                          <a:cs typeface="+mn-cs"/>
                        </a:rPr>
                        <a:t>[Indicare i fattori ambientali che possono favorire (F) o ostacolare (B) una soddisfacente inclusione dell’alunno.]</a:t>
                      </a:r>
                      <a:endParaRPr lang="it-IT" sz="1000" b="0" kern="1200" dirty="0" smtClean="0">
                        <a:solidFill>
                          <a:schemeClr val="tx1"/>
                        </a:solidFill>
                        <a:effectLst/>
                        <a:latin typeface="+mn-lt"/>
                        <a:ea typeface="+mn-ea"/>
                        <a:cs typeface="+mn-cs"/>
                      </a:endParaRPr>
                    </a:p>
                    <a:p>
                      <a:pPr hangingPunct="0">
                        <a:spcAft>
                          <a:spcPts val="0"/>
                        </a:spcAft>
                      </a:pPr>
                      <a:endParaRPr lang="it-IT" sz="1100" b="0" i="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40000"/>
                        <a:lumOff val="60000"/>
                      </a:schemeClr>
                    </a:solidFill>
                  </a:tcPr>
                </a:tc>
                <a:extLst>
                  <a:ext uri="{0D108BD9-81ED-4DB2-BD59-A6C34878D82A}">
                    <a16:rowId xmlns:a16="http://schemas.microsoft.com/office/drawing/2014/main" val="10000"/>
                  </a:ext>
                </a:extLst>
              </a:tr>
            </a:tbl>
          </a:graphicData>
        </a:graphic>
      </p:graphicFrame>
      <p:graphicFrame>
        <p:nvGraphicFramePr>
          <p:cNvPr id="9" name="Tabella 8"/>
          <p:cNvGraphicFramePr>
            <a:graphicFrameLocks noGrp="1"/>
          </p:cNvGraphicFramePr>
          <p:nvPr>
            <p:extLst>
              <p:ext uri="{D42A27DB-BD31-4B8C-83A1-F6EECF244321}">
                <p14:modId xmlns:p14="http://schemas.microsoft.com/office/powerpoint/2010/main" val="4266298502"/>
              </p:ext>
            </p:extLst>
          </p:nvPr>
        </p:nvGraphicFramePr>
        <p:xfrm>
          <a:off x="291662" y="1955572"/>
          <a:ext cx="8229600" cy="2545360"/>
        </p:xfrm>
        <a:graphic>
          <a:graphicData uri="http://schemas.openxmlformats.org/drawingml/2006/table">
            <a:tbl>
              <a:tblPr firstRow="1" firstCol="1" lastRow="1" lastCol="1" bandRow="1" bandCol="1">
                <a:tableStyleId>{5C22544A-7EE6-4342-B048-85BDC9FD1C3A}</a:tableStyleId>
              </a:tblPr>
              <a:tblGrid>
                <a:gridCol w="7140000">
                  <a:extLst>
                    <a:ext uri="{9D8B030D-6E8A-4147-A177-3AD203B41FA5}">
                      <a16:colId xmlns:a16="http://schemas.microsoft.com/office/drawing/2014/main" val="20000"/>
                    </a:ext>
                  </a:extLst>
                </a:gridCol>
                <a:gridCol w="544800">
                  <a:extLst>
                    <a:ext uri="{9D8B030D-6E8A-4147-A177-3AD203B41FA5}">
                      <a16:colId xmlns:a16="http://schemas.microsoft.com/office/drawing/2014/main" val="20001"/>
                    </a:ext>
                  </a:extLst>
                </a:gridCol>
                <a:gridCol w="544800">
                  <a:extLst>
                    <a:ext uri="{9D8B030D-6E8A-4147-A177-3AD203B41FA5}">
                      <a16:colId xmlns:a16="http://schemas.microsoft.com/office/drawing/2014/main" val="20002"/>
                    </a:ext>
                  </a:extLst>
                </a:gridCol>
              </a:tblGrid>
              <a:tr h="0">
                <a:tc>
                  <a:txBody>
                    <a:bodyPr/>
                    <a:lstStyle/>
                    <a:p>
                      <a:pPr hangingPunct="0">
                        <a:spcAft>
                          <a:spcPts val="0"/>
                        </a:spcAft>
                      </a:pPr>
                      <a:r>
                        <a:rPr lang="it-IT" sz="1100">
                          <a:solidFill>
                            <a:schemeClr val="tx1"/>
                          </a:solidFill>
                          <a:effectLst/>
                        </a:rPr>
                        <a:t>Fattori Ambientali</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1100" spc="280">
                          <a:solidFill>
                            <a:schemeClr val="tx1"/>
                          </a:solidFill>
                          <a:effectLst/>
                        </a:rPr>
                        <a:t>F</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hangingPunct="0">
                        <a:spcAft>
                          <a:spcPts val="0"/>
                        </a:spcAft>
                      </a:pPr>
                      <a:r>
                        <a:rPr lang="it-IT" sz="1100" spc="280" dirty="0">
                          <a:solidFill>
                            <a:schemeClr val="tx1"/>
                          </a:solidFill>
                          <a:effectLst/>
                        </a:rPr>
                        <a:t>B</a:t>
                      </a:r>
                      <a:endParaRPr lang="it-IT" sz="11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00"/>
                  </a:ext>
                </a:extLst>
              </a:tr>
              <a:tr h="189684">
                <a:tc>
                  <a:txBody>
                    <a:bodyPr/>
                    <a:lstStyle/>
                    <a:p>
                      <a:pPr hangingPunct="0">
                        <a:spcAft>
                          <a:spcPts val="0"/>
                        </a:spcAft>
                      </a:pPr>
                      <a:r>
                        <a:rPr lang="it-IT" sz="1100">
                          <a:solidFill>
                            <a:schemeClr val="tx1"/>
                          </a:solidFill>
                          <a:effectLst/>
                        </a:rPr>
                        <a:t>e1101 Farmaci</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1100">
                          <a:solidFill>
                            <a:schemeClr val="tx1"/>
                          </a:solidFill>
                          <a:effectLst/>
                        </a:rPr>
                        <a:t> </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1100">
                          <a:solidFill>
                            <a:schemeClr val="tx1"/>
                          </a:solidFill>
                          <a:effectLst/>
                        </a:rPr>
                        <a:t> </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189684">
                <a:tc>
                  <a:txBody>
                    <a:bodyPr/>
                    <a:lstStyle/>
                    <a:p>
                      <a:pPr marL="270510" indent="-270510" hangingPunct="0">
                        <a:spcAft>
                          <a:spcPts val="0"/>
                        </a:spcAft>
                        <a:tabLst>
                          <a:tab pos="104775" algn="l"/>
                        </a:tabLst>
                      </a:pPr>
                      <a:r>
                        <a:rPr lang="it-IT" sz="1100">
                          <a:solidFill>
                            <a:schemeClr val="tx1"/>
                          </a:solidFill>
                          <a:effectLst/>
                        </a:rPr>
                        <a:t>e115 Prodotti e tecnologie per l’uso personale e nella vita quotidiana (protesi, tutori, tavoli, sedie, stabilizzatori….)</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1100">
                          <a:solidFill>
                            <a:schemeClr val="tx1"/>
                          </a:solidFill>
                          <a:effectLst/>
                        </a:rPr>
                        <a:t> </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1100">
                          <a:solidFill>
                            <a:schemeClr val="tx1"/>
                          </a:solidFill>
                          <a:effectLst/>
                        </a:rPr>
                        <a:t> </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r h="379370">
                <a:tc>
                  <a:txBody>
                    <a:bodyPr/>
                    <a:lstStyle/>
                    <a:p>
                      <a:pPr marL="270510" indent="-270510" hangingPunct="0">
                        <a:spcAft>
                          <a:spcPts val="0"/>
                        </a:spcAft>
                      </a:pPr>
                      <a:r>
                        <a:rPr lang="it-IT" sz="1100">
                          <a:solidFill>
                            <a:schemeClr val="tx1"/>
                          </a:solidFill>
                          <a:effectLst/>
                        </a:rPr>
                        <a:t>e120 Prodotti e tecnologia di assistenza per la mobilità e il trasporto personali in ambienti esterni ed interni (carrozzine, tricicli, carrelli, deambulatori…)</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1100">
                          <a:solidFill>
                            <a:schemeClr val="tx1"/>
                          </a:solidFill>
                          <a:effectLst/>
                        </a:rPr>
                        <a:t> </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1100">
                          <a:solidFill>
                            <a:schemeClr val="tx1"/>
                          </a:solidFill>
                          <a:effectLst/>
                        </a:rPr>
                        <a:t> </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3"/>
                  </a:ext>
                </a:extLst>
              </a:tr>
              <a:tr h="189684">
                <a:tc>
                  <a:txBody>
                    <a:bodyPr/>
                    <a:lstStyle/>
                    <a:p>
                      <a:pPr marL="270510" indent="-270510" hangingPunct="0">
                        <a:spcAft>
                          <a:spcPts val="0"/>
                        </a:spcAft>
                      </a:pPr>
                      <a:r>
                        <a:rPr lang="it-IT" sz="1100">
                          <a:solidFill>
                            <a:schemeClr val="tx1"/>
                          </a:solidFill>
                          <a:effectLst/>
                        </a:rPr>
                        <a:t>e125 Prodotti e tecnologia per la comunicazione(comunicatori, protesi acustiche, impianti cocleari, strumenti ottici…..)</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1100" spc="280">
                          <a:solidFill>
                            <a:schemeClr val="tx1"/>
                          </a:solidFill>
                          <a:effectLst/>
                        </a:rPr>
                        <a:t> </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1100" spc="280">
                          <a:solidFill>
                            <a:schemeClr val="tx1"/>
                          </a:solidFill>
                          <a:effectLst/>
                        </a:rPr>
                        <a:t> </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4"/>
                  </a:ext>
                </a:extLst>
              </a:tr>
              <a:tr h="379370">
                <a:tc>
                  <a:txBody>
                    <a:bodyPr/>
                    <a:lstStyle/>
                    <a:p>
                      <a:pPr marL="270510" indent="-270510" hangingPunct="0">
                        <a:spcAft>
                          <a:spcPts val="0"/>
                        </a:spcAft>
                      </a:pPr>
                      <a:r>
                        <a:rPr lang="it-IT" sz="1100">
                          <a:solidFill>
                            <a:schemeClr val="tx1"/>
                          </a:solidFill>
                          <a:effectLst/>
                        </a:rPr>
                        <a:t>e150 Prodotti e tecnologia per il pubblico utilizzo dell’edificio scolastico (rampe di accesso, ascensori, bagni per disabili….)</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1100">
                          <a:solidFill>
                            <a:schemeClr val="tx1"/>
                          </a:solidFill>
                          <a:effectLst/>
                        </a:rPr>
                        <a:t> </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1100">
                          <a:solidFill>
                            <a:schemeClr val="tx1"/>
                          </a:solidFill>
                          <a:effectLst/>
                        </a:rPr>
                        <a:t> </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5"/>
                  </a:ext>
                </a:extLst>
              </a:tr>
              <a:tr h="189684">
                <a:tc>
                  <a:txBody>
                    <a:bodyPr/>
                    <a:lstStyle/>
                    <a:p>
                      <a:pPr hangingPunct="0">
                        <a:spcAft>
                          <a:spcPts val="0"/>
                        </a:spcAft>
                      </a:pPr>
                      <a:r>
                        <a:rPr lang="it-IT" sz="1100">
                          <a:solidFill>
                            <a:schemeClr val="tx1"/>
                          </a:solidFill>
                          <a:effectLst/>
                        </a:rPr>
                        <a:t>e340 Persone che forniscono aiuto e assistenza in ambito scolastico</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1100">
                          <a:solidFill>
                            <a:schemeClr val="tx1"/>
                          </a:solidFill>
                          <a:effectLst/>
                        </a:rPr>
                        <a:t> </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1100">
                          <a:solidFill>
                            <a:schemeClr val="tx1"/>
                          </a:solidFill>
                          <a:effectLst/>
                        </a:rPr>
                        <a:t> </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6"/>
                  </a:ext>
                </a:extLst>
              </a:tr>
              <a:tr h="189684">
                <a:tc>
                  <a:txBody>
                    <a:bodyPr/>
                    <a:lstStyle/>
                    <a:p>
                      <a:pPr hangingPunct="0">
                        <a:spcAft>
                          <a:spcPts val="0"/>
                        </a:spcAft>
                      </a:pPr>
                      <a:r>
                        <a:rPr lang="it-IT" sz="1100">
                          <a:solidFill>
                            <a:schemeClr val="tx1"/>
                          </a:solidFill>
                          <a:effectLst/>
                        </a:rPr>
                        <a:t>e425Atteggiamenti individuali di conoscenti, colleghi (compagni di classe)</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hangingPunct="0">
                        <a:spcAft>
                          <a:spcPts val="0"/>
                        </a:spcAft>
                      </a:pPr>
                      <a:r>
                        <a:rPr lang="it-IT" sz="1100">
                          <a:solidFill>
                            <a:schemeClr val="tx1"/>
                          </a:solidFill>
                          <a:effectLst/>
                        </a:rPr>
                        <a:t> </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hangingPunct="0">
                        <a:spcAft>
                          <a:spcPts val="0"/>
                        </a:spcAft>
                      </a:pPr>
                      <a:r>
                        <a:rPr lang="it-IT" sz="1100">
                          <a:solidFill>
                            <a:schemeClr val="tx1"/>
                          </a:solidFill>
                          <a:effectLst/>
                        </a:rPr>
                        <a:t> </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7"/>
                  </a:ext>
                </a:extLst>
              </a:tr>
              <a:tr h="189684">
                <a:tc>
                  <a:txBody>
                    <a:bodyPr/>
                    <a:lstStyle/>
                    <a:p>
                      <a:pPr hangingPunct="0">
                        <a:spcAft>
                          <a:spcPts val="0"/>
                        </a:spcAft>
                      </a:pPr>
                      <a:r>
                        <a:rPr lang="it-IT" sz="1100">
                          <a:solidFill>
                            <a:schemeClr val="tx1"/>
                          </a:solidFill>
                          <a:effectLst/>
                        </a:rPr>
                        <a:t>e430 Atteggiamenti individuali di persone in posizione di autorità</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1100">
                          <a:solidFill>
                            <a:schemeClr val="tx1"/>
                          </a:solidFill>
                          <a:effectLst/>
                        </a:rPr>
                        <a:t> </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hangingPunct="0">
                        <a:spcAft>
                          <a:spcPts val="0"/>
                        </a:spcAft>
                      </a:pPr>
                      <a:r>
                        <a:rPr lang="it-IT" sz="1100">
                          <a:solidFill>
                            <a:schemeClr val="tx1"/>
                          </a:solidFill>
                          <a:effectLst/>
                        </a:rPr>
                        <a:t> </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8"/>
                  </a:ext>
                </a:extLst>
              </a:tr>
              <a:tr h="189684">
                <a:tc>
                  <a:txBody>
                    <a:bodyPr/>
                    <a:lstStyle/>
                    <a:p>
                      <a:pPr hangingPunct="0">
                        <a:spcAft>
                          <a:spcPts val="0"/>
                        </a:spcAft>
                      </a:pPr>
                      <a:r>
                        <a:rPr lang="it-IT" sz="1100">
                          <a:solidFill>
                            <a:schemeClr val="tx1"/>
                          </a:solidFill>
                          <a:effectLst/>
                        </a:rPr>
                        <a:t>e540 Servizi, sistemi e politiche del trasporto</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hangingPunct="0">
                        <a:spcAft>
                          <a:spcPts val="0"/>
                        </a:spcAft>
                      </a:pPr>
                      <a:r>
                        <a:rPr lang="it-IT" sz="1100">
                          <a:solidFill>
                            <a:schemeClr val="tx1"/>
                          </a:solidFill>
                          <a:effectLst/>
                        </a:rPr>
                        <a:t> </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hangingPunct="0">
                        <a:spcAft>
                          <a:spcPts val="0"/>
                        </a:spcAft>
                      </a:pPr>
                      <a:r>
                        <a:rPr lang="it-IT" sz="1100" dirty="0">
                          <a:solidFill>
                            <a:schemeClr val="tx1"/>
                          </a:solidFill>
                          <a:effectLst/>
                        </a:rPr>
                        <a:t> </a:t>
                      </a:r>
                      <a:endParaRPr lang="it-IT" sz="11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9"/>
                  </a:ext>
                </a:extLst>
              </a:tr>
            </a:tbl>
          </a:graphicData>
        </a:graphic>
      </p:graphicFrame>
      <p:graphicFrame>
        <p:nvGraphicFramePr>
          <p:cNvPr id="10" name="Tabella 9"/>
          <p:cNvGraphicFramePr>
            <a:graphicFrameLocks noGrp="1"/>
          </p:cNvGraphicFramePr>
          <p:nvPr>
            <p:extLst>
              <p:ext uri="{D42A27DB-BD31-4B8C-83A1-F6EECF244321}">
                <p14:modId xmlns:p14="http://schemas.microsoft.com/office/powerpoint/2010/main" val="3403719648"/>
              </p:ext>
            </p:extLst>
          </p:nvPr>
        </p:nvGraphicFramePr>
        <p:xfrm>
          <a:off x="291662" y="5140463"/>
          <a:ext cx="8229600" cy="1097280"/>
        </p:xfrm>
        <a:graphic>
          <a:graphicData uri="http://schemas.openxmlformats.org/drawingml/2006/table">
            <a:tbl>
              <a:tblPr firstRow="1" firstCol="1" bandRow="1">
                <a:tableStyleId>{5C22544A-7EE6-4342-B048-85BDC9FD1C3A}</a:tableStyleId>
              </a:tblPr>
              <a:tblGrid>
                <a:gridCol w="8229600">
                  <a:extLst>
                    <a:ext uri="{9D8B030D-6E8A-4147-A177-3AD203B41FA5}">
                      <a16:colId xmlns:a16="http://schemas.microsoft.com/office/drawing/2014/main" val="20000"/>
                    </a:ext>
                  </a:extLst>
                </a:gridCol>
              </a:tblGrid>
              <a:tr h="1079034">
                <a:tc>
                  <a:txBody>
                    <a:bodyPr/>
                    <a:lstStyle/>
                    <a:p>
                      <a:pPr>
                        <a:spcAft>
                          <a:spcPts val="0"/>
                        </a:spcAft>
                      </a:pPr>
                      <a:r>
                        <a:rPr lang="it-IT" sz="900" dirty="0">
                          <a:solidFill>
                            <a:schemeClr val="tx1"/>
                          </a:solidFill>
                          <a:effectLst/>
                        </a:rPr>
                        <a:t>NOTE: </a:t>
                      </a:r>
                      <a:endParaRPr lang="it-IT" sz="900" dirty="0" smtClean="0">
                        <a:solidFill>
                          <a:schemeClr val="tx1"/>
                        </a:solidFill>
                        <a:effectLst/>
                      </a:endParaRPr>
                    </a:p>
                    <a:p>
                      <a:pPr>
                        <a:spcAft>
                          <a:spcPts val="0"/>
                        </a:spcAft>
                      </a:pPr>
                      <a:r>
                        <a:rPr lang="it-IT" sz="900" dirty="0" smtClean="0">
                          <a:solidFill>
                            <a:schemeClr val="tx1"/>
                          </a:solidFill>
                          <a:effectLst/>
                        </a:rPr>
                        <a:t>___________________________________________________________________________________________________________________________</a:t>
                      </a:r>
                    </a:p>
                    <a:p>
                      <a:pPr>
                        <a:spcAft>
                          <a:spcPts val="0"/>
                        </a:spcAft>
                      </a:pPr>
                      <a:endParaRPr lang="it-IT" sz="900" dirty="0" smtClean="0">
                        <a:solidFill>
                          <a:schemeClr val="tx1"/>
                        </a:solidFill>
                        <a:effectLst/>
                      </a:endParaRPr>
                    </a:p>
                    <a:p>
                      <a:pPr>
                        <a:spcAft>
                          <a:spcPts val="0"/>
                        </a:spcAft>
                      </a:pPr>
                      <a:r>
                        <a:rPr lang="it-IT" sz="900" dirty="0" smtClean="0">
                          <a:solidFill>
                            <a:schemeClr val="tx1"/>
                          </a:solidFill>
                          <a:effectLst/>
                        </a:rPr>
                        <a:t>___________________________________________________________________________________________________________________________</a:t>
                      </a:r>
                    </a:p>
                    <a:p>
                      <a:pPr>
                        <a:spcAft>
                          <a:spcPts val="0"/>
                        </a:spcAft>
                      </a:pPr>
                      <a:endParaRPr lang="it-IT" sz="900" dirty="0" smtClean="0">
                        <a:solidFill>
                          <a:schemeClr val="tx1"/>
                        </a:solidFill>
                        <a:effectLst/>
                      </a:endParaRPr>
                    </a:p>
                    <a:p>
                      <a:pPr>
                        <a:spcAft>
                          <a:spcPts val="0"/>
                        </a:spcAft>
                      </a:pPr>
                      <a:r>
                        <a:rPr lang="it-IT" sz="900" dirty="0" smtClean="0">
                          <a:solidFill>
                            <a:schemeClr val="tx1"/>
                          </a:solidFill>
                          <a:effectLst/>
                        </a:rPr>
                        <a:t>___________________________________________________________________________________________________________________________</a:t>
                      </a:r>
                      <a:endParaRPr lang="it-IT" sz="1000" dirty="0">
                        <a:solidFill>
                          <a:schemeClr val="tx1"/>
                        </a:solidFill>
                        <a:effectLst/>
                      </a:endParaRPr>
                    </a:p>
                    <a:p>
                      <a:pPr>
                        <a:spcAft>
                          <a:spcPts val="0"/>
                        </a:spcAft>
                      </a:pPr>
                      <a:r>
                        <a:rPr lang="it-IT" sz="900" dirty="0">
                          <a:solidFill>
                            <a:schemeClr val="tx1"/>
                          </a:solidFill>
                          <a:effectLst/>
                        </a:rPr>
                        <a:t> </a:t>
                      </a:r>
                      <a:endParaRPr lang="it-IT" sz="1000" dirty="0">
                        <a:solidFill>
                          <a:schemeClr val="tx1"/>
                        </a:solidFill>
                        <a:effectLst/>
                      </a:endParaRPr>
                    </a:p>
                    <a:p>
                      <a:pPr>
                        <a:spcAft>
                          <a:spcPts val="0"/>
                        </a:spcAft>
                      </a:pPr>
                      <a:r>
                        <a:rPr lang="it-IT" sz="900" dirty="0">
                          <a:solidFill>
                            <a:schemeClr val="tx1"/>
                          </a:solidFill>
                          <a:effectLst/>
                        </a:rPr>
                        <a:t> </a:t>
                      </a:r>
                      <a:endParaRPr lang="it-IT"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bl>
          </a:graphicData>
        </a:graphic>
      </p:graphicFrame>
      <p:sp>
        <p:nvSpPr>
          <p:cNvPr id="8" name="Ovale 7"/>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2931034553"/>
      </p:ext>
    </p:extLst>
  </p:cSld>
  <p:clrMapOvr>
    <a:masterClrMapping/>
  </p:clrMapOvr>
  <p:transition>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7"/>
          <p:cNvSpPr>
            <a:spLocks noChangeArrowheads="1"/>
          </p:cNvSpPr>
          <p:nvPr/>
        </p:nvSpPr>
        <p:spPr bwMode="auto">
          <a:xfrm>
            <a:off x="222140" y="114300"/>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E</a:t>
            </a:r>
          </a:p>
        </p:txBody>
      </p:sp>
      <p:sp>
        <p:nvSpPr>
          <p:cNvPr id="11" name="Rectangle 12"/>
          <p:cNvSpPr txBox="1">
            <a:spLocks noChangeArrowheads="1"/>
          </p:cNvSpPr>
          <p:nvPr/>
        </p:nvSpPr>
        <p:spPr bwMode="auto">
          <a:xfrm>
            <a:off x="855699" y="46323"/>
            <a:ext cx="6916738" cy="711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chemeClr val="tx2"/>
              </a:buClr>
              <a:buSzPct val="70000"/>
            </a:pPr>
            <a:r>
              <a:rPr lang="it-IT" altLang="it-IT" sz="1600" b="1" dirty="0" smtClean="0">
                <a:solidFill>
                  <a:srgbClr val="0000FF"/>
                </a:solidFill>
              </a:rPr>
              <a:t>La Certificazione delle Competenze da rilasciare al termine dell’anno scolastico conclusivo</a:t>
            </a:r>
            <a:endParaRPr lang="it-IT" altLang="it-IT" sz="1600" b="1" dirty="0">
              <a:solidFill>
                <a:srgbClr val="0000FF"/>
              </a:solidFill>
            </a:endParaRPr>
          </a:p>
        </p:txBody>
      </p:sp>
      <p:sp>
        <p:nvSpPr>
          <p:cNvPr id="5" name="Rettangolo 4"/>
          <p:cNvSpPr/>
          <p:nvPr/>
        </p:nvSpPr>
        <p:spPr>
          <a:xfrm>
            <a:off x="177087" y="723426"/>
            <a:ext cx="8370145" cy="5888792"/>
          </a:xfrm>
          <a:prstGeom prst="rect">
            <a:avLst/>
          </a:prstGeom>
        </p:spPr>
        <p:txBody>
          <a:bodyPr wrap="square">
            <a:spAutoFit/>
          </a:bodyPr>
          <a:lstStyle/>
          <a:p>
            <a:pPr>
              <a:lnSpc>
                <a:spcPts val="1800"/>
              </a:lnSpc>
              <a:spcAft>
                <a:spcPts val="0"/>
              </a:spcAft>
            </a:pPr>
            <a:r>
              <a:rPr lang="it-IT" sz="1400" b="1" dirty="0">
                <a:latin typeface="+mj-lt"/>
                <a:ea typeface="Times New Roman" panose="02020603050405020304" pitchFamily="18" charset="0"/>
              </a:rPr>
              <a:t>Allegato 1 - Indicazioni per l’utilizzo del modello</a:t>
            </a:r>
            <a:endParaRPr lang="it-IT" sz="1400" dirty="0">
              <a:latin typeface="+mj-lt"/>
              <a:ea typeface="Times New Roman" panose="02020603050405020304" pitchFamily="18" charset="0"/>
            </a:endParaRPr>
          </a:p>
          <a:p>
            <a:pPr>
              <a:lnSpc>
                <a:spcPts val="1800"/>
              </a:lnSpc>
              <a:spcAft>
                <a:spcPts val="0"/>
              </a:spcAft>
            </a:pPr>
            <a:r>
              <a:rPr lang="it-IT" sz="1400" b="1" dirty="0">
                <a:latin typeface="+mj-lt"/>
                <a:ea typeface="Times New Roman" panose="02020603050405020304" pitchFamily="18" charset="0"/>
              </a:rPr>
              <a:t> </a:t>
            </a:r>
            <a:endParaRPr lang="it-IT" sz="1400" dirty="0">
              <a:latin typeface="+mj-lt"/>
              <a:ea typeface="Times New Roman" panose="02020603050405020304" pitchFamily="18" charset="0"/>
            </a:endParaRPr>
          </a:p>
          <a:p>
            <a:pPr indent="450215" algn="just">
              <a:lnSpc>
                <a:spcPts val="1600"/>
              </a:lnSpc>
              <a:spcAft>
                <a:spcPts val="0"/>
              </a:spcAft>
            </a:pPr>
            <a:r>
              <a:rPr lang="it-IT" sz="1400" dirty="0">
                <a:latin typeface="+mj-lt"/>
                <a:ea typeface="Times New Roman" panose="02020603050405020304" pitchFamily="18" charset="0"/>
              </a:rPr>
              <a:t>Il modello di certificato di competenze può essere utilizzato per gli alunni/e con disabilità all’uscita dalla scuola dell’infanzia per i quali è necessaria una descrizione personalizzata delle competenze che testimonia la loro partecipazione alle attività proposte e alla vita sociale in cui sono inseriti.</a:t>
            </a:r>
          </a:p>
          <a:p>
            <a:pPr indent="450215" algn="just">
              <a:lnSpc>
                <a:spcPts val="1600"/>
              </a:lnSpc>
              <a:spcAft>
                <a:spcPts val="0"/>
              </a:spcAft>
            </a:pPr>
            <a:r>
              <a:rPr lang="it-IT" sz="1400" dirty="0">
                <a:latin typeface="+mj-lt"/>
                <a:ea typeface="Times New Roman" panose="02020603050405020304" pitchFamily="18" charset="0"/>
              </a:rPr>
              <a:t> </a:t>
            </a:r>
          </a:p>
          <a:p>
            <a:pPr indent="450215" algn="just">
              <a:lnSpc>
                <a:spcPts val="1600"/>
              </a:lnSpc>
              <a:spcAft>
                <a:spcPts val="0"/>
              </a:spcAft>
            </a:pPr>
            <a:r>
              <a:rPr lang="it-IT" sz="1400" dirty="0">
                <a:latin typeface="+mj-lt"/>
                <a:ea typeface="Times New Roman" panose="02020603050405020304" pitchFamily="18" charset="0"/>
              </a:rPr>
              <a:t>Le competenze certificate fanno riferimento ai percorsi di insegnamento/apprendimento individualizzati messi in atto e la loro descrizione ha la funzione di valorizzare ciò che sanno fare, al fine agevolare la successiva frequenza scolastica. </a:t>
            </a:r>
          </a:p>
          <a:p>
            <a:pPr indent="450215" algn="just">
              <a:lnSpc>
                <a:spcPts val="1600"/>
              </a:lnSpc>
              <a:spcAft>
                <a:spcPts val="0"/>
              </a:spcAft>
            </a:pPr>
            <a:r>
              <a:rPr lang="it-IT" sz="1400" dirty="0">
                <a:latin typeface="+mj-lt"/>
                <a:ea typeface="Times New Roman" panose="02020603050405020304" pitchFamily="18" charset="0"/>
              </a:rPr>
              <a:t> </a:t>
            </a:r>
          </a:p>
          <a:p>
            <a:pPr indent="450215" algn="just">
              <a:lnSpc>
                <a:spcPts val="1600"/>
              </a:lnSpc>
              <a:spcAft>
                <a:spcPts val="0"/>
              </a:spcAft>
            </a:pPr>
            <a:r>
              <a:rPr lang="it-IT" sz="1400" dirty="0">
                <a:latin typeface="+mj-lt"/>
                <a:ea typeface="Times New Roman" panose="02020603050405020304" pitchFamily="18" charset="0"/>
              </a:rPr>
              <a:t>Per garantire una certificazione delle competenze con maggior valore intersoggettivo, nel presente modello sono state realizzate alcune condizioni:</a:t>
            </a:r>
          </a:p>
          <a:p>
            <a:pPr marL="742950" lvl="1" indent="-285750" algn="just">
              <a:lnSpc>
                <a:spcPts val="1600"/>
              </a:lnSpc>
              <a:spcAft>
                <a:spcPts val="0"/>
              </a:spcAft>
              <a:buFont typeface="+mj-lt"/>
              <a:buAutoNum type="arabicPeriod"/>
            </a:pPr>
            <a:r>
              <a:rPr lang="it-IT" sz="1400" dirty="0">
                <a:latin typeface="+mj-lt"/>
                <a:ea typeface="Times New Roman" panose="02020603050405020304" pitchFamily="18" charset="0"/>
              </a:rPr>
              <a:t>sono state riprese le otto competenze chiave riconosciute a livello europeo;</a:t>
            </a:r>
          </a:p>
          <a:p>
            <a:pPr marL="742950" lvl="1" indent="-285750" algn="just">
              <a:lnSpc>
                <a:spcPts val="1600"/>
              </a:lnSpc>
              <a:spcAft>
                <a:spcPts val="0"/>
              </a:spcAft>
              <a:buFont typeface="+mj-lt"/>
              <a:buAutoNum type="arabicPeriod"/>
            </a:pPr>
            <a:r>
              <a:rPr lang="it-IT" sz="1400" dirty="0">
                <a:latin typeface="+mj-lt"/>
                <a:ea typeface="Times New Roman" panose="02020603050405020304" pitchFamily="18" charset="0"/>
              </a:rPr>
              <a:t>ogni competenza è stata scomposta al proprio interno in alcuni elementi essenziali:</a:t>
            </a:r>
          </a:p>
          <a:p>
            <a:pPr marL="742950" lvl="1" indent="-285750" algn="just">
              <a:lnSpc>
                <a:spcPts val="1600"/>
              </a:lnSpc>
              <a:spcAft>
                <a:spcPts val="0"/>
              </a:spcAft>
              <a:buFont typeface="+mj-lt"/>
              <a:buAutoNum type="arabicPeriod"/>
              <a:tabLst>
                <a:tab pos="444500" algn="l"/>
              </a:tabLst>
            </a:pPr>
            <a:r>
              <a:rPr lang="it-IT" sz="1400" dirty="0">
                <a:latin typeface="+mj-lt"/>
                <a:ea typeface="Times New Roman" panose="02020603050405020304" pitchFamily="18" charset="0"/>
              </a:rPr>
              <a:t> per ciascun elemento di competenza si propone di dare delle informazioni relativamente a:</a:t>
            </a:r>
          </a:p>
          <a:p>
            <a:pPr marL="1143000" lvl="2" indent="-228600" algn="just">
              <a:lnSpc>
                <a:spcPts val="1600"/>
              </a:lnSpc>
              <a:spcAft>
                <a:spcPts val="0"/>
              </a:spcAft>
              <a:buFont typeface="Times New Roman" panose="02020603050405020304" pitchFamily="18" charset="0"/>
              <a:buChar char="-"/>
              <a:tabLst>
                <a:tab pos="622300" algn="l"/>
              </a:tabLst>
            </a:pPr>
            <a:r>
              <a:rPr lang="it-IT" sz="1400" i="1" dirty="0">
                <a:latin typeface="+mj-lt"/>
                <a:ea typeface="Times New Roman" panose="02020603050405020304" pitchFamily="18" charset="0"/>
              </a:rPr>
              <a:t>prestazion</a:t>
            </a:r>
            <a:r>
              <a:rPr lang="it-IT" sz="1400" dirty="0">
                <a:latin typeface="+mj-lt"/>
                <a:ea typeface="Times New Roman" panose="02020603050405020304" pitchFamily="18" charset="0"/>
              </a:rPr>
              <a:t>e: l’azione che l’alunno/a sa compiere;</a:t>
            </a:r>
          </a:p>
          <a:p>
            <a:pPr marL="1143000" lvl="2" indent="-228600" algn="just">
              <a:lnSpc>
                <a:spcPts val="1600"/>
              </a:lnSpc>
              <a:spcAft>
                <a:spcPts val="0"/>
              </a:spcAft>
              <a:buFont typeface="Times New Roman" panose="02020603050405020304" pitchFamily="18" charset="0"/>
              <a:buChar char="-"/>
              <a:tabLst>
                <a:tab pos="622300" algn="l"/>
              </a:tabLst>
            </a:pPr>
            <a:r>
              <a:rPr lang="it-IT" sz="1400" i="1" dirty="0">
                <a:latin typeface="+mj-lt"/>
                <a:ea typeface="Times New Roman" panose="02020603050405020304" pitchFamily="18" charset="0"/>
              </a:rPr>
              <a:t>argomento: </a:t>
            </a:r>
            <a:r>
              <a:rPr lang="it-IT" sz="1400" dirty="0">
                <a:latin typeface="+mj-lt"/>
                <a:ea typeface="Times New Roman" panose="02020603050405020304" pitchFamily="18" charset="0"/>
              </a:rPr>
              <a:t>l’ambito in cui applica l’azione;</a:t>
            </a:r>
          </a:p>
          <a:p>
            <a:pPr marL="1143000" lvl="2" indent="-228600" algn="just">
              <a:lnSpc>
                <a:spcPts val="1600"/>
              </a:lnSpc>
              <a:spcAft>
                <a:spcPts val="0"/>
              </a:spcAft>
              <a:buFont typeface="Times New Roman" panose="02020603050405020304" pitchFamily="18" charset="0"/>
              <a:buChar char="-"/>
              <a:tabLst>
                <a:tab pos="622300" algn="l"/>
              </a:tabLst>
            </a:pPr>
            <a:r>
              <a:rPr lang="it-IT" sz="1400" i="1" dirty="0">
                <a:latin typeface="+mj-lt"/>
                <a:ea typeface="Times New Roman" panose="02020603050405020304" pitchFamily="18" charset="0"/>
              </a:rPr>
              <a:t>autonomia: </a:t>
            </a:r>
            <a:r>
              <a:rPr lang="it-IT" sz="1400" dirty="0">
                <a:latin typeface="+mj-lt"/>
                <a:ea typeface="Times New Roman" panose="02020603050405020304" pitchFamily="18" charset="0"/>
              </a:rPr>
              <a:t>quanto l’alunno/a è in grado di agire da solo/a o sostenuto/a da un adulto</a:t>
            </a:r>
          </a:p>
          <a:p>
            <a:pPr marL="1143000" lvl="2" indent="-228600" algn="just">
              <a:lnSpc>
                <a:spcPts val="1600"/>
              </a:lnSpc>
              <a:spcAft>
                <a:spcPts val="0"/>
              </a:spcAft>
              <a:buFont typeface="Times New Roman" panose="02020603050405020304" pitchFamily="18" charset="0"/>
              <a:buChar char="-"/>
              <a:tabLst>
                <a:tab pos="622300" algn="l"/>
              </a:tabLst>
            </a:pPr>
            <a:r>
              <a:rPr lang="it-IT" sz="1400" i="1" dirty="0">
                <a:latin typeface="+mj-lt"/>
                <a:ea typeface="Times New Roman" panose="02020603050405020304" pitchFamily="18" charset="0"/>
              </a:rPr>
              <a:t>strumenti: </a:t>
            </a:r>
            <a:r>
              <a:rPr lang="it-IT" sz="1400" dirty="0">
                <a:latin typeface="+mj-lt"/>
                <a:ea typeface="Times New Roman" panose="02020603050405020304" pitchFamily="18" charset="0"/>
              </a:rPr>
              <a:t>oggetti o attrezzature che possono amplificare la potenzialità d’azione dell’alunno/a;</a:t>
            </a:r>
          </a:p>
          <a:p>
            <a:pPr marL="742950" lvl="1" indent="-285750" algn="just">
              <a:lnSpc>
                <a:spcPts val="1600"/>
              </a:lnSpc>
              <a:spcAft>
                <a:spcPts val="0"/>
              </a:spcAft>
              <a:buFont typeface="+mj-lt"/>
              <a:buAutoNum type="arabicPeriod"/>
              <a:tabLst>
                <a:tab pos="497840" algn="l"/>
              </a:tabLst>
            </a:pPr>
            <a:r>
              <a:rPr lang="it-IT" sz="1400" dirty="0">
                <a:latin typeface="+mj-lt"/>
                <a:ea typeface="Times New Roman" panose="02020603050405020304" pitchFamily="18" charset="0"/>
              </a:rPr>
              <a:t>vengono forniti degli esempi di descrizione di ciascun elemento di competenza.</a:t>
            </a:r>
          </a:p>
          <a:p>
            <a:pPr indent="450215" algn="just">
              <a:lnSpc>
                <a:spcPts val="1600"/>
              </a:lnSpc>
              <a:spcAft>
                <a:spcPts val="0"/>
              </a:spcAft>
            </a:pPr>
            <a:r>
              <a:rPr lang="it-IT" sz="1400" dirty="0">
                <a:latin typeface="+mj-lt"/>
                <a:ea typeface="Times New Roman" panose="02020603050405020304" pitchFamily="18" charset="0"/>
              </a:rPr>
              <a:t> </a:t>
            </a:r>
          </a:p>
          <a:p>
            <a:pPr indent="450215" algn="just">
              <a:lnSpc>
                <a:spcPts val="1600"/>
              </a:lnSpc>
              <a:spcAft>
                <a:spcPts val="0"/>
              </a:spcAft>
            </a:pPr>
            <a:r>
              <a:rPr lang="it-IT" sz="1400" dirty="0">
                <a:latin typeface="+mj-lt"/>
                <a:ea typeface="Times New Roman" panose="02020603050405020304" pitchFamily="18" charset="0"/>
              </a:rPr>
              <a:t>Gli esempi di descrizione delle competenze, non vogliono costituire in alcun modo un livello di riferimento data la difficoltà di stabilire dei livelli validi per tutti i tipi di disturbi e per tutte le modalità di interazione con l’ambiente che le persone possono esercitare a partire dalla propria situazione. Essi vogliono testimoniare lo sforzo di cogliere, esercitando la massima sensibilità, ogni segnale di partecipazione da parte degli alunni/e, in quanto può essere utile per lo sviluppo del successivo progetto di vita.</a:t>
            </a:r>
            <a:endParaRPr lang="it-IT" sz="1400" dirty="0">
              <a:effectLst/>
              <a:latin typeface="+mj-lt"/>
              <a:ea typeface="Times New Roman" panose="02020603050405020304" pitchFamily="18" charset="0"/>
            </a:endParaRPr>
          </a:p>
        </p:txBody>
      </p:sp>
      <p:sp>
        <p:nvSpPr>
          <p:cNvPr id="6" name="Ovale 5"/>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3599302531"/>
      </p:ext>
    </p:extLst>
  </p:cSld>
  <p:clrMapOvr>
    <a:masterClrMapping/>
  </p:clrMapOvr>
  <p:transition>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7"/>
          <p:cNvSpPr>
            <a:spLocks noChangeArrowheads="1"/>
          </p:cNvSpPr>
          <p:nvPr/>
        </p:nvSpPr>
        <p:spPr bwMode="auto">
          <a:xfrm>
            <a:off x="222140" y="114300"/>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E</a:t>
            </a:r>
          </a:p>
        </p:txBody>
      </p:sp>
      <p:sp>
        <p:nvSpPr>
          <p:cNvPr id="2" name="Rettangolo 1"/>
          <p:cNvSpPr/>
          <p:nvPr/>
        </p:nvSpPr>
        <p:spPr>
          <a:xfrm>
            <a:off x="159647" y="1332730"/>
            <a:ext cx="7291552" cy="338554"/>
          </a:xfrm>
          <a:prstGeom prst="rect">
            <a:avLst/>
          </a:prstGeom>
        </p:spPr>
        <p:txBody>
          <a:bodyPr wrap="square">
            <a:spAutoFit/>
          </a:bodyPr>
          <a:lstStyle/>
          <a:p>
            <a:pPr>
              <a:spcAft>
                <a:spcPts val="0"/>
              </a:spcAft>
            </a:pPr>
            <a:r>
              <a:rPr lang="it-IT" sz="1600" b="1" dirty="0" smtClean="0">
                <a:latin typeface="+mj-lt"/>
                <a:ea typeface="Times New Roman" panose="02020603050405020304" pitchFamily="18" charset="0"/>
              </a:rPr>
              <a:t>1 </a:t>
            </a:r>
            <a:r>
              <a:rPr lang="it-IT" sz="1600" b="1" dirty="0">
                <a:latin typeface="+mj-lt"/>
                <a:ea typeface="Times New Roman" panose="02020603050405020304" pitchFamily="18" charset="0"/>
              </a:rPr>
              <a:t>- Comunicazione nella madrelingua o lingua di </a:t>
            </a:r>
            <a:r>
              <a:rPr lang="it-IT" sz="1600" b="1" dirty="0" smtClean="0">
                <a:latin typeface="+mj-lt"/>
                <a:ea typeface="Times New Roman" panose="02020603050405020304" pitchFamily="18" charset="0"/>
              </a:rPr>
              <a:t>istruzione</a:t>
            </a:r>
            <a:endParaRPr lang="it-IT" sz="1600" dirty="0">
              <a:effectLst/>
              <a:latin typeface="+mj-lt"/>
              <a:ea typeface="Times New Roman" panose="02020603050405020304" pitchFamily="18" charset="0"/>
            </a:endParaRPr>
          </a:p>
        </p:txBody>
      </p:sp>
      <p:graphicFrame>
        <p:nvGraphicFramePr>
          <p:cNvPr id="4" name="Tabella 3"/>
          <p:cNvGraphicFramePr>
            <a:graphicFrameLocks noGrp="1"/>
          </p:cNvGraphicFramePr>
          <p:nvPr>
            <p:extLst>
              <p:ext uri="{D42A27DB-BD31-4B8C-83A1-F6EECF244321}">
                <p14:modId xmlns:p14="http://schemas.microsoft.com/office/powerpoint/2010/main" val="450356981"/>
              </p:ext>
            </p:extLst>
          </p:nvPr>
        </p:nvGraphicFramePr>
        <p:xfrm>
          <a:off x="264695" y="1779458"/>
          <a:ext cx="8229600" cy="4572000"/>
        </p:xfrm>
        <a:graphic>
          <a:graphicData uri="http://schemas.openxmlformats.org/drawingml/2006/table">
            <a:tbl>
              <a:tblPr firstRow="1" firstCol="1" lastRow="1" lastCol="1" bandRow="1" bandCol="1">
                <a:tableStyleId>{5C22544A-7EE6-4342-B048-85BDC9FD1C3A}</a:tableStyleId>
              </a:tblPr>
              <a:tblGrid>
                <a:gridCol w="1645920">
                  <a:extLst>
                    <a:ext uri="{9D8B030D-6E8A-4147-A177-3AD203B41FA5}">
                      <a16:colId xmlns:a16="http://schemas.microsoft.com/office/drawing/2014/main" val="20000"/>
                    </a:ext>
                  </a:extLst>
                </a:gridCol>
                <a:gridCol w="1645920">
                  <a:extLst>
                    <a:ext uri="{9D8B030D-6E8A-4147-A177-3AD203B41FA5}">
                      <a16:colId xmlns:a16="http://schemas.microsoft.com/office/drawing/2014/main" val="20001"/>
                    </a:ext>
                  </a:extLst>
                </a:gridCol>
                <a:gridCol w="1645920">
                  <a:extLst>
                    <a:ext uri="{9D8B030D-6E8A-4147-A177-3AD203B41FA5}">
                      <a16:colId xmlns:a16="http://schemas.microsoft.com/office/drawing/2014/main" val="20002"/>
                    </a:ext>
                  </a:extLst>
                </a:gridCol>
                <a:gridCol w="1645920">
                  <a:extLst>
                    <a:ext uri="{9D8B030D-6E8A-4147-A177-3AD203B41FA5}">
                      <a16:colId xmlns:a16="http://schemas.microsoft.com/office/drawing/2014/main" val="20003"/>
                    </a:ext>
                  </a:extLst>
                </a:gridCol>
                <a:gridCol w="1645920">
                  <a:extLst>
                    <a:ext uri="{9D8B030D-6E8A-4147-A177-3AD203B41FA5}">
                      <a16:colId xmlns:a16="http://schemas.microsoft.com/office/drawing/2014/main" val="20004"/>
                    </a:ext>
                  </a:extLst>
                </a:gridCol>
              </a:tblGrid>
              <a:tr h="0">
                <a:tc>
                  <a:txBody>
                    <a:bodyPr/>
                    <a:lstStyle/>
                    <a:p>
                      <a:pPr algn="ctr">
                        <a:spcAft>
                          <a:spcPts val="0"/>
                        </a:spcAft>
                      </a:pPr>
                      <a:r>
                        <a:rPr lang="it-IT" sz="1200" dirty="0">
                          <a:solidFill>
                            <a:schemeClr val="tx1"/>
                          </a:solidFill>
                          <a:effectLst/>
                          <a:latin typeface="+mj-lt"/>
                        </a:rPr>
                        <a:t> </a:t>
                      </a:r>
                      <a:endParaRPr lang="it-IT" sz="120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a:solidFill>
                            <a:schemeClr val="tx1"/>
                          </a:solidFill>
                          <a:effectLst/>
                          <a:latin typeface="+mj-lt"/>
                        </a:rPr>
                        <a:t>prestazione</a:t>
                      </a:r>
                      <a:endParaRPr lang="it-IT" sz="120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dirty="0">
                          <a:solidFill>
                            <a:schemeClr val="tx1"/>
                          </a:solidFill>
                          <a:effectLst/>
                          <a:latin typeface="+mj-lt"/>
                        </a:rPr>
                        <a:t>argomento</a:t>
                      </a:r>
                      <a:endParaRPr lang="it-IT" sz="120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a:solidFill>
                            <a:schemeClr val="tx1"/>
                          </a:solidFill>
                          <a:effectLst/>
                          <a:latin typeface="+mj-lt"/>
                        </a:rPr>
                        <a:t>autonomia</a:t>
                      </a:r>
                      <a:endParaRPr lang="it-IT" sz="120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dirty="0">
                          <a:solidFill>
                            <a:schemeClr val="tx1"/>
                          </a:solidFill>
                          <a:effectLst/>
                          <a:latin typeface="+mj-lt"/>
                        </a:rPr>
                        <a:t>strumenti</a:t>
                      </a:r>
                      <a:endParaRPr lang="it-IT" sz="120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00"/>
                  </a:ext>
                </a:extLst>
              </a:tr>
              <a:tr h="0">
                <a:tc>
                  <a:txBody>
                    <a:bodyPr/>
                    <a:lstStyle/>
                    <a:p>
                      <a:pPr>
                        <a:spcAft>
                          <a:spcPts val="0"/>
                        </a:spcAft>
                      </a:pPr>
                      <a:r>
                        <a:rPr lang="it-IT" sz="1200">
                          <a:solidFill>
                            <a:schemeClr val="tx1"/>
                          </a:solidFill>
                          <a:effectLst/>
                          <a:latin typeface="+mj-lt"/>
                        </a:rPr>
                        <a:t>Ascoltare</a:t>
                      </a:r>
                      <a:endParaRPr lang="it-IT" sz="1200">
                        <a:solidFill>
                          <a:schemeClr val="tx1"/>
                        </a:solidFill>
                        <a:effectLst/>
                        <a:latin typeface="+mj-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rPr>
                        <a:t>Rivolge lo sguardo, interrompe una sua azione </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rPr>
                        <a:t>quando qualcuno lo chiama per nome</a:t>
                      </a:r>
                    </a:p>
                    <a:p>
                      <a:pPr>
                        <a:spcAft>
                          <a:spcPts val="0"/>
                        </a:spcAft>
                      </a:pPr>
                      <a:r>
                        <a:rPr lang="it-IT" sz="1200" b="0">
                          <a:solidFill>
                            <a:schemeClr val="tx1"/>
                          </a:solidFill>
                          <a:effectLst/>
                          <a:latin typeface="+mj-lt"/>
                        </a:rPr>
                        <a:t>quando gli si parla</a:t>
                      </a:r>
                    </a:p>
                    <a:p>
                      <a:pPr>
                        <a:spcAft>
                          <a:spcPts val="0"/>
                        </a:spcAft>
                      </a:pPr>
                      <a:r>
                        <a:rPr lang="it-IT" sz="1200" b="0">
                          <a:solidFill>
                            <a:schemeClr val="tx1"/>
                          </a:solidFill>
                          <a:effectLst/>
                          <a:latin typeface="+mj-lt"/>
                        </a:rPr>
                        <a:t>quando si legge qualcosa</a:t>
                      </a:r>
                    </a:p>
                    <a:p>
                      <a:pPr>
                        <a:spcAft>
                          <a:spcPts val="0"/>
                        </a:spcAft>
                      </a:pPr>
                      <a:r>
                        <a:rPr lang="it-IT" sz="1200" b="0">
                          <a:solidFill>
                            <a:schemeClr val="tx1"/>
                          </a:solidFill>
                          <a:effectLst/>
                          <a:latin typeface="+mj-lt"/>
                        </a:rPr>
                        <a:t>quando si ascolta della musica</a:t>
                      </a:r>
                    </a:p>
                    <a:p>
                      <a:pPr>
                        <a:spcAft>
                          <a:spcPts val="0"/>
                        </a:spcAft>
                      </a:pPr>
                      <a:r>
                        <a:rPr lang="it-IT" sz="1200" b="0">
                          <a:solidFill>
                            <a:schemeClr val="tx1"/>
                          </a:solidFill>
                          <a:effectLst/>
                          <a:latin typeface="+mj-lt"/>
                        </a:rPr>
                        <a:t> </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rPr>
                        <a:t>su invito dell’insegnante e secondo le regole della conversazione</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rPr>
                        <a:t>richiami sonori</a:t>
                      </a:r>
                    </a:p>
                    <a:p>
                      <a:pPr>
                        <a:spcAft>
                          <a:spcPts val="0"/>
                        </a:spcAft>
                      </a:pPr>
                      <a:r>
                        <a:rPr lang="it-IT" sz="1200" b="0">
                          <a:solidFill>
                            <a:schemeClr val="tx1"/>
                          </a:solidFill>
                          <a:effectLst/>
                          <a:latin typeface="+mj-lt"/>
                        </a:rPr>
                        <a:t>la voce</a:t>
                      </a:r>
                    </a:p>
                    <a:p>
                      <a:pPr>
                        <a:spcAft>
                          <a:spcPts val="0"/>
                        </a:spcAft>
                      </a:pPr>
                      <a:r>
                        <a:rPr lang="it-IT" sz="1200" b="0">
                          <a:solidFill>
                            <a:schemeClr val="tx1"/>
                          </a:solidFill>
                          <a:effectLst/>
                          <a:latin typeface="+mj-lt"/>
                        </a:rPr>
                        <a:t> </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0">
                <a:tc rowSpan="2">
                  <a:txBody>
                    <a:bodyPr/>
                    <a:lstStyle/>
                    <a:p>
                      <a:pPr>
                        <a:spcAft>
                          <a:spcPts val="0"/>
                        </a:spcAft>
                      </a:pPr>
                      <a:r>
                        <a:rPr lang="it-IT" sz="1200">
                          <a:solidFill>
                            <a:schemeClr val="tx1"/>
                          </a:solidFill>
                          <a:effectLst/>
                          <a:latin typeface="+mj-lt"/>
                        </a:rPr>
                        <a:t>Leggere e comprendere</a:t>
                      </a:r>
                      <a:endParaRPr lang="it-IT" sz="1200">
                        <a:solidFill>
                          <a:schemeClr val="tx1"/>
                        </a:solidFill>
                        <a:effectLst/>
                        <a:latin typeface="+mj-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latin typeface="+mj-lt"/>
                        </a:rPr>
                        <a:t>Riconosce</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rPr>
                        <a:t>il suo nome</a:t>
                      </a:r>
                    </a:p>
                    <a:p>
                      <a:pPr>
                        <a:spcAft>
                          <a:spcPts val="0"/>
                        </a:spcAft>
                      </a:pPr>
                      <a:r>
                        <a:rPr lang="it-IT" sz="1200" b="0">
                          <a:solidFill>
                            <a:schemeClr val="tx1"/>
                          </a:solidFill>
                          <a:effectLst/>
                          <a:latin typeface="+mj-lt"/>
                        </a:rPr>
                        <a:t>alcune  lettere dell’alfabeto</a:t>
                      </a:r>
                    </a:p>
                    <a:p>
                      <a:pPr>
                        <a:spcAft>
                          <a:spcPts val="0"/>
                        </a:spcAft>
                      </a:pPr>
                      <a:r>
                        <a:rPr lang="it-IT" sz="1200" b="0">
                          <a:solidFill>
                            <a:schemeClr val="tx1"/>
                          </a:solidFill>
                          <a:effectLst/>
                          <a:latin typeface="+mj-lt"/>
                        </a:rPr>
                        <a:t> </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rPr>
                        <a:t>su richiesta dell’insegnante</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rPr>
                        <a:t>immagini, lettere</a:t>
                      </a:r>
                    </a:p>
                    <a:p>
                      <a:pPr>
                        <a:spcAft>
                          <a:spcPts val="0"/>
                        </a:spcAft>
                      </a:pPr>
                      <a:r>
                        <a:rPr lang="it-IT" sz="1200" b="0">
                          <a:solidFill>
                            <a:schemeClr val="tx1"/>
                          </a:solidFill>
                          <a:effectLst/>
                          <a:latin typeface="+mj-lt"/>
                        </a:rPr>
                        <a:t>uso tecnologie</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r h="0">
                <a:tc vMerge="1">
                  <a:txBody>
                    <a:bodyPr/>
                    <a:lstStyle/>
                    <a:p>
                      <a:endParaRPr lang="it-IT"/>
                    </a:p>
                  </a:txBody>
                  <a:tcPr/>
                </a:tc>
                <a:tc>
                  <a:txBody>
                    <a:bodyPr/>
                    <a:lstStyle/>
                    <a:p>
                      <a:pPr>
                        <a:spcAft>
                          <a:spcPts val="0"/>
                        </a:spcAft>
                      </a:pPr>
                      <a:r>
                        <a:rPr lang="it-IT" sz="1200" b="0">
                          <a:solidFill>
                            <a:schemeClr val="tx1"/>
                          </a:solidFill>
                          <a:effectLst/>
                          <a:latin typeface="+mj-lt"/>
                        </a:rPr>
                        <a:t>Comprende</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rPr>
                        <a:t>il suo nome</a:t>
                      </a:r>
                    </a:p>
                    <a:p>
                      <a:pPr>
                        <a:spcAft>
                          <a:spcPts val="0"/>
                        </a:spcAft>
                      </a:pPr>
                      <a:r>
                        <a:rPr lang="it-IT" sz="1200" b="0">
                          <a:solidFill>
                            <a:schemeClr val="tx1"/>
                          </a:solidFill>
                          <a:effectLst/>
                          <a:latin typeface="+mj-lt"/>
                        </a:rPr>
                        <a:t>semplici parole</a:t>
                      </a:r>
                    </a:p>
                    <a:p>
                      <a:pPr>
                        <a:spcAft>
                          <a:spcPts val="0"/>
                        </a:spcAft>
                      </a:pPr>
                      <a:r>
                        <a:rPr lang="it-IT" sz="1200" b="0">
                          <a:solidFill>
                            <a:schemeClr val="tx1"/>
                          </a:solidFill>
                          <a:effectLst/>
                          <a:latin typeface="+mj-lt"/>
                        </a:rPr>
                        <a:t>semplici racconti</a:t>
                      </a:r>
                    </a:p>
                    <a:p>
                      <a:pPr>
                        <a:spcAft>
                          <a:spcPts val="0"/>
                        </a:spcAft>
                      </a:pPr>
                      <a:r>
                        <a:rPr lang="it-IT" sz="1200" b="0">
                          <a:solidFill>
                            <a:schemeClr val="tx1"/>
                          </a:solidFill>
                          <a:effectLst/>
                          <a:latin typeface="+mj-lt"/>
                        </a:rPr>
                        <a:t> </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rPr>
                        <a:t>su richiesta dell’insegnante</a:t>
                      </a:r>
                    </a:p>
                    <a:p>
                      <a:pPr>
                        <a:spcAft>
                          <a:spcPts val="0"/>
                        </a:spcAft>
                      </a:pPr>
                      <a:r>
                        <a:rPr lang="it-IT" sz="1200" b="0">
                          <a:solidFill>
                            <a:schemeClr val="tx1"/>
                          </a:solidFill>
                          <a:effectLst/>
                          <a:latin typeface="+mj-lt"/>
                        </a:rPr>
                        <a:t>liberamente</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rPr>
                        <a:t>immagini, lettere</a:t>
                      </a:r>
                    </a:p>
                    <a:p>
                      <a:pPr>
                        <a:spcAft>
                          <a:spcPts val="0"/>
                        </a:spcAft>
                      </a:pPr>
                      <a:r>
                        <a:rPr lang="it-IT" sz="1200" b="0">
                          <a:solidFill>
                            <a:schemeClr val="tx1"/>
                          </a:solidFill>
                          <a:effectLst/>
                          <a:latin typeface="+mj-lt"/>
                        </a:rPr>
                        <a:t>uso tecnologie</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3"/>
                  </a:ext>
                </a:extLst>
              </a:tr>
              <a:tr h="0">
                <a:tc>
                  <a:txBody>
                    <a:bodyPr/>
                    <a:lstStyle/>
                    <a:p>
                      <a:pPr>
                        <a:spcAft>
                          <a:spcPts val="0"/>
                        </a:spcAft>
                      </a:pPr>
                      <a:r>
                        <a:rPr lang="it-IT" sz="1200">
                          <a:solidFill>
                            <a:schemeClr val="tx1"/>
                          </a:solidFill>
                          <a:effectLst/>
                          <a:latin typeface="+mj-lt"/>
                        </a:rPr>
                        <a:t>Comunicare con parole e suoni </a:t>
                      </a:r>
                      <a:endParaRPr lang="it-IT" sz="1200">
                        <a:solidFill>
                          <a:schemeClr val="tx1"/>
                        </a:solidFill>
                        <a:effectLst/>
                        <a:latin typeface="+mj-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rPr>
                        <a:t>Saluta, comunica un bisogno, una richiesta</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rPr>
                        <a:t>persone che incontra nell’ambito scolastico</a:t>
                      </a:r>
                    </a:p>
                    <a:p>
                      <a:pPr>
                        <a:spcAft>
                          <a:spcPts val="0"/>
                        </a:spcAft>
                      </a:pPr>
                      <a:r>
                        <a:rPr lang="it-IT" sz="1200" b="0">
                          <a:solidFill>
                            <a:schemeClr val="tx1"/>
                          </a:solidFill>
                          <a:effectLst/>
                          <a:latin typeface="+mj-lt"/>
                        </a:rPr>
                        <a:t> </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rPr>
                        <a:t>spontaneamente o su richiesta verbale</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latin typeface="+mj-lt"/>
                        </a:rPr>
                        <a:t> </a:t>
                      </a:r>
                      <a:endParaRPr lang="it-IT" sz="1200" b="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4"/>
                  </a:ext>
                </a:extLst>
              </a:tr>
              <a:tr h="0">
                <a:tc>
                  <a:txBody>
                    <a:bodyPr/>
                    <a:lstStyle/>
                    <a:p>
                      <a:pPr>
                        <a:spcAft>
                          <a:spcPts val="0"/>
                        </a:spcAft>
                      </a:pPr>
                      <a:r>
                        <a:rPr lang="it-IT" sz="1200">
                          <a:solidFill>
                            <a:schemeClr val="tx1"/>
                          </a:solidFill>
                          <a:effectLst/>
                          <a:latin typeface="+mj-lt"/>
                        </a:rPr>
                        <a:t>Scrivere</a:t>
                      </a:r>
                      <a:endParaRPr lang="it-IT" sz="1200">
                        <a:solidFill>
                          <a:schemeClr val="tx1"/>
                        </a:solidFill>
                        <a:effectLst/>
                        <a:latin typeface="+mj-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latin typeface="+mj-lt"/>
                        </a:rPr>
                        <a:t>Copia, riproduce, ripassa </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latin typeface="+mj-lt"/>
                        </a:rPr>
                        <a:t>lettere semplici</a:t>
                      </a:r>
                    </a:p>
                    <a:p>
                      <a:pPr>
                        <a:spcAft>
                          <a:spcPts val="0"/>
                        </a:spcAft>
                      </a:pPr>
                      <a:r>
                        <a:rPr lang="it-IT" sz="1200" b="0" dirty="0">
                          <a:solidFill>
                            <a:schemeClr val="tx1"/>
                          </a:solidFill>
                          <a:effectLst/>
                          <a:latin typeface="+mj-lt"/>
                        </a:rPr>
                        <a:t>il proprio nome</a:t>
                      </a:r>
                    </a:p>
                    <a:p>
                      <a:pPr>
                        <a:spcAft>
                          <a:spcPts val="0"/>
                        </a:spcAft>
                      </a:pPr>
                      <a:r>
                        <a:rPr lang="it-IT" sz="1200" b="0" dirty="0">
                          <a:solidFill>
                            <a:schemeClr val="tx1"/>
                          </a:solidFill>
                          <a:effectLst/>
                          <a:latin typeface="+mj-lt"/>
                        </a:rPr>
                        <a:t>parole significative</a:t>
                      </a:r>
                    </a:p>
                    <a:p>
                      <a:pPr>
                        <a:spcAft>
                          <a:spcPts val="0"/>
                        </a:spcAft>
                      </a:pPr>
                      <a:r>
                        <a:rPr lang="it-IT" sz="1200" b="0" dirty="0">
                          <a:solidFill>
                            <a:schemeClr val="tx1"/>
                          </a:solidFill>
                          <a:effectLst/>
                          <a:latin typeface="+mj-lt"/>
                        </a:rPr>
                        <a:t> </a:t>
                      </a:r>
                    </a:p>
                    <a:p>
                      <a:pPr>
                        <a:spcAft>
                          <a:spcPts val="0"/>
                        </a:spcAft>
                      </a:pPr>
                      <a:r>
                        <a:rPr lang="it-IT" sz="1200" b="0" dirty="0">
                          <a:solidFill>
                            <a:schemeClr val="tx1"/>
                          </a:solidFill>
                          <a:effectLst/>
                          <a:latin typeface="+mj-lt"/>
                        </a:rPr>
                        <a:t> </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latin typeface="+mj-lt"/>
                        </a:rPr>
                        <a:t>su imitazione di un modello</a:t>
                      </a:r>
                    </a:p>
                    <a:p>
                      <a:pPr>
                        <a:spcAft>
                          <a:spcPts val="0"/>
                        </a:spcAft>
                      </a:pPr>
                      <a:r>
                        <a:rPr lang="it-IT" sz="1200" b="0" dirty="0">
                          <a:solidFill>
                            <a:schemeClr val="tx1"/>
                          </a:solidFill>
                          <a:effectLst/>
                          <a:latin typeface="+mj-lt"/>
                        </a:rPr>
                        <a:t>su traccia grafica</a:t>
                      </a:r>
                    </a:p>
                    <a:p>
                      <a:pPr>
                        <a:spcAft>
                          <a:spcPts val="0"/>
                        </a:spcAft>
                      </a:pPr>
                      <a:r>
                        <a:rPr lang="it-IT" sz="1200" b="0" dirty="0">
                          <a:solidFill>
                            <a:schemeClr val="tx1"/>
                          </a:solidFill>
                          <a:effectLst/>
                          <a:latin typeface="+mj-lt"/>
                        </a:rPr>
                        <a:t>liberamente</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latin typeface="+mj-lt"/>
                        </a:rPr>
                        <a:t>fogli strutturati con spazi delimitati </a:t>
                      </a:r>
                    </a:p>
                    <a:p>
                      <a:pPr>
                        <a:spcAft>
                          <a:spcPts val="0"/>
                        </a:spcAft>
                      </a:pPr>
                      <a:r>
                        <a:rPr lang="it-IT" sz="1200" b="0" dirty="0">
                          <a:solidFill>
                            <a:schemeClr val="tx1"/>
                          </a:solidFill>
                          <a:effectLst/>
                          <a:latin typeface="+mj-lt"/>
                        </a:rPr>
                        <a:t>uso tecnologie</a:t>
                      </a:r>
                      <a:endParaRPr lang="it-IT" sz="1200" b="0" dirty="0">
                        <a:solidFill>
                          <a:schemeClr val="tx1"/>
                        </a:solidFill>
                        <a:effectLst/>
                        <a:latin typeface="+mj-lt"/>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5"/>
                  </a:ext>
                </a:extLst>
              </a:tr>
            </a:tbl>
          </a:graphicData>
        </a:graphic>
      </p:graphicFrame>
      <p:sp>
        <p:nvSpPr>
          <p:cNvPr id="7" name="Rectangle 12"/>
          <p:cNvSpPr txBox="1">
            <a:spLocks noChangeArrowheads="1"/>
          </p:cNvSpPr>
          <p:nvPr/>
        </p:nvSpPr>
        <p:spPr bwMode="auto">
          <a:xfrm>
            <a:off x="855699" y="46323"/>
            <a:ext cx="6916738" cy="711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chemeClr val="tx2"/>
              </a:buClr>
              <a:buSzPct val="70000"/>
            </a:pPr>
            <a:r>
              <a:rPr lang="it-IT" altLang="it-IT" sz="1600" b="1" dirty="0" smtClean="0">
                <a:solidFill>
                  <a:srgbClr val="0000FF"/>
                </a:solidFill>
              </a:rPr>
              <a:t>La Certificazione delle Competenze da rilasciare al termine dell’anno scolastico conclusivo</a:t>
            </a:r>
            <a:endParaRPr lang="it-IT" altLang="it-IT" sz="1600" b="1" dirty="0">
              <a:solidFill>
                <a:srgbClr val="0000FF"/>
              </a:solidFill>
            </a:endParaRPr>
          </a:p>
        </p:txBody>
      </p:sp>
      <p:sp>
        <p:nvSpPr>
          <p:cNvPr id="9" name="Rettangolo 8"/>
          <p:cNvSpPr/>
          <p:nvPr/>
        </p:nvSpPr>
        <p:spPr>
          <a:xfrm>
            <a:off x="217397" y="658962"/>
            <a:ext cx="7877450" cy="584775"/>
          </a:xfrm>
          <a:prstGeom prst="rect">
            <a:avLst/>
          </a:prstGeom>
        </p:spPr>
        <p:txBody>
          <a:bodyPr wrap="square">
            <a:spAutoFit/>
          </a:bodyPr>
          <a:lstStyle/>
          <a:p>
            <a:pPr>
              <a:spcAft>
                <a:spcPts val="0"/>
              </a:spcAft>
            </a:pPr>
            <a:r>
              <a:rPr lang="it-IT" sz="1600" b="1" dirty="0">
                <a:latin typeface="+mj-lt"/>
                <a:ea typeface="Times New Roman" panose="02020603050405020304" pitchFamily="18" charset="0"/>
              </a:rPr>
              <a:t>Allegato 2 - Esempi di descrizione delle competenze o di elementi di </a:t>
            </a:r>
            <a:r>
              <a:rPr lang="it-IT" sz="1600" b="1" dirty="0" smtClean="0">
                <a:latin typeface="+mj-lt"/>
                <a:ea typeface="Times New Roman" panose="02020603050405020304" pitchFamily="18" charset="0"/>
              </a:rPr>
              <a:t>competenza</a:t>
            </a:r>
          </a:p>
        </p:txBody>
      </p:sp>
      <p:sp>
        <p:nvSpPr>
          <p:cNvPr id="10" name="Ovale 9"/>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3393586379"/>
      </p:ext>
    </p:extLst>
  </p:cSld>
  <p:clrMapOvr>
    <a:masterClrMapping/>
  </p:clrMapOvr>
  <p:transition>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7"/>
          <p:cNvSpPr>
            <a:spLocks noChangeArrowheads="1"/>
          </p:cNvSpPr>
          <p:nvPr/>
        </p:nvSpPr>
        <p:spPr bwMode="auto">
          <a:xfrm>
            <a:off x="222140" y="114300"/>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E</a:t>
            </a:r>
          </a:p>
        </p:txBody>
      </p:sp>
      <p:sp>
        <p:nvSpPr>
          <p:cNvPr id="2" name="Rettangolo 1"/>
          <p:cNvSpPr/>
          <p:nvPr/>
        </p:nvSpPr>
        <p:spPr>
          <a:xfrm>
            <a:off x="207771" y="649338"/>
            <a:ext cx="7603797" cy="523220"/>
          </a:xfrm>
          <a:prstGeom prst="rect">
            <a:avLst/>
          </a:prstGeom>
        </p:spPr>
        <p:txBody>
          <a:bodyPr wrap="square">
            <a:spAutoFit/>
          </a:bodyPr>
          <a:lstStyle/>
          <a:p>
            <a:r>
              <a:rPr lang="it-IT" sz="1600" b="1" dirty="0"/>
              <a:t>2 - Competenza matematica e competenze di base in scienza e </a:t>
            </a:r>
            <a:r>
              <a:rPr lang="it-IT" sz="1600" b="1" dirty="0" smtClean="0"/>
              <a:t>tecnologia</a:t>
            </a:r>
            <a:r>
              <a:rPr lang="it-IT" b="1" dirty="0">
                <a:latin typeface="Verdana" panose="020B0604030504040204" pitchFamily="34" charset="0"/>
                <a:ea typeface="Times New Roman" panose="02020603050405020304" pitchFamily="18" charset="0"/>
              </a:rPr>
              <a:t> </a:t>
            </a:r>
            <a:endParaRPr lang="it-IT" sz="2800" dirty="0">
              <a:effectLst/>
              <a:latin typeface="Times New Roman" panose="02020603050405020304" pitchFamily="18" charset="0"/>
              <a:ea typeface="Times New Roman" panose="02020603050405020304" pitchFamily="18" charset="0"/>
            </a:endParaRPr>
          </a:p>
        </p:txBody>
      </p:sp>
      <p:graphicFrame>
        <p:nvGraphicFramePr>
          <p:cNvPr id="5" name="Tabella 4"/>
          <p:cNvGraphicFramePr>
            <a:graphicFrameLocks noGrp="1"/>
          </p:cNvGraphicFramePr>
          <p:nvPr>
            <p:extLst>
              <p:ext uri="{D42A27DB-BD31-4B8C-83A1-F6EECF244321}">
                <p14:modId xmlns:p14="http://schemas.microsoft.com/office/powerpoint/2010/main" val="2422980000"/>
              </p:ext>
            </p:extLst>
          </p:nvPr>
        </p:nvGraphicFramePr>
        <p:xfrm>
          <a:off x="300961" y="1188720"/>
          <a:ext cx="8535030" cy="5303520"/>
        </p:xfrm>
        <a:graphic>
          <a:graphicData uri="http://schemas.openxmlformats.org/drawingml/2006/table">
            <a:tbl>
              <a:tblPr firstRow="1" firstCol="1" lastRow="1" lastCol="1" bandRow="1" bandCol="1">
                <a:tableStyleId>{5C22544A-7EE6-4342-B048-85BDC9FD1C3A}</a:tableStyleId>
              </a:tblPr>
              <a:tblGrid>
                <a:gridCol w="1707006">
                  <a:extLst>
                    <a:ext uri="{9D8B030D-6E8A-4147-A177-3AD203B41FA5}">
                      <a16:colId xmlns:a16="http://schemas.microsoft.com/office/drawing/2014/main" val="20000"/>
                    </a:ext>
                  </a:extLst>
                </a:gridCol>
                <a:gridCol w="1707006">
                  <a:extLst>
                    <a:ext uri="{9D8B030D-6E8A-4147-A177-3AD203B41FA5}">
                      <a16:colId xmlns:a16="http://schemas.microsoft.com/office/drawing/2014/main" val="20001"/>
                    </a:ext>
                  </a:extLst>
                </a:gridCol>
                <a:gridCol w="1707006">
                  <a:extLst>
                    <a:ext uri="{9D8B030D-6E8A-4147-A177-3AD203B41FA5}">
                      <a16:colId xmlns:a16="http://schemas.microsoft.com/office/drawing/2014/main" val="20002"/>
                    </a:ext>
                  </a:extLst>
                </a:gridCol>
                <a:gridCol w="1707006">
                  <a:extLst>
                    <a:ext uri="{9D8B030D-6E8A-4147-A177-3AD203B41FA5}">
                      <a16:colId xmlns:a16="http://schemas.microsoft.com/office/drawing/2014/main" val="20003"/>
                    </a:ext>
                  </a:extLst>
                </a:gridCol>
                <a:gridCol w="1707006">
                  <a:extLst>
                    <a:ext uri="{9D8B030D-6E8A-4147-A177-3AD203B41FA5}">
                      <a16:colId xmlns:a16="http://schemas.microsoft.com/office/drawing/2014/main" val="20004"/>
                    </a:ext>
                  </a:extLst>
                </a:gridCol>
              </a:tblGrid>
              <a:tr h="152126">
                <a:tc>
                  <a:txBody>
                    <a:bodyPr/>
                    <a:lstStyle/>
                    <a:p>
                      <a:pPr algn="ctr">
                        <a:spcAft>
                          <a:spcPts val="0"/>
                        </a:spcAft>
                      </a:pPr>
                      <a:r>
                        <a:rPr lang="it-IT" sz="1200" dirty="0">
                          <a:solidFill>
                            <a:schemeClr val="tx1"/>
                          </a:solidFill>
                          <a:effectLst/>
                        </a:rPr>
                        <a:t> </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a:solidFill>
                            <a:schemeClr val="tx1"/>
                          </a:solidFill>
                          <a:effectLst/>
                        </a:rPr>
                        <a:t>prestazione</a:t>
                      </a:r>
                      <a:endParaRPr lang="it-IT" sz="120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dirty="0">
                          <a:solidFill>
                            <a:schemeClr val="tx1"/>
                          </a:solidFill>
                          <a:effectLst/>
                        </a:rPr>
                        <a:t>argomento</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a:solidFill>
                            <a:schemeClr val="tx1"/>
                          </a:solidFill>
                          <a:effectLst/>
                        </a:rPr>
                        <a:t>autonomia</a:t>
                      </a:r>
                      <a:endParaRPr lang="it-IT" sz="120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dirty="0">
                          <a:solidFill>
                            <a:schemeClr val="tx1"/>
                          </a:solidFill>
                          <a:effectLst/>
                        </a:rPr>
                        <a:t>strumenti</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00"/>
                  </a:ext>
                </a:extLst>
              </a:tr>
              <a:tr h="456379">
                <a:tc>
                  <a:txBody>
                    <a:bodyPr/>
                    <a:lstStyle/>
                    <a:p>
                      <a:pPr>
                        <a:spcAft>
                          <a:spcPts val="0"/>
                        </a:spcAft>
                      </a:pPr>
                      <a:r>
                        <a:rPr lang="it-IT" sz="1200" dirty="0">
                          <a:solidFill>
                            <a:schemeClr val="tx1"/>
                          </a:solidFill>
                          <a:effectLst/>
                        </a:rPr>
                        <a:t>Compiere operazioni logiche</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Raggruppa, seria </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degli oggetti </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secondo un criterio dato</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materiale concreto, schede o software specifici, </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760631">
                <a:tc>
                  <a:txBody>
                    <a:bodyPr/>
                    <a:lstStyle/>
                    <a:p>
                      <a:pPr>
                        <a:spcAft>
                          <a:spcPts val="0"/>
                        </a:spcAft>
                      </a:pPr>
                      <a:r>
                        <a:rPr lang="it-IT" sz="1200">
                          <a:solidFill>
                            <a:schemeClr val="tx1"/>
                          </a:solidFill>
                          <a:effectLst/>
                        </a:rPr>
                        <a:t>Compiere operazioni aritmetiche</a:t>
                      </a:r>
                      <a:endParaRPr lang="it-IT" sz="1200">
                        <a:solidFill>
                          <a:schemeClr val="tx1"/>
                        </a:solidFill>
                        <a:effectLst/>
                        <a:latin typeface="Times New Roman" panose="02020603050405020304" pitchFamily="18" charset="0"/>
                        <a:ea typeface="Times New Roman" panose="02020603050405020304" pitchFamily="18" charset="0"/>
                      </a:endParaRPr>
                    </a:p>
                  </a:txBody>
                  <a:tcPr marL="68457" marR="6845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Conta, aggiunge e toglie</a:t>
                      </a:r>
                    </a:p>
                    <a:p>
                      <a:pPr>
                        <a:spcAft>
                          <a:spcPts val="0"/>
                        </a:spcAft>
                      </a:pPr>
                      <a:r>
                        <a:rPr lang="it-IT" sz="1200" b="0" dirty="0">
                          <a:solidFill>
                            <a:schemeClr val="tx1"/>
                          </a:solidFill>
                          <a:effectLst/>
                        </a:rPr>
                        <a:t> </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con gli oggetti concreti </a:t>
                      </a:r>
                    </a:p>
                    <a:p>
                      <a:pPr>
                        <a:spcAft>
                          <a:spcPts val="0"/>
                        </a:spcAft>
                      </a:pPr>
                      <a:r>
                        <a:rPr lang="it-IT" sz="1200" b="0" dirty="0">
                          <a:solidFill>
                            <a:schemeClr val="tx1"/>
                          </a:solidFill>
                          <a:effectLst/>
                        </a:rPr>
                        <a:t> </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spontaneamente, con la guida verbale e/o fisica e il modeling dell’insegnante</a:t>
                      </a:r>
                    </a:p>
                    <a:p>
                      <a:pPr>
                        <a:spcAft>
                          <a:spcPts val="0"/>
                        </a:spcAft>
                      </a:pPr>
                      <a:r>
                        <a:rPr lang="it-IT" sz="1200" b="0">
                          <a:solidFill>
                            <a:schemeClr val="tx1"/>
                          </a:solidFill>
                          <a:effectLst/>
                        </a:rPr>
                        <a:t>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materiale concreto, schede o software specifici,</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r h="456379">
                <a:tc>
                  <a:txBody>
                    <a:bodyPr/>
                    <a:lstStyle/>
                    <a:p>
                      <a:pPr>
                        <a:spcAft>
                          <a:spcPts val="0"/>
                        </a:spcAft>
                      </a:pPr>
                      <a:r>
                        <a:rPr lang="it-IT" sz="1200">
                          <a:solidFill>
                            <a:schemeClr val="tx1"/>
                          </a:solidFill>
                          <a:effectLst/>
                        </a:rPr>
                        <a:t>Risolvere  problemi</a:t>
                      </a:r>
                      <a:endParaRPr lang="it-IT" sz="1200">
                        <a:solidFill>
                          <a:schemeClr val="tx1"/>
                        </a:solidFill>
                        <a:effectLst/>
                        <a:latin typeface="Times New Roman" panose="02020603050405020304" pitchFamily="18" charset="0"/>
                        <a:ea typeface="Times New Roman" panose="02020603050405020304" pitchFamily="18" charset="0"/>
                      </a:endParaRPr>
                    </a:p>
                  </a:txBody>
                  <a:tcPr marL="68457" marR="6845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Ripete procedure già note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legati alla quotidianità</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autonomamente o guidato dall’insegnante</a:t>
                      </a:r>
                    </a:p>
                    <a:p>
                      <a:pPr>
                        <a:spcAft>
                          <a:spcPts val="0"/>
                        </a:spcAft>
                      </a:pPr>
                      <a:r>
                        <a:rPr lang="it-IT" sz="1200" b="0" dirty="0">
                          <a:solidFill>
                            <a:schemeClr val="tx1"/>
                          </a:solidFill>
                          <a:effectLst/>
                        </a:rPr>
                        <a:t> </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immagini, filmati, schede strutturate</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3"/>
                  </a:ext>
                </a:extLst>
              </a:tr>
              <a:tr h="608505">
                <a:tc>
                  <a:txBody>
                    <a:bodyPr/>
                    <a:lstStyle/>
                    <a:p>
                      <a:pPr>
                        <a:spcAft>
                          <a:spcPts val="0"/>
                        </a:spcAft>
                      </a:pPr>
                      <a:r>
                        <a:rPr lang="it-IT" sz="1200">
                          <a:solidFill>
                            <a:schemeClr val="tx1"/>
                          </a:solidFill>
                          <a:effectLst/>
                        </a:rPr>
                        <a:t>Individuare spazi e figure</a:t>
                      </a:r>
                      <a:endParaRPr lang="it-IT" sz="1200">
                        <a:solidFill>
                          <a:schemeClr val="tx1"/>
                        </a:solidFill>
                        <a:effectLst/>
                        <a:latin typeface="Times New Roman" panose="02020603050405020304" pitchFamily="18" charset="0"/>
                        <a:ea typeface="Times New Roman" panose="02020603050405020304" pitchFamily="18" charset="0"/>
                      </a:endParaRPr>
                    </a:p>
                  </a:txBody>
                  <a:tcPr marL="68457" marR="6845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Rispettare il contorno</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distinguere lo spazio interno e quello esterno di una figura </a:t>
                      </a:r>
                    </a:p>
                    <a:p>
                      <a:pPr>
                        <a:spcAft>
                          <a:spcPts val="0"/>
                        </a:spcAft>
                      </a:pPr>
                      <a:r>
                        <a:rPr lang="it-IT" sz="1200" b="0">
                          <a:solidFill>
                            <a:schemeClr val="tx1"/>
                          </a:solidFill>
                          <a:effectLst/>
                        </a:rPr>
                        <a:t>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con la guida verbale e/o fisica e il </a:t>
                      </a:r>
                      <a:r>
                        <a:rPr lang="it-IT" sz="1200" b="0" dirty="0" err="1">
                          <a:solidFill>
                            <a:schemeClr val="tx1"/>
                          </a:solidFill>
                          <a:effectLst/>
                        </a:rPr>
                        <a:t>modeling</a:t>
                      </a:r>
                      <a:r>
                        <a:rPr lang="it-IT" sz="1200" b="0" dirty="0">
                          <a:solidFill>
                            <a:schemeClr val="tx1"/>
                          </a:solidFill>
                          <a:effectLst/>
                        </a:rPr>
                        <a:t> dell’insegnante</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materiale concreto, schede o software specifici,</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4"/>
                  </a:ext>
                </a:extLst>
              </a:tr>
              <a:tr h="912758">
                <a:tc>
                  <a:txBody>
                    <a:bodyPr/>
                    <a:lstStyle/>
                    <a:p>
                      <a:pPr>
                        <a:spcAft>
                          <a:spcPts val="0"/>
                        </a:spcAft>
                      </a:pPr>
                      <a:r>
                        <a:rPr lang="it-IT" sz="1200">
                          <a:solidFill>
                            <a:schemeClr val="tx1"/>
                          </a:solidFill>
                          <a:effectLst/>
                        </a:rPr>
                        <a:t>Conoscere i principali fenomeni di natura fisica, chimica e biologica, legati all’esperienza della persona</a:t>
                      </a:r>
                      <a:endParaRPr lang="it-IT" sz="1200">
                        <a:solidFill>
                          <a:schemeClr val="tx1"/>
                        </a:solidFill>
                        <a:effectLst/>
                        <a:latin typeface="Times New Roman" panose="02020603050405020304" pitchFamily="18" charset="0"/>
                        <a:ea typeface="Times New Roman" panose="02020603050405020304" pitchFamily="18" charset="0"/>
                      </a:endParaRPr>
                    </a:p>
                  </a:txBody>
                  <a:tcPr marL="68457" marR="6845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Associa, riconosce stati diversi</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diversi tipi di indumenti allo stato del tempo atmosferico (caldo freddo)</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se un adulto spiega la consegna con esempi e contro-esempi</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con l’uso di una scheda con immagini o con l’azione concreta</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5"/>
                  </a:ext>
                </a:extLst>
              </a:tr>
              <a:tr h="1064884">
                <a:tc>
                  <a:txBody>
                    <a:bodyPr/>
                    <a:lstStyle/>
                    <a:p>
                      <a:pPr>
                        <a:spcAft>
                          <a:spcPts val="0"/>
                        </a:spcAft>
                      </a:pPr>
                      <a:r>
                        <a:rPr lang="it-IT" sz="1200">
                          <a:solidFill>
                            <a:schemeClr val="tx1"/>
                          </a:solidFill>
                          <a:effectLst/>
                        </a:rPr>
                        <a:t>Assumere comportamenti adeguati in presenza di fenomeni  di natura fisica, chimica e biologica legati all’esperienza</a:t>
                      </a:r>
                      <a:endParaRPr lang="it-IT" sz="1200">
                        <a:solidFill>
                          <a:schemeClr val="tx1"/>
                        </a:solidFill>
                        <a:effectLst/>
                        <a:latin typeface="Times New Roman" panose="02020603050405020304" pitchFamily="18" charset="0"/>
                        <a:ea typeface="Times New Roman" panose="02020603050405020304" pitchFamily="18" charset="0"/>
                      </a:endParaRPr>
                    </a:p>
                  </a:txBody>
                  <a:tcPr marL="68457" marR="6845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Evita</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situazioni pericolose</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su indicazione dell’adulto</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supporto multimediale</a:t>
                      </a:r>
                    </a:p>
                    <a:p>
                      <a:pPr>
                        <a:spcAft>
                          <a:spcPts val="0"/>
                        </a:spcAft>
                      </a:pPr>
                      <a:r>
                        <a:rPr lang="it-IT" sz="1200" b="0" dirty="0">
                          <a:solidFill>
                            <a:schemeClr val="tx1"/>
                          </a:solidFill>
                          <a:effectLst/>
                        </a:rPr>
                        <a:t>simulazioni</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457" marR="6845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6"/>
                  </a:ext>
                </a:extLst>
              </a:tr>
            </a:tbl>
          </a:graphicData>
        </a:graphic>
      </p:graphicFrame>
      <p:sp>
        <p:nvSpPr>
          <p:cNvPr id="7" name="Rectangle 12"/>
          <p:cNvSpPr txBox="1">
            <a:spLocks noChangeArrowheads="1"/>
          </p:cNvSpPr>
          <p:nvPr/>
        </p:nvSpPr>
        <p:spPr bwMode="auto">
          <a:xfrm>
            <a:off x="855699" y="46323"/>
            <a:ext cx="6916738" cy="711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chemeClr val="tx2"/>
              </a:buClr>
              <a:buSzPct val="70000"/>
            </a:pPr>
            <a:r>
              <a:rPr lang="it-IT" altLang="it-IT" sz="1600" b="1" dirty="0" smtClean="0">
                <a:solidFill>
                  <a:srgbClr val="0000FF"/>
                </a:solidFill>
              </a:rPr>
              <a:t>La Certificazione delle Competenze da rilasciare al termine dell’anno scolastico conclusivo</a:t>
            </a:r>
            <a:endParaRPr lang="it-IT" altLang="it-IT" sz="1600" b="1" dirty="0">
              <a:solidFill>
                <a:srgbClr val="0000FF"/>
              </a:solidFill>
            </a:endParaRPr>
          </a:p>
        </p:txBody>
      </p:sp>
      <p:sp>
        <p:nvSpPr>
          <p:cNvPr id="9" name="Ovale 8"/>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1442855809"/>
      </p:ext>
    </p:extLst>
  </p:cSld>
  <p:clrMapOvr>
    <a:masterClrMapping/>
  </p:clrMapOvr>
  <p:transition>
    <p:rand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7"/>
          <p:cNvSpPr>
            <a:spLocks noChangeArrowheads="1"/>
          </p:cNvSpPr>
          <p:nvPr/>
        </p:nvSpPr>
        <p:spPr bwMode="auto">
          <a:xfrm>
            <a:off x="222140" y="114300"/>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E</a:t>
            </a:r>
          </a:p>
        </p:txBody>
      </p:sp>
      <p:sp>
        <p:nvSpPr>
          <p:cNvPr id="2" name="Rettangolo 1"/>
          <p:cNvSpPr/>
          <p:nvPr/>
        </p:nvSpPr>
        <p:spPr>
          <a:xfrm>
            <a:off x="255899" y="835581"/>
            <a:ext cx="7603797" cy="523220"/>
          </a:xfrm>
          <a:prstGeom prst="rect">
            <a:avLst/>
          </a:prstGeom>
        </p:spPr>
        <p:txBody>
          <a:bodyPr wrap="square">
            <a:spAutoFit/>
          </a:bodyPr>
          <a:lstStyle/>
          <a:p>
            <a:r>
              <a:rPr lang="it-IT" sz="1600" b="1" dirty="0">
                <a:latin typeface="+mj-lt"/>
              </a:rPr>
              <a:t>3 - Competenza </a:t>
            </a:r>
            <a:r>
              <a:rPr lang="it-IT" sz="1600" b="1" dirty="0" smtClean="0">
                <a:latin typeface="+mj-lt"/>
              </a:rPr>
              <a:t>digitale</a:t>
            </a:r>
            <a:r>
              <a:rPr lang="it-IT" b="1" dirty="0">
                <a:latin typeface="+mj-lt"/>
                <a:ea typeface="Times New Roman" panose="02020603050405020304" pitchFamily="18" charset="0"/>
              </a:rPr>
              <a:t> </a:t>
            </a:r>
            <a:endParaRPr lang="it-IT" sz="2800" dirty="0">
              <a:effectLst/>
              <a:latin typeface="+mj-lt"/>
              <a:ea typeface="Times New Roman" panose="02020603050405020304" pitchFamily="18" charset="0"/>
            </a:endParaRPr>
          </a:p>
        </p:txBody>
      </p:sp>
      <p:graphicFrame>
        <p:nvGraphicFramePr>
          <p:cNvPr id="4" name="Tabella 3"/>
          <p:cNvGraphicFramePr>
            <a:graphicFrameLocks noGrp="1"/>
          </p:cNvGraphicFramePr>
          <p:nvPr>
            <p:extLst>
              <p:ext uri="{D42A27DB-BD31-4B8C-83A1-F6EECF244321}">
                <p14:modId xmlns:p14="http://schemas.microsoft.com/office/powerpoint/2010/main" val="2538193688"/>
              </p:ext>
            </p:extLst>
          </p:nvPr>
        </p:nvGraphicFramePr>
        <p:xfrm>
          <a:off x="331661" y="1739268"/>
          <a:ext cx="8229600" cy="2469931"/>
        </p:xfrm>
        <a:graphic>
          <a:graphicData uri="http://schemas.openxmlformats.org/drawingml/2006/table">
            <a:tbl>
              <a:tblPr firstRow="1" firstCol="1" lastRow="1" lastCol="1" bandRow="1" bandCol="1">
                <a:tableStyleId>{5C22544A-7EE6-4342-B048-85BDC9FD1C3A}</a:tableStyleId>
              </a:tblPr>
              <a:tblGrid>
                <a:gridCol w="1645920">
                  <a:extLst>
                    <a:ext uri="{9D8B030D-6E8A-4147-A177-3AD203B41FA5}">
                      <a16:colId xmlns:a16="http://schemas.microsoft.com/office/drawing/2014/main" val="20000"/>
                    </a:ext>
                  </a:extLst>
                </a:gridCol>
                <a:gridCol w="1578130">
                  <a:extLst>
                    <a:ext uri="{9D8B030D-6E8A-4147-A177-3AD203B41FA5}">
                      <a16:colId xmlns:a16="http://schemas.microsoft.com/office/drawing/2014/main" val="20001"/>
                    </a:ext>
                  </a:extLst>
                </a:gridCol>
                <a:gridCol w="1713710">
                  <a:extLst>
                    <a:ext uri="{9D8B030D-6E8A-4147-A177-3AD203B41FA5}">
                      <a16:colId xmlns:a16="http://schemas.microsoft.com/office/drawing/2014/main" val="20002"/>
                    </a:ext>
                  </a:extLst>
                </a:gridCol>
                <a:gridCol w="1645920">
                  <a:extLst>
                    <a:ext uri="{9D8B030D-6E8A-4147-A177-3AD203B41FA5}">
                      <a16:colId xmlns:a16="http://schemas.microsoft.com/office/drawing/2014/main" val="20003"/>
                    </a:ext>
                  </a:extLst>
                </a:gridCol>
                <a:gridCol w="1645920">
                  <a:extLst>
                    <a:ext uri="{9D8B030D-6E8A-4147-A177-3AD203B41FA5}">
                      <a16:colId xmlns:a16="http://schemas.microsoft.com/office/drawing/2014/main" val="20004"/>
                    </a:ext>
                  </a:extLst>
                </a:gridCol>
              </a:tblGrid>
              <a:tr h="291662">
                <a:tc>
                  <a:txBody>
                    <a:bodyPr/>
                    <a:lstStyle/>
                    <a:p>
                      <a:pPr algn="ctr">
                        <a:spcAft>
                          <a:spcPts val="0"/>
                        </a:spcAft>
                      </a:pPr>
                      <a:r>
                        <a:rPr lang="it-IT" sz="1100" dirty="0">
                          <a:solidFill>
                            <a:schemeClr val="tx1"/>
                          </a:solidFill>
                          <a:effectLst/>
                        </a:rPr>
                        <a:t> </a:t>
                      </a:r>
                      <a:endParaRPr lang="it-IT" sz="11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100">
                          <a:solidFill>
                            <a:schemeClr val="tx1"/>
                          </a:solidFill>
                          <a:effectLst/>
                        </a:rPr>
                        <a:t>prestazione</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100">
                          <a:solidFill>
                            <a:schemeClr val="tx1"/>
                          </a:solidFill>
                          <a:effectLst/>
                        </a:rPr>
                        <a:t>argomento</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100">
                          <a:solidFill>
                            <a:schemeClr val="tx1"/>
                          </a:solidFill>
                          <a:effectLst/>
                        </a:rPr>
                        <a:t>autonomia</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100" dirty="0">
                          <a:solidFill>
                            <a:schemeClr val="tx1"/>
                          </a:solidFill>
                          <a:effectLst/>
                        </a:rPr>
                        <a:t>strumenti</a:t>
                      </a:r>
                      <a:endParaRPr lang="it-IT" sz="11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00"/>
                  </a:ext>
                </a:extLst>
              </a:tr>
              <a:tr h="555625">
                <a:tc>
                  <a:txBody>
                    <a:bodyPr/>
                    <a:lstStyle/>
                    <a:p>
                      <a:pPr>
                        <a:spcAft>
                          <a:spcPts val="0"/>
                        </a:spcAft>
                      </a:pPr>
                      <a:r>
                        <a:rPr lang="it-IT" sz="1100" dirty="0">
                          <a:solidFill>
                            <a:schemeClr val="tx1"/>
                          </a:solidFill>
                          <a:effectLst/>
                        </a:rPr>
                        <a:t>Conoscere il computer, </a:t>
                      </a:r>
                      <a:r>
                        <a:rPr lang="it-IT" sz="1100" dirty="0" err="1">
                          <a:solidFill>
                            <a:schemeClr val="tx1"/>
                          </a:solidFill>
                          <a:effectLst/>
                        </a:rPr>
                        <a:t>tablet</a:t>
                      </a:r>
                      <a:r>
                        <a:rPr lang="it-IT" sz="1100" dirty="0">
                          <a:solidFill>
                            <a:schemeClr val="tx1"/>
                          </a:solidFill>
                          <a:effectLst/>
                        </a:rPr>
                        <a:t> o </a:t>
                      </a:r>
                      <a:r>
                        <a:rPr lang="it-IT" sz="1100" dirty="0" err="1">
                          <a:solidFill>
                            <a:schemeClr val="tx1"/>
                          </a:solidFill>
                          <a:effectLst/>
                        </a:rPr>
                        <a:t>lim</a:t>
                      </a:r>
                      <a:r>
                        <a:rPr lang="it-IT" sz="1100" dirty="0">
                          <a:solidFill>
                            <a:schemeClr val="tx1"/>
                          </a:solidFill>
                          <a:effectLst/>
                        </a:rPr>
                        <a:t> o parti di essi</a:t>
                      </a:r>
                      <a:endParaRPr lang="it-IT" sz="11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Indica</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il tasto dell’accensione per richiedere l’avvio del computer, tablet, lim</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da solo </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dirty="0">
                          <a:solidFill>
                            <a:schemeClr val="tx1"/>
                          </a:solidFill>
                          <a:effectLst/>
                        </a:rPr>
                        <a:t>simboli </a:t>
                      </a:r>
                      <a:endParaRPr lang="it-IT" sz="11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784444">
                <a:tc>
                  <a:txBody>
                    <a:bodyPr/>
                    <a:lstStyle/>
                    <a:p>
                      <a:pPr>
                        <a:spcAft>
                          <a:spcPts val="0"/>
                        </a:spcAft>
                      </a:pPr>
                      <a:r>
                        <a:rPr lang="it-IT" sz="1100">
                          <a:solidFill>
                            <a:schemeClr val="tx1"/>
                          </a:solidFill>
                          <a:effectLst/>
                        </a:rPr>
                        <a:t>Usare il computer tablet o lim o parti di essi in modo finalizzato</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Usa la tastiera per scrivere</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il suo nome</a:t>
                      </a:r>
                    </a:p>
                    <a:p>
                      <a:pPr>
                        <a:spcAft>
                          <a:spcPts val="0"/>
                        </a:spcAft>
                      </a:pPr>
                      <a:r>
                        <a:rPr lang="it-IT" sz="1100" b="0">
                          <a:solidFill>
                            <a:schemeClr val="tx1"/>
                          </a:solidFill>
                          <a:effectLst/>
                        </a:rPr>
                        <a:t>alcune lettere </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a:solidFill>
                            <a:schemeClr val="tx1"/>
                          </a:solidFill>
                          <a:effectLst/>
                        </a:rPr>
                        <a:t>su imitazione di un modello</a:t>
                      </a:r>
                    </a:p>
                    <a:p>
                      <a:pPr>
                        <a:spcAft>
                          <a:spcPts val="0"/>
                        </a:spcAft>
                      </a:pPr>
                      <a:r>
                        <a:rPr lang="it-IT" sz="1100" b="0">
                          <a:solidFill>
                            <a:schemeClr val="tx1"/>
                          </a:solidFill>
                          <a:effectLst/>
                        </a:rPr>
                        <a:t>su traccia grafica</a:t>
                      </a:r>
                    </a:p>
                    <a:p>
                      <a:pPr>
                        <a:spcAft>
                          <a:spcPts val="0"/>
                        </a:spcAft>
                      </a:pPr>
                      <a:r>
                        <a:rPr lang="it-IT" sz="1100" b="0">
                          <a:solidFill>
                            <a:schemeClr val="tx1"/>
                          </a:solidFill>
                          <a:effectLst/>
                        </a:rPr>
                        <a:t>liberamente</a:t>
                      </a:r>
                      <a:endParaRPr lang="it-IT" sz="11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dirty="0">
                          <a:solidFill>
                            <a:schemeClr val="tx1"/>
                          </a:solidFill>
                          <a:effectLst/>
                        </a:rPr>
                        <a:t>tastiera facilitata con tasti colorati</a:t>
                      </a:r>
                    </a:p>
                    <a:p>
                      <a:pPr>
                        <a:spcAft>
                          <a:spcPts val="0"/>
                        </a:spcAft>
                      </a:pPr>
                      <a:r>
                        <a:rPr lang="it-IT" sz="1100" b="0" dirty="0">
                          <a:solidFill>
                            <a:schemeClr val="tx1"/>
                          </a:solidFill>
                          <a:effectLst/>
                        </a:rPr>
                        <a:t>supporti vari</a:t>
                      </a:r>
                      <a:endParaRPr lang="it-IT" sz="11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r h="708660">
                <a:tc>
                  <a:txBody>
                    <a:bodyPr/>
                    <a:lstStyle/>
                    <a:p>
                      <a:pPr>
                        <a:spcAft>
                          <a:spcPts val="0"/>
                        </a:spcAft>
                      </a:pPr>
                      <a:r>
                        <a:rPr lang="it-IT" sz="1100">
                          <a:solidFill>
                            <a:schemeClr val="tx1"/>
                          </a:solidFill>
                          <a:effectLst/>
                        </a:rPr>
                        <a:t>Controllare l’uso del computer o parti di esso</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dirty="0">
                          <a:solidFill>
                            <a:schemeClr val="tx1"/>
                          </a:solidFill>
                          <a:effectLst/>
                        </a:rPr>
                        <a:t>Clicca con il mouse, tastiera o </a:t>
                      </a:r>
                      <a:r>
                        <a:rPr lang="it-IT" sz="1100" b="0" dirty="0" err="1">
                          <a:solidFill>
                            <a:schemeClr val="tx1"/>
                          </a:solidFill>
                          <a:effectLst/>
                        </a:rPr>
                        <a:t>touch</a:t>
                      </a:r>
                      <a:r>
                        <a:rPr lang="it-IT" sz="1100" b="0" dirty="0">
                          <a:solidFill>
                            <a:schemeClr val="tx1"/>
                          </a:solidFill>
                          <a:effectLst/>
                        </a:rPr>
                        <a:t> screen</a:t>
                      </a:r>
                      <a:endParaRPr lang="it-IT" sz="11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dirty="0">
                          <a:solidFill>
                            <a:schemeClr val="tx1"/>
                          </a:solidFill>
                          <a:effectLst/>
                        </a:rPr>
                        <a:t>sul simbolo adeguato  per scegliere un’immagine in  un video-gioco</a:t>
                      </a:r>
                      <a:endParaRPr lang="it-IT" sz="11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dirty="0">
                          <a:solidFill>
                            <a:schemeClr val="tx1"/>
                          </a:solidFill>
                          <a:effectLst/>
                        </a:rPr>
                        <a:t>con aiuto dell’insegnante che avvia il programma e  guida nel procedere del gioco</a:t>
                      </a:r>
                      <a:endParaRPr lang="it-IT" sz="11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100" b="0" dirty="0">
                          <a:solidFill>
                            <a:schemeClr val="tx1"/>
                          </a:solidFill>
                          <a:effectLst/>
                        </a:rPr>
                        <a:t>tastiera facilitata con tasti colorati</a:t>
                      </a:r>
                    </a:p>
                    <a:p>
                      <a:pPr>
                        <a:spcAft>
                          <a:spcPts val="0"/>
                        </a:spcAft>
                      </a:pPr>
                      <a:r>
                        <a:rPr lang="it-IT" sz="1100" b="0" dirty="0">
                          <a:solidFill>
                            <a:schemeClr val="tx1"/>
                          </a:solidFill>
                          <a:effectLst/>
                        </a:rPr>
                        <a:t>programma dedicato</a:t>
                      </a:r>
                    </a:p>
                    <a:p>
                      <a:pPr>
                        <a:spcAft>
                          <a:spcPts val="0"/>
                        </a:spcAft>
                      </a:pPr>
                      <a:r>
                        <a:rPr lang="it-IT" sz="1100" b="0" dirty="0" err="1">
                          <a:solidFill>
                            <a:schemeClr val="tx1"/>
                          </a:solidFill>
                          <a:effectLst/>
                        </a:rPr>
                        <a:t>touch</a:t>
                      </a:r>
                      <a:r>
                        <a:rPr lang="it-IT" sz="1100" b="0" dirty="0">
                          <a:solidFill>
                            <a:schemeClr val="tx1"/>
                          </a:solidFill>
                          <a:effectLst/>
                        </a:rPr>
                        <a:t> screen</a:t>
                      </a:r>
                      <a:endParaRPr lang="it-IT" sz="11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3"/>
                  </a:ext>
                </a:extLst>
              </a:tr>
            </a:tbl>
          </a:graphicData>
        </a:graphic>
      </p:graphicFrame>
      <p:sp>
        <p:nvSpPr>
          <p:cNvPr id="7" name="Rectangle 12"/>
          <p:cNvSpPr txBox="1">
            <a:spLocks noChangeArrowheads="1"/>
          </p:cNvSpPr>
          <p:nvPr/>
        </p:nvSpPr>
        <p:spPr bwMode="auto">
          <a:xfrm>
            <a:off x="855699" y="46323"/>
            <a:ext cx="6916738" cy="711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chemeClr val="tx2"/>
              </a:buClr>
              <a:buSzPct val="70000"/>
            </a:pPr>
            <a:r>
              <a:rPr lang="it-IT" altLang="it-IT" sz="1600" b="1" dirty="0" smtClean="0">
                <a:solidFill>
                  <a:srgbClr val="0000FF"/>
                </a:solidFill>
              </a:rPr>
              <a:t>La Certificazione delle Competenze da rilasciare al termine dell’anno scolastico conclusivo</a:t>
            </a:r>
            <a:endParaRPr lang="it-IT" altLang="it-IT" sz="1600" b="1" dirty="0">
              <a:solidFill>
                <a:srgbClr val="0000FF"/>
              </a:solidFill>
            </a:endParaRPr>
          </a:p>
        </p:txBody>
      </p:sp>
      <p:sp>
        <p:nvSpPr>
          <p:cNvPr id="9" name="Ovale 8"/>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2858480044"/>
      </p:ext>
    </p:extLst>
  </p:cSld>
  <p:clrMapOvr>
    <a:masterClrMapping/>
  </p:clrMapOvr>
  <p:transition>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7"/>
          <p:cNvSpPr>
            <a:spLocks noChangeArrowheads="1"/>
          </p:cNvSpPr>
          <p:nvPr/>
        </p:nvSpPr>
        <p:spPr bwMode="auto">
          <a:xfrm>
            <a:off x="222140" y="114300"/>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E</a:t>
            </a:r>
          </a:p>
        </p:txBody>
      </p:sp>
      <p:sp>
        <p:nvSpPr>
          <p:cNvPr id="2" name="Rettangolo 1"/>
          <p:cNvSpPr/>
          <p:nvPr/>
        </p:nvSpPr>
        <p:spPr>
          <a:xfrm>
            <a:off x="313650" y="865761"/>
            <a:ext cx="7603797" cy="338554"/>
          </a:xfrm>
          <a:prstGeom prst="rect">
            <a:avLst/>
          </a:prstGeom>
        </p:spPr>
        <p:txBody>
          <a:bodyPr wrap="square">
            <a:spAutoFit/>
          </a:bodyPr>
          <a:lstStyle/>
          <a:p>
            <a:r>
              <a:rPr lang="it-IT" sz="1600" b="1" dirty="0"/>
              <a:t>4 - Imparare a </a:t>
            </a:r>
            <a:r>
              <a:rPr lang="it-IT" sz="1600" b="1" dirty="0" smtClean="0"/>
              <a:t>imparare</a:t>
            </a:r>
            <a:endParaRPr lang="it-IT" sz="1600" dirty="0"/>
          </a:p>
        </p:txBody>
      </p:sp>
      <p:graphicFrame>
        <p:nvGraphicFramePr>
          <p:cNvPr id="5" name="Tabella 4"/>
          <p:cNvGraphicFramePr>
            <a:graphicFrameLocks noGrp="1"/>
          </p:cNvGraphicFramePr>
          <p:nvPr>
            <p:extLst>
              <p:ext uri="{D42A27DB-BD31-4B8C-83A1-F6EECF244321}">
                <p14:modId xmlns:p14="http://schemas.microsoft.com/office/powerpoint/2010/main" val="3563150579"/>
              </p:ext>
            </p:extLst>
          </p:nvPr>
        </p:nvGraphicFramePr>
        <p:xfrm>
          <a:off x="380198" y="1353544"/>
          <a:ext cx="8229600" cy="4373880"/>
        </p:xfrm>
        <a:graphic>
          <a:graphicData uri="http://schemas.openxmlformats.org/drawingml/2006/table">
            <a:tbl>
              <a:tblPr firstRow="1" firstCol="1" lastRow="1" lastCol="1" bandRow="1" bandCol="1">
                <a:tableStyleId>{5C22544A-7EE6-4342-B048-85BDC9FD1C3A}</a:tableStyleId>
              </a:tblPr>
              <a:tblGrid>
                <a:gridCol w="1645920">
                  <a:extLst>
                    <a:ext uri="{9D8B030D-6E8A-4147-A177-3AD203B41FA5}">
                      <a16:colId xmlns:a16="http://schemas.microsoft.com/office/drawing/2014/main" val="20000"/>
                    </a:ext>
                  </a:extLst>
                </a:gridCol>
                <a:gridCol w="1645920">
                  <a:extLst>
                    <a:ext uri="{9D8B030D-6E8A-4147-A177-3AD203B41FA5}">
                      <a16:colId xmlns:a16="http://schemas.microsoft.com/office/drawing/2014/main" val="20001"/>
                    </a:ext>
                  </a:extLst>
                </a:gridCol>
                <a:gridCol w="1645920">
                  <a:extLst>
                    <a:ext uri="{9D8B030D-6E8A-4147-A177-3AD203B41FA5}">
                      <a16:colId xmlns:a16="http://schemas.microsoft.com/office/drawing/2014/main" val="20002"/>
                    </a:ext>
                  </a:extLst>
                </a:gridCol>
                <a:gridCol w="1645920">
                  <a:extLst>
                    <a:ext uri="{9D8B030D-6E8A-4147-A177-3AD203B41FA5}">
                      <a16:colId xmlns:a16="http://schemas.microsoft.com/office/drawing/2014/main" val="20003"/>
                    </a:ext>
                  </a:extLst>
                </a:gridCol>
                <a:gridCol w="1645920">
                  <a:extLst>
                    <a:ext uri="{9D8B030D-6E8A-4147-A177-3AD203B41FA5}">
                      <a16:colId xmlns:a16="http://schemas.microsoft.com/office/drawing/2014/main" val="20004"/>
                    </a:ext>
                  </a:extLst>
                </a:gridCol>
              </a:tblGrid>
              <a:tr h="0">
                <a:tc>
                  <a:txBody>
                    <a:bodyPr/>
                    <a:lstStyle/>
                    <a:p>
                      <a:pPr algn="ctr">
                        <a:spcAft>
                          <a:spcPts val="0"/>
                        </a:spcAft>
                      </a:pPr>
                      <a:r>
                        <a:rPr lang="it-IT" sz="1100" dirty="0">
                          <a:solidFill>
                            <a:schemeClr val="tx1"/>
                          </a:solidFill>
                          <a:effectLst/>
                        </a:rPr>
                        <a:t> </a:t>
                      </a:r>
                      <a:endParaRPr lang="it-IT" sz="11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100" dirty="0">
                          <a:solidFill>
                            <a:schemeClr val="tx1"/>
                          </a:solidFill>
                          <a:effectLst/>
                        </a:rPr>
                        <a:t>prestazione</a:t>
                      </a:r>
                      <a:endParaRPr lang="it-IT" sz="11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100">
                          <a:solidFill>
                            <a:schemeClr val="tx1"/>
                          </a:solidFill>
                          <a:effectLst/>
                        </a:rPr>
                        <a:t>argomento</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100">
                          <a:solidFill>
                            <a:schemeClr val="tx1"/>
                          </a:solidFill>
                          <a:effectLst/>
                        </a:rPr>
                        <a:t>autonomia</a:t>
                      </a:r>
                      <a:endParaRPr lang="it-IT" sz="11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100" dirty="0">
                          <a:solidFill>
                            <a:schemeClr val="tx1"/>
                          </a:solidFill>
                          <a:effectLst/>
                        </a:rPr>
                        <a:t>strumenti</a:t>
                      </a:r>
                      <a:endParaRPr lang="it-IT" sz="11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00"/>
                  </a:ext>
                </a:extLst>
              </a:tr>
              <a:tr h="576580">
                <a:tc>
                  <a:txBody>
                    <a:bodyPr/>
                    <a:lstStyle/>
                    <a:p>
                      <a:pPr>
                        <a:spcAft>
                          <a:spcPts val="0"/>
                        </a:spcAft>
                      </a:pPr>
                      <a:r>
                        <a:rPr lang="it-IT" sz="1200">
                          <a:solidFill>
                            <a:schemeClr val="tx1"/>
                          </a:solidFill>
                          <a:effectLst/>
                        </a:rPr>
                        <a:t>Cogliere gli stimoli dell’ambiente</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Ripete </a:t>
                      </a:r>
                    </a:p>
                    <a:p>
                      <a:pPr>
                        <a:spcAft>
                          <a:spcPts val="0"/>
                        </a:spcAft>
                      </a:pPr>
                      <a:r>
                        <a:rPr lang="it-IT" sz="1200" b="0">
                          <a:solidFill>
                            <a:schemeClr val="tx1"/>
                          </a:solidFill>
                          <a:effectLst/>
                        </a:rPr>
                        <a:t>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per imitazione un’azione fatta da un’altra persona</a:t>
                      </a:r>
                    </a:p>
                    <a:p>
                      <a:pPr>
                        <a:spcAft>
                          <a:spcPts val="0"/>
                        </a:spcAft>
                      </a:pPr>
                      <a:r>
                        <a:rPr lang="it-IT" sz="1200" b="0">
                          <a:solidFill>
                            <a:schemeClr val="tx1"/>
                          </a:solidFill>
                          <a:effectLst/>
                        </a:rPr>
                        <a:t>canzoni , filastrocche...</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con l’aiuto di un adulto per direzionare l’attenzione</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strumenti compensativi legati ai 5 sensi</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0">
                <a:tc>
                  <a:txBody>
                    <a:bodyPr/>
                    <a:lstStyle/>
                    <a:p>
                      <a:pPr>
                        <a:spcAft>
                          <a:spcPts val="0"/>
                        </a:spcAft>
                      </a:pPr>
                      <a:r>
                        <a:rPr lang="it-IT" sz="1200">
                          <a:solidFill>
                            <a:schemeClr val="tx1"/>
                          </a:solidFill>
                          <a:effectLst/>
                        </a:rPr>
                        <a:t>Elaborare gli stimoli dell’ambiente</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Interrompe l’azione in corso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l’attività dopo aver sentito un suono e aver visto quello che fanno i compagni</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con l’adulto che fa notare la situazione e dà spiegazioni verbali</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fotografie, suoni, indicazioni verbali o tabella per la comunicazione aumentativa e alternativa</a:t>
                      </a:r>
                    </a:p>
                    <a:p>
                      <a:pPr>
                        <a:spcAft>
                          <a:spcPts val="0"/>
                        </a:spcAft>
                      </a:pPr>
                      <a:r>
                        <a:rPr lang="it-IT" sz="1200" b="0">
                          <a:solidFill>
                            <a:schemeClr val="tx1"/>
                          </a:solidFill>
                          <a:effectLst/>
                        </a:rPr>
                        <a:t>PECS</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r h="0">
                <a:tc>
                  <a:txBody>
                    <a:bodyPr/>
                    <a:lstStyle/>
                    <a:p>
                      <a:pPr>
                        <a:spcAft>
                          <a:spcPts val="0"/>
                        </a:spcAft>
                      </a:pPr>
                      <a:r>
                        <a:rPr lang="it-IT" sz="1200" dirty="0">
                          <a:solidFill>
                            <a:schemeClr val="tx1"/>
                          </a:solidFill>
                          <a:effectLst/>
                        </a:rPr>
                        <a:t>Agire in base alle elaborazioni prodotte</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organizza</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il materiale per lavorare</a:t>
                      </a:r>
                    </a:p>
                    <a:p>
                      <a:pPr>
                        <a:spcAft>
                          <a:spcPts val="0"/>
                        </a:spcAft>
                      </a:pPr>
                      <a:r>
                        <a:rPr lang="it-IT" sz="1200" b="0">
                          <a:solidFill>
                            <a:schemeClr val="tx1"/>
                          </a:solidFill>
                          <a:effectLst/>
                        </a:rPr>
                        <a:t>andare in mensa in palestra a casa.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con guida fisica o verbale dell’insegnante</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con l’uso di una tabella che rappresenta la procedura</a:t>
                      </a:r>
                    </a:p>
                    <a:p>
                      <a:pPr>
                        <a:spcAft>
                          <a:spcPts val="0"/>
                        </a:spcAft>
                      </a:pPr>
                      <a:r>
                        <a:rPr lang="it-IT" sz="1200" b="0">
                          <a:solidFill>
                            <a:schemeClr val="tx1"/>
                          </a:solidFill>
                          <a:effectLst/>
                        </a:rPr>
                        <a:t>PECS</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3"/>
                  </a:ext>
                </a:extLst>
              </a:tr>
              <a:tr h="0">
                <a:tc>
                  <a:txBody>
                    <a:bodyPr/>
                    <a:lstStyle/>
                    <a:p>
                      <a:pPr>
                        <a:spcAft>
                          <a:spcPts val="0"/>
                        </a:spcAft>
                      </a:pPr>
                      <a:r>
                        <a:rPr lang="it-IT" sz="1200" dirty="0">
                          <a:solidFill>
                            <a:schemeClr val="tx1"/>
                          </a:solidFill>
                          <a:effectLst/>
                        </a:rPr>
                        <a:t>Controllare il risultato delle azioni</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Risponde, producendo cenni di assenso/diniego con la testa </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in modo coerente all’insegnante che chiede se ha preparato il materiale adeguato al lavoro da svolgere</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con indicazioni verbali dell’insegnante e azioni di </a:t>
                      </a:r>
                      <a:r>
                        <a:rPr lang="it-IT" sz="1200" b="0" dirty="0" err="1">
                          <a:solidFill>
                            <a:schemeClr val="tx1"/>
                          </a:solidFill>
                          <a:effectLst/>
                        </a:rPr>
                        <a:t>modeling</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tabella con immagini dell’organizzazione delle attività della mattinata e immagini degli strumenti</a:t>
                      </a:r>
                    </a:p>
                    <a:p>
                      <a:pPr>
                        <a:spcAft>
                          <a:spcPts val="0"/>
                        </a:spcAft>
                      </a:pPr>
                      <a:r>
                        <a:rPr lang="it-IT" sz="1200" b="0" dirty="0">
                          <a:solidFill>
                            <a:schemeClr val="tx1"/>
                          </a:solidFill>
                          <a:effectLst/>
                        </a:rPr>
                        <a:t>PECS</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4"/>
                  </a:ext>
                </a:extLst>
              </a:tr>
            </a:tbl>
          </a:graphicData>
        </a:graphic>
      </p:graphicFrame>
      <p:sp>
        <p:nvSpPr>
          <p:cNvPr id="7" name="Rectangle 12"/>
          <p:cNvSpPr txBox="1">
            <a:spLocks noChangeArrowheads="1"/>
          </p:cNvSpPr>
          <p:nvPr/>
        </p:nvSpPr>
        <p:spPr bwMode="auto">
          <a:xfrm>
            <a:off x="855699" y="132949"/>
            <a:ext cx="6916738" cy="711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chemeClr val="tx2"/>
              </a:buClr>
              <a:buSzPct val="70000"/>
            </a:pPr>
            <a:r>
              <a:rPr lang="it-IT" altLang="it-IT" sz="1600" b="1" dirty="0" smtClean="0">
                <a:solidFill>
                  <a:srgbClr val="0000FF"/>
                </a:solidFill>
              </a:rPr>
              <a:t>La Certificazione delle Competenze da rilasciare al termine dell’anno scolastico conclusivo</a:t>
            </a:r>
            <a:endParaRPr lang="it-IT" altLang="it-IT" sz="1600" b="1" dirty="0">
              <a:solidFill>
                <a:srgbClr val="0000FF"/>
              </a:solidFill>
            </a:endParaRPr>
          </a:p>
        </p:txBody>
      </p:sp>
      <p:sp>
        <p:nvSpPr>
          <p:cNvPr id="9" name="Ovale 8"/>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275309979"/>
      </p:ext>
    </p:extLst>
  </p:cSld>
  <p:clrMapOvr>
    <a:masterClrMapping/>
  </p:clrMapOvr>
  <p:transition>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7"/>
          <p:cNvSpPr>
            <a:spLocks noChangeArrowheads="1"/>
          </p:cNvSpPr>
          <p:nvPr/>
        </p:nvSpPr>
        <p:spPr bwMode="auto">
          <a:xfrm>
            <a:off x="222140" y="114300"/>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E</a:t>
            </a:r>
          </a:p>
        </p:txBody>
      </p:sp>
      <p:sp>
        <p:nvSpPr>
          <p:cNvPr id="2" name="Rettangolo 1"/>
          <p:cNvSpPr/>
          <p:nvPr/>
        </p:nvSpPr>
        <p:spPr>
          <a:xfrm>
            <a:off x="409903" y="578505"/>
            <a:ext cx="7603797" cy="523220"/>
          </a:xfrm>
          <a:prstGeom prst="rect">
            <a:avLst/>
          </a:prstGeom>
        </p:spPr>
        <p:txBody>
          <a:bodyPr wrap="square">
            <a:spAutoFit/>
          </a:bodyPr>
          <a:lstStyle/>
          <a:p>
            <a:r>
              <a:rPr lang="it-IT" sz="1600" b="1" dirty="0"/>
              <a:t>5 - Competenze sociali e </a:t>
            </a:r>
            <a:r>
              <a:rPr lang="it-IT" sz="1600" b="1" dirty="0" smtClean="0"/>
              <a:t>civiche</a:t>
            </a:r>
            <a:r>
              <a:rPr lang="it-IT" b="1" dirty="0">
                <a:latin typeface="Verdana" panose="020B0604030504040204" pitchFamily="34" charset="0"/>
                <a:ea typeface="Times New Roman" panose="02020603050405020304" pitchFamily="18" charset="0"/>
              </a:rPr>
              <a:t> </a:t>
            </a:r>
            <a:endParaRPr lang="it-IT" sz="2800" dirty="0">
              <a:effectLst/>
              <a:latin typeface="Times New Roman" panose="02020603050405020304" pitchFamily="18" charset="0"/>
              <a:ea typeface="Times New Roman" panose="02020603050405020304" pitchFamily="18" charset="0"/>
            </a:endParaRPr>
          </a:p>
        </p:txBody>
      </p:sp>
      <p:graphicFrame>
        <p:nvGraphicFramePr>
          <p:cNvPr id="4" name="Tabella 3"/>
          <p:cNvGraphicFramePr>
            <a:graphicFrameLocks noGrp="1"/>
          </p:cNvGraphicFramePr>
          <p:nvPr>
            <p:extLst>
              <p:ext uri="{D42A27DB-BD31-4B8C-83A1-F6EECF244321}">
                <p14:modId xmlns:p14="http://schemas.microsoft.com/office/powerpoint/2010/main" val="1453907742"/>
              </p:ext>
            </p:extLst>
          </p:nvPr>
        </p:nvGraphicFramePr>
        <p:xfrm>
          <a:off x="432865" y="1133139"/>
          <a:ext cx="8229600" cy="2321086"/>
        </p:xfrm>
        <a:graphic>
          <a:graphicData uri="http://schemas.openxmlformats.org/drawingml/2006/table">
            <a:tbl>
              <a:tblPr firstRow="1" firstCol="1" lastRow="1" lastCol="1" bandRow="1" bandCol="1">
                <a:tableStyleId>{5C22544A-7EE6-4342-B048-85BDC9FD1C3A}</a:tableStyleId>
              </a:tblPr>
              <a:tblGrid>
                <a:gridCol w="1645920">
                  <a:extLst>
                    <a:ext uri="{9D8B030D-6E8A-4147-A177-3AD203B41FA5}">
                      <a16:colId xmlns:a16="http://schemas.microsoft.com/office/drawing/2014/main" val="20000"/>
                    </a:ext>
                  </a:extLst>
                </a:gridCol>
                <a:gridCol w="1645920">
                  <a:extLst>
                    <a:ext uri="{9D8B030D-6E8A-4147-A177-3AD203B41FA5}">
                      <a16:colId xmlns:a16="http://schemas.microsoft.com/office/drawing/2014/main" val="20001"/>
                    </a:ext>
                  </a:extLst>
                </a:gridCol>
                <a:gridCol w="1645920">
                  <a:extLst>
                    <a:ext uri="{9D8B030D-6E8A-4147-A177-3AD203B41FA5}">
                      <a16:colId xmlns:a16="http://schemas.microsoft.com/office/drawing/2014/main" val="20002"/>
                    </a:ext>
                  </a:extLst>
                </a:gridCol>
                <a:gridCol w="1645920">
                  <a:extLst>
                    <a:ext uri="{9D8B030D-6E8A-4147-A177-3AD203B41FA5}">
                      <a16:colId xmlns:a16="http://schemas.microsoft.com/office/drawing/2014/main" val="20003"/>
                    </a:ext>
                  </a:extLst>
                </a:gridCol>
                <a:gridCol w="1645920">
                  <a:extLst>
                    <a:ext uri="{9D8B030D-6E8A-4147-A177-3AD203B41FA5}">
                      <a16:colId xmlns:a16="http://schemas.microsoft.com/office/drawing/2014/main" val="20004"/>
                    </a:ext>
                  </a:extLst>
                </a:gridCol>
              </a:tblGrid>
              <a:tr h="309406">
                <a:tc>
                  <a:txBody>
                    <a:bodyPr/>
                    <a:lstStyle/>
                    <a:p>
                      <a:pPr algn="ctr">
                        <a:spcAft>
                          <a:spcPts val="0"/>
                        </a:spcAft>
                      </a:pPr>
                      <a:r>
                        <a:rPr lang="it-IT" sz="1200" dirty="0">
                          <a:solidFill>
                            <a:schemeClr val="tx1"/>
                          </a:solidFill>
                          <a:effectLst/>
                        </a:rPr>
                        <a:t> </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a:solidFill>
                            <a:schemeClr val="tx1"/>
                          </a:solidFill>
                          <a:effectLst/>
                        </a:rPr>
                        <a:t>prestazione</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a:solidFill>
                            <a:schemeClr val="tx1"/>
                          </a:solidFill>
                          <a:effectLst/>
                        </a:rPr>
                        <a:t>argomento</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dirty="0">
                          <a:solidFill>
                            <a:schemeClr val="tx1"/>
                          </a:solidFill>
                          <a:effectLst/>
                        </a:rPr>
                        <a:t>autonomia</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dirty="0">
                          <a:solidFill>
                            <a:schemeClr val="tx1"/>
                          </a:solidFill>
                          <a:effectLst/>
                        </a:rPr>
                        <a:t>strumenti</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00"/>
                  </a:ext>
                </a:extLst>
              </a:tr>
              <a:tr h="455293">
                <a:tc>
                  <a:txBody>
                    <a:bodyPr/>
                    <a:lstStyle/>
                    <a:p>
                      <a:pPr>
                        <a:spcAft>
                          <a:spcPts val="0"/>
                        </a:spcAft>
                      </a:pPr>
                      <a:r>
                        <a:rPr lang="it-IT" sz="1200">
                          <a:solidFill>
                            <a:schemeClr val="tx1"/>
                          </a:solidFill>
                          <a:effectLst/>
                        </a:rPr>
                        <a:t>Riconoscere e rispettare i ruoli</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rPr>
                        <a:t>Saluta </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rPr>
                        <a:t>persone che incontra nell’ambito scolastico</a:t>
                      </a:r>
                    </a:p>
                    <a:p>
                      <a:pPr>
                        <a:spcAft>
                          <a:spcPts val="0"/>
                        </a:spcAft>
                      </a:pPr>
                      <a:r>
                        <a:rPr lang="it-IT" sz="1200">
                          <a:solidFill>
                            <a:schemeClr val="tx1"/>
                          </a:solidFill>
                          <a:effectLst/>
                        </a:rPr>
                        <a:t> </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rPr>
                        <a:t>su richiesta verbale</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rPr>
                        <a:t> </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540385">
                <a:tc>
                  <a:txBody>
                    <a:bodyPr/>
                    <a:lstStyle/>
                    <a:p>
                      <a:pPr>
                        <a:spcAft>
                          <a:spcPts val="0"/>
                        </a:spcAft>
                      </a:pPr>
                      <a:r>
                        <a:rPr lang="it-IT" sz="1200">
                          <a:solidFill>
                            <a:schemeClr val="tx1"/>
                          </a:solidFill>
                          <a:effectLst/>
                        </a:rPr>
                        <a:t>Comprendere e applicare le principali regole di convivenza</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rPr>
                        <a:t>Rispetta</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rPr>
                        <a:t>gli strumenti di lavoro dei compagni</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rPr>
                        <a:t>con l’intervento dell’insegnante che lo ricorda periodicamente</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rPr>
                        <a:t> </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r h="540385">
                <a:tc>
                  <a:txBody>
                    <a:bodyPr/>
                    <a:lstStyle/>
                    <a:p>
                      <a:pPr>
                        <a:spcAft>
                          <a:spcPts val="0"/>
                        </a:spcAft>
                      </a:pPr>
                      <a:r>
                        <a:rPr lang="it-IT" sz="1200">
                          <a:solidFill>
                            <a:schemeClr val="tx1"/>
                          </a:solidFill>
                          <a:effectLst/>
                        </a:rPr>
                        <a:t>Controllare emozioni ed atteggiamenti</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Sorride</a:t>
                      </a:r>
                    </a:p>
                    <a:p>
                      <a:pPr>
                        <a:spcAft>
                          <a:spcPts val="0"/>
                        </a:spcAft>
                      </a:pPr>
                      <a:r>
                        <a:rPr lang="it-IT" sz="1200" b="0" dirty="0">
                          <a:solidFill>
                            <a:schemeClr val="tx1"/>
                          </a:solidFill>
                          <a:effectLst/>
                        </a:rPr>
                        <a:t>Ringrazia</a:t>
                      </a:r>
                    </a:p>
                    <a:p>
                      <a:pPr>
                        <a:spcAft>
                          <a:spcPts val="0"/>
                        </a:spcAft>
                      </a:pPr>
                      <a:r>
                        <a:rPr lang="it-IT" sz="1200" b="0" dirty="0">
                          <a:solidFill>
                            <a:schemeClr val="tx1"/>
                          </a:solidFill>
                          <a:effectLst/>
                        </a:rPr>
                        <a:t>Chiede scusa</a:t>
                      </a:r>
                    </a:p>
                    <a:p>
                      <a:pPr>
                        <a:spcAft>
                          <a:spcPts val="0"/>
                        </a:spcAft>
                      </a:pPr>
                      <a:r>
                        <a:rPr lang="it-IT" sz="1200" b="0" dirty="0">
                          <a:solidFill>
                            <a:schemeClr val="tx1"/>
                          </a:solidFill>
                          <a:effectLst/>
                        </a:rPr>
                        <a:t>…</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ad un compagno che lo ha aiutato</a:t>
                      </a:r>
                    </a:p>
                    <a:p>
                      <a:pPr>
                        <a:spcAft>
                          <a:spcPts val="0"/>
                        </a:spcAft>
                      </a:pPr>
                      <a:r>
                        <a:rPr lang="it-IT" sz="1200" b="0" dirty="0">
                          <a:solidFill>
                            <a:schemeClr val="tx1"/>
                          </a:solidFill>
                          <a:effectLst/>
                        </a:rPr>
                        <a:t>alla maestra..</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con la guida di un adulto che fa notare quello che è accaduto</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dirty="0">
                          <a:solidFill>
                            <a:schemeClr val="tx1"/>
                          </a:solidFill>
                          <a:effectLst/>
                        </a:rPr>
                        <a:t> </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3"/>
                  </a:ext>
                </a:extLst>
              </a:tr>
            </a:tbl>
          </a:graphicData>
        </a:graphic>
      </p:graphicFrame>
      <p:sp>
        <p:nvSpPr>
          <p:cNvPr id="9" name="Rectangle 12"/>
          <p:cNvSpPr txBox="1">
            <a:spLocks noChangeArrowheads="1"/>
          </p:cNvSpPr>
          <p:nvPr/>
        </p:nvSpPr>
        <p:spPr bwMode="auto">
          <a:xfrm>
            <a:off x="855699" y="46323"/>
            <a:ext cx="6916738" cy="711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chemeClr val="tx2"/>
              </a:buClr>
              <a:buSzPct val="70000"/>
            </a:pPr>
            <a:r>
              <a:rPr lang="it-IT" altLang="it-IT" sz="1600" b="1" dirty="0" smtClean="0">
                <a:solidFill>
                  <a:srgbClr val="0000FF"/>
                </a:solidFill>
              </a:rPr>
              <a:t>La Certificazione delle Competenze da rilasciare al termine dell’anno scolastico conclusivo</a:t>
            </a:r>
            <a:endParaRPr lang="it-IT" altLang="it-IT" sz="1600" b="1" dirty="0">
              <a:solidFill>
                <a:srgbClr val="0000FF"/>
              </a:solidFill>
            </a:endParaRPr>
          </a:p>
        </p:txBody>
      </p:sp>
      <p:sp>
        <p:nvSpPr>
          <p:cNvPr id="7" name="Ovale 6"/>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1153429054"/>
      </p:ext>
    </p:extLst>
  </p:cSld>
  <p:clrMapOvr>
    <a:masterClrMapping/>
  </p:clrMapOvr>
  <p:transition>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7"/>
          <p:cNvSpPr>
            <a:spLocks noChangeArrowheads="1"/>
          </p:cNvSpPr>
          <p:nvPr/>
        </p:nvSpPr>
        <p:spPr bwMode="auto">
          <a:xfrm>
            <a:off x="222140" y="114300"/>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E</a:t>
            </a:r>
          </a:p>
        </p:txBody>
      </p:sp>
      <p:sp>
        <p:nvSpPr>
          <p:cNvPr id="6" name="Rettangolo 5"/>
          <p:cNvSpPr/>
          <p:nvPr/>
        </p:nvSpPr>
        <p:spPr>
          <a:xfrm>
            <a:off x="217398" y="972324"/>
            <a:ext cx="2300630" cy="338554"/>
          </a:xfrm>
          <a:prstGeom prst="rect">
            <a:avLst/>
          </a:prstGeom>
        </p:spPr>
        <p:txBody>
          <a:bodyPr wrap="none">
            <a:spAutoFit/>
          </a:bodyPr>
          <a:lstStyle/>
          <a:p>
            <a:pPr>
              <a:spcAft>
                <a:spcPts val="0"/>
              </a:spcAft>
            </a:pPr>
            <a:r>
              <a:rPr lang="it-IT" sz="1600" b="1" dirty="0"/>
              <a:t>6 - Spirito di iniziativa</a:t>
            </a:r>
          </a:p>
        </p:txBody>
      </p:sp>
      <p:graphicFrame>
        <p:nvGraphicFramePr>
          <p:cNvPr id="7" name="Tabella 6"/>
          <p:cNvGraphicFramePr>
            <a:graphicFrameLocks noGrp="1"/>
          </p:cNvGraphicFramePr>
          <p:nvPr>
            <p:extLst>
              <p:ext uri="{D42A27DB-BD31-4B8C-83A1-F6EECF244321}">
                <p14:modId xmlns:p14="http://schemas.microsoft.com/office/powerpoint/2010/main" val="2997812581"/>
              </p:ext>
            </p:extLst>
          </p:nvPr>
        </p:nvGraphicFramePr>
        <p:xfrm>
          <a:off x="275149" y="1474507"/>
          <a:ext cx="8388625" cy="3914811"/>
        </p:xfrm>
        <a:graphic>
          <a:graphicData uri="http://schemas.openxmlformats.org/drawingml/2006/table">
            <a:tbl>
              <a:tblPr firstRow="1" firstCol="1" lastRow="1" lastCol="1" bandRow="1" bandCol="1">
                <a:tableStyleId>{5C22544A-7EE6-4342-B048-85BDC9FD1C3A}</a:tableStyleId>
              </a:tblPr>
              <a:tblGrid>
                <a:gridCol w="1961260">
                  <a:extLst>
                    <a:ext uri="{9D8B030D-6E8A-4147-A177-3AD203B41FA5}">
                      <a16:colId xmlns:a16="http://schemas.microsoft.com/office/drawing/2014/main" val="20000"/>
                    </a:ext>
                  </a:extLst>
                </a:gridCol>
                <a:gridCol w="1665981">
                  <a:extLst>
                    <a:ext uri="{9D8B030D-6E8A-4147-A177-3AD203B41FA5}">
                      <a16:colId xmlns:a16="http://schemas.microsoft.com/office/drawing/2014/main" val="20001"/>
                    </a:ext>
                  </a:extLst>
                </a:gridCol>
                <a:gridCol w="1665981">
                  <a:extLst>
                    <a:ext uri="{9D8B030D-6E8A-4147-A177-3AD203B41FA5}">
                      <a16:colId xmlns:a16="http://schemas.microsoft.com/office/drawing/2014/main" val="20002"/>
                    </a:ext>
                  </a:extLst>
                </a:gridCol>
                <a:gridCol w="1665981">
                  <a:extLst>
                    <a:ext uri="{9D8B030D-6E8A-4147-A177-3AD203B41FA5}">
                      <a16:colId xmlns:a16="http://schemas.microsoft.com/office/drawing/2014/main" val="20003"/>
                    </a:ext>
                  </a:extLst>
                </a:gridCol>
                <a:gridCol w="1429422">
                  <a:extLst>
                    <a:ext uri="{9D8B030D-6E8A-4147-A177-3AD203B41FA5}">
                      <a16:colId xmlns:a16="http://schemas.microsoft.com/office/drawing/2014/main" val="20004"/>
                    </a:ext>
                  </a:extLst>
                </a:gridCol>
              </a:tblGrid>
              <a:tr h="257211">
                <a:tc>
                  <a:txBody>
                    <a:bodyPr/>
                    <a:lstStyle/>
                    <a:p>
                      <a:pPr algn="ctr">
                        <a:spcAft>
                          <a:spcPts val="0"/>
                        </a:spcAft>
                      </a:pPr>
                      <a:r>
                        <a:rPr lang="it-IT" sz="1200" dirty="0">
                          <a:solidFill>
                            <a:schemeClr val="tx1"/>
                          </a:solidFill>
                          <a:effectLst/>
                        </a:rPr>
                        <a:t> </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a:solidFill>
                            <a:schemeClr val="tx1"/>
                          </a:solidFill>
                          <a:effectLst/>
                        </a:rPr>
                        <a:t>prestazione</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a:solidFill>
                            <a:schemeClr val="tx1"/>
                          </a:solidFill>
                          <a:effectLst/>
                        </a:rPr>
                        <a:t>argomento</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a:solidFill>
                            <a:schemeClr val="tx1"/>
                          </a:solidFill>
                          <a:effectLst/>
                        </a:rPr>
                        <a:t>autonomia</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dirty="0">
                          <a:solidFill>
                            <a:schemeClr val="tx1"/>
                          </a:solidFill>
                          <a:effectLst/>
                        </a:rPr>
                        <a:t>strumenti</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00"/>
                  </a:ext>
                </a:extLst>
              </a:tr>
              <a:tr h="409903">
                <a:tc>
                  <a:txBody>
                    <a:bodyPr/>
                    <a:lstStyle/>
                    <a:p>
                      <a:pPr>
                        <a:spcAft>
                          <a:spcPts val="0"/>
                        </a:spcAft>
                      </a:pPr>
                      <a:r>
                        <a:rPr lang="it-IT" sz="1200">
                          <a:solidFill>
                            <a:schemeClr val="tx1"/>
                          </a:solidFill>
                          <a:effectLst/>
                        </a:rPr>
                        <a:t>Compiere azioni intenzionali</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rPr>
                        <a:t>Prende</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rPr>
                        <a:t>un oggetto utile a sé o agli altri</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rPr>
                        <a:t>se un adulto di riferimento fa notare l’utilità</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dirty="0">
                          <a:solidFill>
                            <a:schemeClr val="tx1"/>
                          </a:solidFill>
                          <a:effectLst/>
                        </a:rPr>
                        <a:t> </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914400">
                <a:tc>
                  <a:txBody>
                    <a:bodyPr/>
                    <a:lstStyle/>
                    <a:p>
                      <a:pPr>
                        <a:spcAft>
                          <a:spcPts val="0"/>
                        </a:spcAft>
                      </a:pPr>
                      <a:r>
                        <a:rPr lang="it-IT" sz="1200">
                          <a:solidFill>
                            <a:schemeClr val="tx1"/>
                          </a:solidFill>
                          <a:effectLst/>
                        </a:rPr>
                        <a:t>Agire per un obiettivo dichiarato</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espone</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un bisogno</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spontaneamente</a:t>
                      </a:r>
                    </a:p>
                    <a:p>
                      <a:pPr>
                        <a:spcAft>
                          <a:spcPts val="0"/>
                        </a:spcAft>
                      </a:pPr>
                      <a:r>
                        <a:rPr lang="it-IT" sz="1200" b="0">
                          <a:solidFill>
                            <a:schemeClr val="tx1"/>
                          </a:solidFill>
                          <a:effectLst/>
                        </a:rPr>
                        <a:t>su sollecitazione dell’insegnante</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PECS</a:t>
                      </a:r>
                    </a:p>
                    <a:p>
                      <a:pPr>
                        <a:spcAft>
                          <a:spcPts val="0"/>
                        </a:spcAft>
                      </a:pPr>
                      <a:r>
                        <a:rPr lang="it-IT" sz="1200" b="0">
                          <a:solidFill>
                            <a:schemeClr val="tx1"/>
                          </a:solidFill>
                          <a:effectLst/>
                        </a:rPr>
                        <a:t>Comunicazione Aumentativa, gesto voce uso di cartellini (metodo teach)</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r h="843455">
                <a:tc>
                  <a:txBody>
                    <a:bodyPr/>
                    <a:lstStyle/>
                    <a:p>
                      <a:pPr>
                        <a:spcAft>
                          <a:spcPts val="0"/>
                        </a:spcAft>
                      </a:pPr>
                      <a:r>
                        <a:rPr lang="it-IT" sz="1200">
                          <a:solidFill>
                            <a:schemeClr val="tx1"/>
                          </a:solidFill>
                          <a:effectLst/>
                        </a:rPr>
                        <a:t>Cercare la soluzione a un problema pratico</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Tiene in ordine</a:t>
                      </a:r>
                    </a:p>
                    <a:p>
                      <a:pPr>
                        <a:spcAft>
                          <a:spcPts val="0"/>
                        </a:spcAft>
                      </a:pPr>
                      <a:r>
                        <a:rPr lang="it-IT" sz="1200" b="0">
                          <a:solidFill>
                            <a:schemeClr val="tx1"/>
                          </a:solidFill>
                          <a:effectLst/>
                        </a:rPr>
                        <a:t>Trova la matita</a:t>
                      </a:r>
                    </a:p>
                    <a:p>
                      <a:pPr>
                        <a:spcAft>
                          <a:spcPts val="0"/>
                        </a:spcAft>
                      </a:pPr>
                      <a:r>
                        <a:rPr lang="it-IT" sz="1200" b="0">
                          <a:solidFill>
                            <a:schemeClr val="tx1"/>
                          </a:solidFill>
                          <a:effectLst/>
                        </a:rPr>
                        <a:t>Si spoglia se ha caldo…</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materiali vari</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spontaneamente</a:t>
                      </a:r>
                    </a:p>
                    <a:p>
                      <a:pPr>
                        <a:spcAft>
                          <a:spcPts val="0"/>
                        </a:spcAft>
                      </a:pPr>
                      <a:r>
                        <a:rPr lang="it-IT" sz="1200" b="0">
                          <a:solidFill>
                            <a:schemeClr val="tx1"/>
                          </a:solidFill>
                          <a:effectLst/>
                        </a:rPr>
                        <a:t>su sollecitazione dell’insegnante</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PECS</a:t>
                      </a:r>
                    </a:p>
                    <a:p>
                      <a:pPr>
                        <a:spcAft>
                          <a:spcPts val="0"/>
                        </a:spcAft>
                      </a:pPr>
                      <a:r>
                        <a:rPr lang="it-IT" sz="1200" b="0">
                          <a:solidFill>
                            <a:schemeClr val="tx1"/>
                          </a:solidFill>
                          <a:effectLst/>
                        </a:rPr>
                        <a:t>Comunicazione Aumentativa, gesto voce uso di cartellini (metodo teach)</a:t>
                      </a:r>
                    </a:p>
                    <a:p>
                      <a:pPr>
                        <a:spcAft>
                          <a:spcPts val="0"/>
                        </a:spcAft>
                      </a:pPr>
                      <a:r>
                        <a:rPr lang="it-IT" sz="1200" b="0">
                          <a:solidFill>
                            <a:schemeClr val="tx1"/>
                          </a:solidFill>
                          <a:effectLst/>
                        </a:rPr>
                        <a:t>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3"/>
                  </a:ext>
                </a:extLst>
              </a:tr>
              <a:tr h="609600">
                <a:tc>
                  <a:txBody>
                    <a:bodyPr/>
                    <a:lstStyle/>
                    <a:p>
                      <a:pPr>
                        <a:spcAft>
                          <a:spcPts val="0"/>
                        </a:spcAft>
                      </a:pPr>
                      <a:r>
                        <a:rPr lang="it-IT" sz="1200">
                          <a:solidFill>
                            <a:schemeClr val="tx1"/>
                          </a:solidFill>
                          <a:effectLst/>
                        </a:rPr>
                        <a:t>Creare condizioni adeguate all’azione</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Toglie /aggiunge/sistema</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gli oggetti dal banco prima di appoggiare il foglio da disegno</a:t>
                      </a:r>
                    </a:p>
                    <a:p>
                      <a:pPr>
                        <a:spcAft>
                          <a:spcPts val="0"/>
                        </a:spcAft>
                      </a:pPr>
                      <a:r>
                        <a:rPr lang="it-IT" sz="1200" b="0" dirty="0">
                          <a:solidFill>
                            <a:schemeClr val="tx1"/>
                          </a:solidFill>
                          <a:effectLst/>
                        </a:rPr>
                        <a:t> </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con l’aiuto dell’adulto che pone domande-guida</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 </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4"/>
                  </a:ext>
                </a:extLst>
              </a:tr>
            </a:tbl>
          </a:graphicData>
        </a:graphic>
      </p:graphicFrame>
      <p:sp>
        <p:nvSpPr>
          <p:cNvPr id="9" name="Rectangle 12"/>
          <p:cNvSpPr txBox="1">
            <a:spLocks noChangeArrowheads="1"/>
          </p:cNvSpPr>
          <p:nvPr/>
        </p:nvSpPr>
        <p:spPr bwMode="auto">
          <a:xfrm>
            <a:off x="855699" y="46323"/>
            <a:ext cx="6916738" cy="711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chemeClr val="tx2"/>
              </a:buClr>
              <a:buSzPct val="70000"/>
            </a:pPr>
            <a:r>
              <a:rPr lang="it-IT" altLang="it-IT" sz="1600" b="1" dirty="0" smtClean="0">
                <a:solidFill>
                  <a:srgbClr val="0000FF"/>
                </a:solidFill>
              </a:rPr>
              <a:t>La Certificazione delle Competenze da rilasciare al termine dell’anno scolastico conclusivo</a:t>
            </a:r>
            <a:endParaRPr lang="it-IT" altLang="it-IT" sz="1600" b="1" dirty="0">
              <a:solidFill>
                <a:srgbClr val="0000FF"/>
              </a:solidFill>
            </a:endParaRPr>
          </a:p>
        </p:txBody>
      </p:sp>
      <p:sp>
        <p:nvSpPr>
          <p:cNvPr id="10" name="Ovale 9"/>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1153429054"/>
      </p:ext>
    </p:extLst>
  </p:cSld>
  <p:clrMapOvr>
    <a:masterClrMapping/>
  </p:clrMapOvr>
  <p:transition>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7"/>
          <p:cNvSpPr>
            <a:spLocks noChangeArrowheads="1"/>
          </p:cNvSpPr>
          <p:nvPr/>
        </p:nvSpPr>
        <p:spPr bwMode="auto">
          <a:xfrm>
            <a:off x="222140" y="114300"/>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E</a:t>
            </a:r>
          </a:p>
        </p:txBody>
      </p:sp>
      <p:sp>
        <p:nvSpPr>
          <p:cNvPr id="2" name="Rettangolo 1"/>
          <p:cNvSpPr/>
          <p:nvPr/>
        </p:nvSpPr>
        <p:spPr>
          <a:xfrm>
            <a:off x="342356" y="944227"/>
            <a:ext cx="7603797" cy="338554"/>
          </a:xfrm>
          <a:prstGeom prst="rect">
            <a:avLst/>
          </a:prstGeom>
        </p:spPr>
        <p:txBody>
          <a:bodyPr wrap="square">
            <a:spAutoFit/>
          </a:bodyPr>
          <a:lstStyle/>
          <a:p>
            <a:r>
              <a:rPr lang="it-IT" sz="1600" b="1" dirty="0"/>
              <a:t>7 - Consapevolezza ed espressione </a:t>
            </a:r>
            <a:r>
              <a:rPr lang="it-IT" sz="1600" b="1" dirty="0" smtClean="0"/>
              <a:t>culturale</a:t>
            </a:r>
            <a:endParaRPr lang="it-IT" sz="2800" dirty="0">
              <a:effectLst/>
              <a:latin typeface="Times New Roman" panose="02020603050405020304" pitchFamily="18" charset="0"/>
              <a:ea typeface="Times New Roman" panose="02020603050405020304" pitchFamily="18" charset="0"/>
            </a:endParaRPr>
          </a:p>
        </p:txBody>
      </p:sp>
      <p:graphicFrame>
        <p:nvGraphicFramePr>
          <p:cNvPr id="4" name="Tabella 3"/>
          <p:cNvGraphicFramePr>
            <a:graphicFrameLocks noGrp="1"/>
          </p:cNvGraphicFramePr>
          <p:nvPr>
            <p:extLst>
              <p:ext uri="{D42A27DB-BD31-4B8C-83A1-F6EECF244321}">
                <p14:modId xmlns:p14="http://schemas.microsoft.com/office/powerpoint/2010/main" val="1877754715"/>
              </p:ext>
            </p:extLst>
          </p:nvPr>
        </p:nvGraphicFramePr>
        <p:xfrm>
          <a:off x="351985" y="1419291"/>
          <a:ext cx="8229601" cy="2164080"/>
        </p:xfrm>
        <a:graphic>
          <a:graphicData uri="http://schemas.openxmlformats.org/drawingml/2006/table">
            <a:tbl>
              <a:tblPr firstRow="1" firstCol="1" lastRow="1" lastCol="1" bandRow="1" bandCol="1">
                <a:tableStyleId>{5C22544A-7EE6-4342-B048-85BDC9FD1C3A}</a:tableStyleId>
              </a:tblPr>
              <a:tblGrid>
                <a:gridCol w="1940928">
                  <a:extLst>
                    <a:ext uri="{9D8B030D-6E8A-4147-A177-3AD203B41FA5}">
                      <a16:colId xmlns:a16="http://schemas.microsoft.com/office/drawing/2014/main" val="20000"/>
                    </a:ext>
                  </a:extLst>
                </a:gridCol>
                <a:gridCol w="1629787">
                  <a:extLst>
                    <a:ext uri="{9D8B030D-6E8A-4147-A177-3AD203B41FA5}">
                      <a16:colId xmlns:a16="http://schemas.microsoft.com/office/drawing/2014/main" val="20001"/>
                    </a:ext>
                  </a:extLst>
                </a:gridCol>
                <a:gridCol w="1629787">
                  <a:extLst>
                    <a:ext uri="{9D8B030D-6E8A-4147-A177-3AD203B41FA5}">
                      <a16:colId xmlns:a16="http://schemas.microsoft.com/office/drawing/2014/main" val="20002"/>
                    </a:ext>
                  </a:extLst>
                </a:gridCol>
                <a:gridCol w="1629787">
                  <a:extLst>
                    <a:ext uri="{9D8B030D-6E8A-4147-A177-3AD203B41FA5}">
                      <a16:colId xmlns:a16="http://schemas.microsoft.com/office/drawing/2014/main" val="20003"/>
                    </a:ext>
                  </a:extLst>
                </a:gridCol>
                <a:gridCol w="1399312">
                  <a:extLst>
                    <a:ext uri="{9D8B030D-6E8A-4147-A177-3AD203B41FA5}">
                      <a16:colId xmlns:a16="http://schemas.microsoft.com/office/drawing/2014/main" val="20004"/>
                    </a:ext>
                  </a:extLst>
                </a:gridCol>
              </a:tblGrid>
              <a:tr h="152400">
                <a:tc>
                  <a:txBody>
                    <a:bodyPr/>
                    <a:lstStyle/>
                    <a:p>
                      <a:pPr algn="ctr">
                        <a:spcAft>
                          <a:spcPts val="0"/>
                        </a:spcAft>
                      </a:pPr>
                      <a:r>
                        <a:rPr lang="it-IT" sz="1000" dirty="0">
                          <a:solidFill>
                            <a:schemeClr val="tx1"/>
                          </a:solidFill>
                          <a:effectLst/>
                        </a:rPr>
                        <a:t> </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000" dirty="0">
                          <a:solidFill>
                            <a:schemeClr val="tx1"/>
                          </a:solidFill>
                          <a:effectLst/>
                        </a:rPr>
                        <a:t>prestazione</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000">
                          <a:solidFill>
                            <a:schemeClr val="tx1"/>
                          </a:solidFill>
                          <a:effectLst/>
                        </a:rPr>
                        <a:t>argomento</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000">
                          <a:solidFill>
                            <a:schemeClr val="tx1"/>
                          </a:solidFill>
                          <a:effectLst/>
                        </a:rPr>
                        <a:t>autonomia</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000" dirty="0">
                          <a:solidFill>
                            <a:schemeClr val="tx1"/>
                          </a:solidFill>
                          <a:effectLst/>
                        </a:rPr>
                        <a:t>strumenti</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00"/>
                  </a:ext>
                </a:extLst>
              </a:tr>
              <a:tr h="942245">
                <a:tc>
                  <a:txBody>
                    <a:bodyPr/>
                    <a:lstStyle/>
                    <a:p>
                      <a:pPr>
                        <a:spcAft>
                          <a:spcPts val="0"/>
                        </a:spcAft>
                      </a:pPr>
                      <a:r>
                        <a:rPr lang="it-IT" sz="1200">
                          <a:solidFill>
                            <a:schemeClr val="tx1"/>
                          </a:solidFill>
                          <a:effectLst/>
                        </a:rPr>
                        <a:t>Orientarsi nel tempo </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Riconosce</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I diversi momenti della giornata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per imitazione dei compagni</a:t>
                      </a:r>
                    </a:p>
                    <a:p>
                      <a:pPr>
                        <a:spcAft>
                          <a:spcPts val="0"/>
                        </a:spcAft>
                      </a:pPr>
                      <a:r>
                        <a:rPr lang="it-IT" sz="1200" b="0">
                          <a:solidFill>
                            <a:schemeClr val="tx1"/>
                          </a:solidFill>
                          <a:effectLst/>
                        </a:rPr>
                        <a:t>spontaneamente</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tabella con immagini dell’organizzazione delle attività della mattinata e immagini degli strumenti</a:t>
                      </a:r>
                    </a:p>
                    <a:p>
                      <a:pPr>
                        <a:spcAft>
                          <a:spcPts val="0"/>
                        </a:spcAft>
                      </a:pPr>
                      <a:r>
                        <a:rPr lang="it-IT" sz="1200" b="0" dirty="0">
                          <a:solidFill>
                            <a:schemeClr val="tx1"/>
                          </a:solidFill>
                          <a:effectLst/>
                        </a:rPr>
                        <a:t>PECS</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540385">
                <a:tc>
                  <a:txBody>
                    <a:bodyPr/>
                    <a:lstStyle/>
                    <a:p>
                      <a:pPr>
                        <a:spcAft>
                          <a:spcPts val="0"/>
                        </a:spcAft>
                      </a:pPr>
                      <a:r>
                        <a:rPr lang="it-IT" sz="1200">
                          <a:solidFill>
                            <a:schemeClr val="tx1"/>
                          </a:solidFill>
                          <a:effectLst/>
                        </a:rPr>
                        <a:t>Collocarsi nel tempo (ciclo della vita)</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Riconosce</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Prima/dopo</a:t>
                      </a:r>
                    </a:p>
                    <a:p>
                      <a:pPr>
                        <a:spcAft>
                          <a:spcPts val="0"/>
                        </a:spcAft>
                      </a:pPr>
                      <a:r>
                        <a:rPr lang="it-IT" sz="1200" b="0" dirty="0">
                          <a:solidFill>
                            <a:schemeClr val="tx1"/>
                          </a:solidFill>
                          <a:effectLst/>
                        </a:rPr>
                        <a:t>Trasformazioni stagionali/personali</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con indicazioni verbali dell’adulto</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uso di immagini di confronto</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bl>
          </a:graphicData>
        </a:graphic>
      </p:graphicFrame>
      <p:sp>
        <p:nvSpPr>
          <p:cNvPr id="9" name="Rectangle 12"/>
          <p:cNvSpPr txBox="1">
            <a:spLocks noChangeArrowheads="1"/>
          </p:cNvSpPr>
          <p:nvPr/>
        </p:nvSpPr>
        <p:spPr bwMode="auto">
          <a:xfrm>
            <a:off x="855699" y="46323"/>
            <a:ext cx="6916738" cy="711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chemeClr val="tx2"/>
              </a:buClr>
              <a:buSzPct val="70000"/>
            </a:pPr>
            <a:r>
              <a:rPr lang="it-IT" altLang="it-IT" sz="1600" b="1" dirty="0" smtClean="0">
                <a:solidFill>
                  <a:srgbClr val="0000FF"/>
                </a:solidFill>
              </a:rPr>
              <a:t>La Certificazione delle Competenze da rilasciare al termine dell’anno scolastico conclusivo</a:t>
            </a:r>
            <a:endParaRPr lang="it-IT" altLang="it-IT" sz="1600" b="1" dirty="0">
              <a:solidFill>
                <a:srgbClr val="0000FF"/>
              </a:solidFill>
            </a:endParaRPr>
          </a:p>
        </p:txBody>
      </p:sp>
      <p:sp>
        <p:nvSpPr>
          <p:cNvPr id="7" name="Ovale 6"/>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3984652904"/>
      </p:ext>
    </p:extLst>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ChangeArrowheads="1"/>
          </p:cNvSpPr>
          <p:nvPr/>
        </p:nvSpPr>
        <p:spPr bwMode="auto">
          <a:xfrm>
            <a:off x="200025" y="325438"/>
            <a:ext cx="636588" cy="590550"/>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3200" dirty="0"/>
              <a:t>A</a:t>
            </a:r>
          </a:p>
        </p:txBody>
      </p:sp>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ttangolo 3"/>
          <p:cNvSpPr/>
          <p:nvPr/>
        </p:nvSpPr>
        <p:spPr>
          <a:xfrm>
            <a:off x="479818" y="2291040"/>
            <a:ext cx="7662041" cy="3416320"/>
          </a:xfrm>
          <a:prstGeom prst="rect">
            <a:avLst/>
          </a:prstGeom>
        </p:spPr>
        <p:txBody>
          <a:bodyPr wrap="square">
            <a:spAutoFit/>
          </a:bodyPr>
          <a:lstStyle/>
          <a:p>
            <a:r>
              <a:rPr lang="it-IT" b="1" dirty="0">
                <a:latin typeface="Times New Roman" panose="02020603050405020304" pitchFamily="18" charset="0"/>
                <a:ea typeface="Times New Roman" panose="02020603050405020304" pitchFamily="18" charset="0"/>
              </a:rPr>
              <a:t> </a:t>
            </a:r>
            <a:endParaRPr lang="it-IT" dirty="0">
              <a:latin typeface="Times New Roman" panose="02020603050405020304" pitchFamily="18" charset="0"/>
              <a:ea typeface="Times New Roman" panose="02020603050405020304" pitchFamily="18" charset="0"/>
            </a:endParaRPr>
          </a:p>
          <a:p>
            <a:pPr algn="just"/>
            <a:r>
              <a:rPr lang="it-IT" b="1" dirty="0">
                <a:latin typeface="+mj-lt"/>
                <a:ea typeface="Times New Roman" panose="02020603050405020304" pitchFamily="18" charset="0"/>
              </a:rPr>
              <a:t>14. Modalità di attuazione dell'integrazione.</a:t>
            </a:r>
            <a:r>
              <a:rPr lang="it-IT" dirty="0">
                <a:latin typeface="+mj-lt"/>
                <a:ea typeface="Times New Roman" panose="02020603050405020304" pitchFamily="18" charset="0"/>
              </a:rPr>
              <a:t> </a:t>
            </a:r>
            <a:r>
              <a:rPr lang="it-IT" dirty="0" smtClean="0">
                <a:latin typeface="+mj-lt"/>
                <a:ea typeface="Times New Roman" panose="02020603050405020304" pitchFamily="18" charset="0"/>
              </a:rPr>
              <a:t>– </a:t>
            </a:r>
          </a:p>
          <a:p>
            <a:pPr algn="just"/>
            <a:r>
              <a:rPr lang="it-IT" dirty="0" smtClean="0">
                <a:latin typeface="+mj-lt"/>
                <a:ea typeface="Times New Roman" panose="02020603050405020304" pitchFamily="18" charset="0"/>
              </a:rPr>
              <a:t>…………………..</a:t>
            </a:r>
            <a:endParaRPr lang="it-IT" dirty="0">
              <a:latin typeface="+mj-lt"/>
              <a:ea typeface="Times New Roman" panose="02020603050405020304" pitchFamily="18" charset="0"/>
            </a:endParaRPr>
          </a:p>
          <a:p>
            <a:pPr algn="just"/>
            <a:r>
              <a:rPr lang="it-IT" dirty="0" smtClean="0">
                <a:latin typeface="+mj-lt"/>
                <a:ea typeface="Times New Roman" panose="02020603050405020304" pitchFamily="18" charset="0"/>
              </a:rPr>
              <a:t>c</a:t>
            </a:r>
            <a:r>
              <a:rPr lang="it-IT" dirty="0">
                <a:latin typeface="+mj-lt"/>
                <a:ea typeface="Times New Roman" panose="02020603050405020304" pitchFamily="18" charset="0"/>
              </a:rPr>
              <a:t>) a </a:t>
            </a:r>
            <a:r>
              <a:rPr lang="it-IT" b="1" dirty="0">
                <a:solidFill>
                  <a:srgbClr val="FF0000"/>
                </a:solidFill>
                <a:latin typeface="+mj-lt"/>
                <a:ea typeface="Times New Roman" panose="02020603050405020304" pitchFamily="18" charset="0"/>
              </a:rPr>
              <a:t>garantire la continuità educativa </a:t>
            </a:r>
            <a:r>
              <a:rPr lang="it-IT" dirty="0">
                <a:latin typeface="+mj-lt"/>
                <a:ea typeface="Times New Roman" panose="02020603050405020304" pitchFamily="18" charset="0"/>
              </a:rPr>
              <a:t>fra i diversi gradi di scuola</a:t>
            </a:r>
            <a:r>
              <a:rPr lang="it-IT" dirty="0" smtClean="0">
                <a:latin typeface="+mj-lt"/>
                <a:ea typeface="Times New Roman" panose="02020603050405020304" pitchFamily="18" charset="0"/>
              </a:rPr>
              <a:t>,</a:t>
            </a:r>
          </a:p>
          <a:p>
            <a:pPr algn="just"/>
            <a:endParaRPr lang="it-IT" dirty="0" smtClean="0">
              <a:latin typeface="+mj-lt"/>
              <a:ea typeface="Times New Roman" panose="02020603050405020304" pitchFamily="18" charset="0"/>
            </a:endParaRPr>
          </a:p>
          <a:p>
            <a:pPr algn="just"/>
            <a:r>
              <a:rPr lang="it-IT" b="1" dirty="0" smtClean="0">
                <a:solidFill>
                  <a:srgbClr val="FF0000"/>
                </a:solidFill>
                <a:latin typeface="+mj-lt"/>
                <a:ea typeface="Times New Roman" panose="02020603050405020304" pitchFamily="18" charset="0"/>
              </a:rPr>
              <a:t>prevedendo </a:t>
            </a:r>
            <a:r>
              <a:rPr lang="it-IT" b="1" dirty="0">
                <a:solidFill>
                  <a:srgbClr val="FF0000"/>
                </a:solidFill>
                <a:latin typeface="+mj-lt"/>
                <a:ea typeface="Times New Roman" panose="02020603050405020304" pitchFamily="18" charset="0"/>
              </a:rPr>
              <a:t>forme obbligatorie di consultazione tra insegnanti del ciclo inferiore e del ciclo superiore </a:t>
            </a:r>
            <a:endParaRPr lang="it-IT" b="1" dirty="0" smtClean="0">
              <a:solidFill>
                <a:srgbClr val="FF0000"/>
              </a:solidFill>
              <a:latin typeface="+mj-lt"/>
              <a:ea typeface="Times New Roman" panose="02020603050405020304" pitchFamily="18" charset="0"/>
            </a:endParaRPr>
          </a:p>
          <a:p>
            <a:pPr algn="just"/>
            <a:endParaRPr lang="it-IT" dirty="0" smtClean="0">
              <a:latin typeface="+mj-lt"/>
              <a:ea typeface="Times New Roman" panose="02020603050405020304" pitchFamily="18" charset="0"/>
            </a:endParaRPr>
          </a:p>
          <a:p>
            <a:pPr algn="just"/>
            <a:r>
              <a:rPr lang="it-IT" dirty="0" smtClean="0">
                <a:latin typeface="+mj-lt"/>
                <a:ea typeface="Times New Roman" panose="02020603050405020304" pitchFamily="18" charset="0"/>
              </a:rPr>
              <a:t>ed </a:t>
            </a:r>
            <a:r>
              <a:rPr lang="it-IT" dirty="0">
                <a:latin typeface="+mj-lt"/>
                <a:ea typeface="Times New Roman" panose="02020603050405020304" pitchFamily="18" charset="0"/>
              </a:rPr>
              <a:t>il </a:t>
            </a:r>
            <a:r>
              <a:rPr lang="it-IT" b="1" dirty="0">
                <a:solidFill>
                  <a:srgbClr val="FF0000"/>
                </a:solidFill>
                <a:latin typeface="+mj-lt"/>
                <a:ea typeface="Times New Roman" panose="02020603050405020304" pitchFamily="18" charset="0"/>
              </a:rPr>
              <a:t>massimo sviluppo dell'esperienza scolastica </a:t>
            </a:r>
            <a:r>
              <a:rPr lang="it-IT" dirty="0">
                <a:latin typeface="+mj-lt"/>
                <a:ea typeface="Times New Roman" panose="02020603050405020304" pitchFamily="18" charset="0"/>
              </a:rPr>
              <a:t>della persona </a:t>
            </a:r>
            <a:r>
              <a:rPr lang="it-IT" dirty="0" smtClean="0">
                <a:latin typeface="+mj-lt"/>
                <a:ea typeface="Times New Roman" panose="02020603050405020304" pitchFamily="18" charset="0"/>
              </a:rPr>
              <a:t>con disabilità </a:t>
            </a:r>
            <a:r>
              <a:rPr lang="it-IT" dirty="0">
                <a:latin typeface="+mj-lt"/>
                <a:ea typeface="Times New Roman" panose="02020603050405020304" pitchFamily="18" charset="0"/>
              </a:rPr>
              <a:t>in tutti gli ordini e gradi di scuola, consentendo il completamento della scuola dell'obbligo anche sino al compimento del diciottesimo anno di </a:t>
            </a:r>
            <a:r>
              <a:rPr lang="it-IT" dirty="0" smtClean="0">
                <a:latin typeface="+mj-lt"/>
                <a:ea typeface="Times New Roman" panose="02020603050405020304" pitchFamily="18" charset="0"/>
              </a:rPr>
              <a:t>età</a:t>
            </a:r>
            <a:r>
              <a:rPr lang="it-IT" dirty="0" smtClean="0">
                <a:latin typeface="Times New Roman" panose="02020603050405020304" pitchFamily="18" charset="0"/>
                <a:ea typeface="Times New Roman" panose="02020603050405020304" pitchFamily="18" charset="0"/>
              </a:rPr>
              <a:t>.</a:t>
            </a:r>
            <a:endParaRPr lang="it-IT" dirty="0">
              <a:effectLst/>
              <a:latin typeface="Times New Roman" panose="02020603050405020304" pitchFamily="18" charset="0"/>
              <a:ea typeface="Times New Roman" panose="02020603050405020304" pitchFamily="18" charset="0"/>
            </a:endParaRPr>
          </a:p>
        </p:txBody>
      </p:sp>
      <p:sp>
        <p:nvSpPr>
          <p:cNvPr id="5" name="Rettangolo 4"/>
          <p:cNvSpPr/>
          <p:nvPr/>
        </p:nvSpPr>
        <p:spPr>
          <a:xfrm>
            <a:off x="556819" y="1489787"/>
            <a:ext cx="7382223" cy="685059"/>
          </a:xfrm>
          <a:prstGeom prst="rect">
            <a:avLst/>
          </a:prstGeom>
        </p:spPr>
        <p:txBody>
          <a:bodyPr wrap="square">
            <a:spAutoFit/>
          </a:bodyPr>
          <a:lstStyle/>
          <a:p>
            <a:pPr>
              <a:lnSpc>
                <a:spcPct val="107000"/>
              </a:lnSpc>
              <a:spcAft>
                <a:spcPts val="800"/>
              </a:spcAft>
            </a:pPr>
            <a:r>
              <a:rPr lang="it-IT" b="1" dirty="0">
                <a:solidFill>
                  <a:srgbClr val="0000FF"/>
                </a:solidFill>
                <a:latin typeface="+mj-lt"/>
                <a:ea typeface="Times New Roman" panose="02020603050405020304" pitchFamily="18" charset="0"/>
                <a:cs typeface="Times New Roman" panose="02020603050405020304" pitchFamily="18" charset="0"/>
              </a:rPr>
              <a:t>Legge del 5 febbraio 1992 n. 104</a:t>
            </a:r>
            <a:r>
              <a:rPr lang="it-IT" dirty="0">
                <a:solidFill>
                  <a:srgbClr val="0000FF"/>
                </a:solidFill>
                <a:latin typeface="+mj-lt"/>
                <a:ea typeface="Times New Roman" panose="02020603050405020304" pitchFamily="18" charset="0"/>
                <a:cs typeface="Times New Roman" panose="02020603050405020304" pitchFamily="18" charset="0"/>
              </a:rPr>
              <a:t> </a:t>
            </a:r>
            <a:r>
              <a:rPr lang="it-IT" dirty="0">
                <a:latin typeface="+mj-lt"/>
                <a:ea typeface="Times New Roman" panose="02020603050405020304" pitchFamily="18" charset="0"/>
                <a:cs typeface="Times New Roman" panose="02020603050405020304" pitchFamily="18" charset="0"/>
              </a:rPr>
              <a:t>art. 14 comma 1 lettera c (</a:t>
            </a:r>
            <a:r>
              <a:rPr lang="it-IT" dirty="0" err="1">
                <a:latin typeface="+mj-lt"/>
                <a:ea typeface="Times New Roman" panose="02020603050405020304" pitchFamily="18" charset="0"/>
                <a:cs typeface="Times New Roman" panose="02020603050405020304" pitchFamily="18" charset="0"/>
              </a:rPr>
              <a:t>Legge-quadro</a:t>
            </a:r>
            <a:r>
              <a:rPr lang="it-IT" dirty="0">
                <a:latin typeface="+mj-lt"/>
                <a:ea typeface="Times New Roman" panose="02020603050405020304" pitchFamily="18" charset="0"/>
                <a:cs typeface="Times New Roman" panose="02020603050405020304" pitchFamily="18" charset="0"/>
              </a:rPr>
              <a:t> </a:t>
            </a:r>
            <a:r>
              <a:rPr lang="it-IT" dirty="0" smtClean="0">
                <a:latin typeface="+mj-lt"/>
                <a:ea typeface="Times New Roman" panose="02020603050405020304" pitchFamily="18" charset="0"/>
                <a:cs typeface="Times New Roman" panose="02020603050405020304" pitchFamily="18" charset="0"/>
              </a:rPr>
              <a:t>per … )</a:t>
            </a:r>
            <a:endParaRPr lang="it-IT" sz="1600" dirty="0">
              <a:latin typeface="+mj-lt"/>
              <a:ea typeface="Calibri" panose="020F0502020204030204" pitchFamily="34" charset="0"/>
              <a:cs typeface="Times New Roman" panose="02020603050405020304" pitchFamily="18" charset="0"/>
            </a:endParaRPr>
          </a:p>
        </p:txBody>
      </p:sp>
      <p:sp>
        <p:nvSpPr>
          <p:cNvPr id="6" name="Text Box 2">
            <a:extLst/>
          </p:cNvPr>
          <p:cNvSpPr txBox="1">
            <a:spLocks noChangeArrowheads="1"/>
          </p:cNvSpPr>
          <p:nvPr/>
        </p:nvSpPr>
        <p:spPr bwMode="auto">
          <a:xfrm>
            <a:off x="995363" y="423346"/>
            <a:ext cx="7018337" cy="369332"/>
          </a:xfrm>
          <a:prstGeom prst="rect">
            <a:avLst/>
          </a:prstGeom>
          <a:noFill/>
          <a:ln>
            <a:noFill/>
          </a:ln>
          <a:effectLst/>
          <a:extLst/>
        </p:spPr>
        <p:txBody>
          <a:bodyPr>
            <a:spAutoFit/>
          </a:bodyPr>
          <a:lstStyle/>
          <a:p>
            <a:pPr lvl="0"/>
            <a:r>
              <a:rPr lang="it-IT" b="1" dirty="0" smtClean="0">
                <a:solidFill>
                  <a:srgbClr val="0000FF"/>
                </a:solidFill>
                <a:latin typeface="+mn-lt"/>
              </a:rPr>
              <a:t>La </a:t>
            </a:r>
            <a:r>
              <a:rPr lang="it-IT" b="1" dirty="0">
                <a:solidFill>
                  <a:srgbClr val="0000FF"/>
                </a:solidFill>
                <a:latin typeface="+mn-lt"/>
              </a:rPr>
              <a:t>continuità nel processo educativo: La normativa </a:t>
            </a:r>
            <a:r>
              <a:rPr lang="it-IT" b="1" dirty="0" smtClean="0">
                <a:solidFill>
                  <a:srgbClr val="0000FF"/>
                </a:solidFill>
                <a:latin typeface="+mn-lt"/>
              </a:rPr>
              <a:t>vigente</a:t>
            </a:r>
            <a:endParaRPr kumimoji="1" lang="it-IT" altLang="it-IT" dirty="0">
              <a:solidFill>
                <a:srgbClr val="0000FF"/>
              </a:solidFill>
              <a:latin typeface="+mn-lt"/>
            </a:endParaRPr>
          </a:p>
        </p:txBody>
      </p:sp>
      <p:sp>
        <p:nvSpPr>
          <p:cNvPr id="7" name="Ovale 6"/>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1800" b="1" i="0" u="none" strike="noStrike" cap="none" normalizeH="0" baseline="0" dirty="0" smtClean="0">
                <a:ln>
                  <a:noFill/>
                </a:ln>
                <a:solidFill>
                  <a:schemeClr val="tx1"/>
                </a:solidFill>
                <a:effectLst/>
                <a:latin typeface="Arial" charset="0"/>
              </a:rPr>
              <a:t>1</a:t>
            </a:r>
          </a:p>
        </p:txBody>
      </p:sp>
    </p:spTree>
    <p:extLst>
      <p:ext uri="{BB962C8B-B14F-4D97-AF65-F5344CB8AC3E}">
        <p14:creationId xmlns:p14="http://schemas.microsoft.com/office/powerpoint/2010/main" val="3771850515"/>
      </p:ext>
    </p:extLst>
  </p:cSld>
  <p:clrMapOvr>
    <a:masterClrMapping/>
  </p:clrMapOvr>
  <p:transition>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7"/>
          <p:cNvSpPr>
            <a:spLocks noChangeArrowheads="1"/>
          </p:cNvSpPr>
          <p:nvPr/>
        </p:nvSpPr>
        <p:spPr bwMode="auto">
          <a:xfrm>
            <a:off x="222140" y="114300"/>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E</a:t>
            </a:r>
          </a:p>
        </p:txBody>
      </p:sp>
      <p:sp>
        <p:nvSpPr>
          <p:cNvPr id="6" name="Rettangolo 5"/>
          <p:cNvSpPr/>
          <p:nvPr/>
        </p:nvSpPr>
        <p:spPr>
          <a:xfrm>
            <a:off x="222140" y="935906"/>
            <a:ext cx="6558455" cy="338554"/>
          </a:xfrm>
          <a:prstGeom prst="rect">
            <a:avLst/>
          </a:prstGeom>
        </p:spPr>
        <p:txBody>
          <a:bodyPr wrap="square">
            <a:spAutoFit/>
          </a:bodyPr>
          <a:lstStyle/>
          <a:p>
            <a:pPr>
              <a:spcAft>
                <a:spcPts val="0"/>
              </a:spcAft>
            </a:pPr>
            <a:r>
              <a:rPr lang="it-IT" sz="1600" b="1" dirty="0"/>
              <a:t>8 - Consapevolezza ed espressione culturale</a:t>
            </a:r>
          </a:p>
        </p:txBody>
      </p:sp>
      <p:graphicFrame>
        <p:nvGraphicFramePr>
          <p:cNvPr id="7" name="Tabella 6"/>
          <p:cNvGraphicFramePr>
            <a:graphicFrameLocks noGrp="1"/>
          </p:cNvGraphicFramePr>
          <p:nvPr>
            <p:extLst>
              <p:ext uri="{D42A27DB-BD31-4B8C-83A1-F6EECF244321}">
                <p14:modId xmlns:p14="http://schemas.microsoft.com/office/powerpoint/2010/main" val="357641898"/>
              </p:ext>
            </p:extLst>
          </p:nvPr>
        </p:nvGraphicFramePr>
        <p:xfrm>
          <a:off x="294234" y="1347505"/>
          <a:ext cx="8229601" cy="4206240"/>
        </p:xfrm>
        <a:graphic>
          <a:graphicData uri="http://schemas.openxmlformats.org/drawingml/2006/table">
            <a:tbl>
              <a:tblPr firstRow="1" firstCol="1" lastRow="1" lastCol="1" bandRow="1" bandCol="1">
                <a:tableStyleId>{5C22544A-7EE6-4342-B048-85BDC9FD1C3A}</a:tableStyleId>
              </a:tblPr>
              <a:tblGrid>
                <a:gridCol w="1924080">
                  <a:extLst>
                    <a:ext uri="{9D8B030D-6E8A-4147-A177-3AD203B41FA5}">
                      <a16:colId xmlns:a16="http://schemas.microsoft.com/office/drawing/2014/main" val="20000"/>
                    </a:ext>
                  </a:extLst>
                </a:gridCol>
                <a:gridCol w="1634399">
                  <a:extLst>
                    <a:ext uri="{9D8B030D-6E8A-4147-A177-3AD203B41FA5}">
                      <a16:colId xmlns:a16="http://schemas.microsoft.com/office/drawing/2014/main" val="20001"/>
                    </a:ext>
                  </a:extLst>
                </a:gridCol>
                <a:gridCol w="1634399">
                  <a:extLst>
                    <a:ext uri="{9D8B030D-6E8A-4147-A177-3AD203B41FA5}">
                      <a16:colId xmlns:a16="http://schemas.microsoft.com/office/drawing/2014/main" val="20002"/>
                    </a:ext>
                  </a:extLst>
                </a:gridCol>
                <a:gridCol w="1634399">
                  <a:extLst>
                    <a:ext uri="{9D8B030D-6E8A-4147-A177-3AD203B41FA5}">
                      <a16:colId xmlns:a16="http://schemas.microsoft.com/office/drawing/2014/main" val="20003"/>
                    </a:ext>
                  </a:extLst>
                </a:gridCol>
                <a:gridCol w="1402324">
                  <a:extLst>
                    <a:ext uri="{9D8B030D-6E8A-4147-A177-3AD203B41FA5}">
                      <a16:colId xmlns:a16="http://schemas.microsoft.com/office/drawing/2014/main" val="20004"/>
                    </a:ext>
                  </a:extLst>
                </a:gridCol>
              </a:tblGrid>
              <a:tr h="152400">
                <a:tc>
                  <a:txBody>
                    <a:bodyPr/>
                    <a:lstStyle/>
                    <a:p>
                      <a:pPr algn="ctr">
                        <a:spcAft>
                          <a:spcPts val="0"/>
                        </a:spcAft>
                      </a:pPr>
                      <a:r>
                        <a:rPr lang="it-IT" sz="1200" dirty="0">
                          <a:solidFill>
                            <a:schemeClr val="tx1"/>
                          </a:solidFill>
                          <a:effectLst/>
                        </a:rPr>
                        <a:t> </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dirty="0">
                          <a:solidFill>
                            <a:schemeClr val="tx1"/>
                          </a:solidFill>
                          <a:effectLst/>
                        </a:rPr>
                        <a:t>prestazione</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a:solidFill>
                            <a:schemeClr val="tx1"/>
                          </a:solidFill>
                          <a:effectLst/>
                        </a:rPr>
                        <a:t>argomento</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a:solidFill>
                            <a:schemeClr val="tx1"/>
                          </a:solidFill>
                          <a:effectLst/>
                        </a:rPr>
                        <a:t>autonomia</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dirty="0">
                          <a:solidFill>
                            <a:schemeClr val="tx1"/>
                          </a:solidFill>
                          <a:effectLst/>
                        </a:rPr>
                        <a:t>strumenti</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00"/>
                  </a:ext>
                </a:extLst>
              </a:tr>
              <a:tr h="609600">
                <a:tc>
                  <a:txBody>
                    <a:bodyPr/>
                    <a:lstStyle/>
                    <a:p>
                      <a:pPr>
                        <a:spcAft>
                          <a:spcPts val="0"/>
                        </a:spcAft>
                      </a:pPr>
                      <a:r>
                        <a:rPr lang="it-IT" sz="1200">
                          <a:solidFill>
                            <a:schemeClr val="tx1"/>
                          </a:solidFill>
                          <a:effectLst/>
                        </a:rPr>
                        <a:t>Conoscere gli organizzatori topologici </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Esegue richieste</a:t>
                      </a:r>
                    </a:p>
                    <a:p>
                      <a:pPr>
                        <a:spcAft>
                          <a:spcPts val="0"/>
                        </a:spcAft>
                      </a:pPr>
                      <a:r>
                        <a:rPr lang="it-IT" sz="1200" b="0">
                          <a:solidFill>
                            <a:schemeClr val="tx1"/>
                          </a:solidFill>
                          <a:effectLst/>
                        </a:rPr>
                        <a:t>“prendi la matita sopra la tavola””</a:t>
                      </a:r>
                    </a:p>
                    <a:p>
                      <a:pPr>
                        <a:spcAft>
                          <a:spcPts val="0"/>
                        </a:spcAft>
                      </a:pPr>
                      <a:r>
                        <a:rPr lang="it-IT" sz="1200" b="0">
                          <a:solidFill>
                            <a:schemeClr val="tx1"/>
                          </a:solidFill>
                          <a:effectLst/>
                        </a:rPr>
                        <a:t>“vai sotto il tavolo..”</a:t>
                      </a:r>
                      <a:r>
                        <a:rPr lang="it-IT" sz="1200" b="0">
                          <a:solidFill>
                            <a:schemeClr val="tx1"/>
                          </a:solidFill>
                          <a:effectLst/>
                          <a:highlight>
                            <a:srgbClr val="FFFF00"/>
                          </a:highlight>
                        </a:rPr>
                        <a:t>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gli indicatori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con la guida verbale di un adulto</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giochi</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762000">
                <a:tc>
                  <a:txBody>
                    <a:bodyPr/>
                    <a:lstStyle/>
                    <a:p>
                      <a:pPr>
                        <a:spcAft>
                          <a:spcPts val="0"/>
                        </a:spcAft>
                      </a:pPr>
                      <a:r>
                        <a:rPr lang="it-IT" sz="1200">
                          <a:solidFill>
                            <a:schemeClr val="tx1"/>
                          </a:solidFill>
                          <a:effectLst/>
                        </a:rPr>
                        <a:t>Individuare la propria posizione nell’ambiente di vita </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Riconosce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il luogo in cui si trova</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su richiesta verbale dell’adulto</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giochi strutturati e non</a:t>
                      </a:r>
                    </a:p>
                    <a:p>
                      <a:pPr>
                        <a:spcAft>
                          <a:spcPts val="0"/>
                        </a:spcAft>
                      </a:pPr>
                      <a:r>
                        <a:rPr lang="it-IT" sz="1200" b="0">
                          <a:solidFill>
                            <a:schemeClr val="tx1"/>
                          </a:solidFill>
                          <a:effectLst/>
                        </a:rPr>
                        <a:t>con fotografie, disegni, semplici mappe</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r h="457200">
                <a:tc>
                  <a:txBody>
                    <a:bodyPr/>
                    <a:lstStyle/>
                    <a:p>
                      <a:pPr>
                        <a:spcAft>
                          <a:spcPts val="0"/>
                        </a:spcAft>
                      </a:pPr>
                      <a:r>
                        <a:rPr lang="it-IT" sz="1200">
                          <a:solidFill>
                            <a:schemeClr val="tx1"/>
                          </a:solidFill>
                          <a:effectLst/>
                        </a:rPr>
                        <a:t>Compiere un percorso consapevole nell’ambiente di vita</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A seguito di una richiesta, va (e ritorna)</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a chiedere una fotocopia nel locale predisposto</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con l’indicazione verbale dell’insegnante</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 </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3"/>
                  </a:ext>
                </a:extLst>
              </a:tr>
              <a:tr h="609600">
                <a:tc>
                  <a:txBody>
                    <a:bodyPr/>
                    <a:lstStyle/>
                    <a:p>
                      <a:pPr>
                        <a:spcAft>
                          <a:spcPts val="0"/>
                        </a:spcAft>
                      </a:pPr>
                      <a:r>
                        <a:rPr lang="it-IT" sz="1200">
                          <a:solidFill>
                            <a:schemeClr val="tx1"/>
                          </a:solidFill>
                          <a:effectLst/>
                        </a:rPr>
                        <a:t>Conoscere i principali ambienti naturali e antropici</a:t>
                      </a:r>
                      <a:endParaRPr lang="it-IT"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Data l’indicazione di un ambiente in cui deve recarsi sceglie</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gli indumenti da indossare</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con domande-guida da parte dell’adulto</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a:solidFill>
                            <a:schemeClr val="tx1"/>
                          </a:solidFill>
                          <a:effectLst/>
                        </a:rPr>
                        <a:t>immagini dell’ambiente interessato </a:t>
                      </a:r>
                    </a:p>
                    <a:p>
                      <a:pPr>
                        <a:spcAft>
                          <a:spcPts val="0"/>
                        </a:spcAft>
                      </a:pPr>
                      <a:r>
                        <a:rPr lang="it-IT" sz="1200" b="0">
                          <a:solidFill>
                            <a:schemeClr val="tx1"/>
                          </a:solidFill>
                          <a:effectLst/>
                        </a:rPr>
                        <a:t> </a:t>
                      </a:r>
                      <a:endParaRPr lang="it-IT"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4"/>
                  </a:ext>
                </a:extLst>
              </a:tr>
              <a:tr h="914400">
                <a:tc>
                  <a:txBody>
                    <a:bodyPr/>
                    <a:lstStyle/>
                    <a:p>
                      <a:pPr>
                        <a:spcAft>
                          <a:spcPts val="0"/>
                        </a:spcAft>
                      </a:pPr>
                      <a:r>
                        <a:rPr lang="it-IT" sz="1200" dirty="0">
                          <a:solidFill>
                            <a:schemeClr val="tx1"/>
                          </a:solidFill>
                          <a:effectLst/>
                        </a:rPr>
                        <a:t>Comprendere alcune rappresentazioni simboliche utili per cogliere la posizione o compiere un percorso</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Sceglie/indica</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l’ambiente in cui entrare tenendo conto dell’immagine simbolica presente sulla porta.</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accompagnato da un adulto, in ambienti conosciuti e abituali</a:t>
                      </a:r>
                    </a:p>
                    <a:p>
                      <a:pPr>
                        <a:spcAft>
                          <a:spcPts val="0"/>
                        </a:spcAft>
                      </a:pPr>
                      <a:r>
                        <a:rPr lang="it-IT" sz="1200" b="0" dirty="0">
                          <a:solidFill>
                            <a:schemeClr val="tx1"/>
                          </a:solidFill>
                          <a:effectLst/>
                        </a:rPr>
                        <a:t>(aule scolastiche autobus della scuola, …)</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immagini dell’ambiente interessato </a:t>
                      </a:r>
                    </a:p>
                    <a:p>
                      <a:pPr>
                        <a:spcAft>
                          <a:spcPts val="0"/>
                        </a:spcAft>
                      </a:pPr>
                      <a:r>
                        <a:rPr lang="it-IT" sz="1200" b="0" dirty="0">
                          <a:solidFill>
                            <a:schemeClr val="tx1"/>
                          </a:solidFill>
                          <a:effectLst/>
                        </a:rPr>
                        <a:t> </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5"/>
                  </a:ext>
                </a:extLst>
              </a:tr>
            </a:tbl>
          </a:graphicData>
        </a:graphic>
      </p:graphicFrame>
      <p:sp>
        <p:nvSpPr>
          <p:cNvPr id="9" name="Rectangle 12"/>
          <p:cNvSpPr txBox="1">
            <a:spLocks noChangeArrowheads="1"/>
          </p:cNvSpPr>
          <p:nvPr/>
        </p:nvSpPr>
        <p:spPr bwMode="auto">
          <a:xfrm>
            <a:off x="855699" y="65575"/>
            <a:ext cx="6916738" cy="711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chemeClr val="tx2"/>
              </a:buClr>
              <a:buSzPct val="70000"/>
            </a:pPr>
            <a:r>
              <a:rPr lang="it-IT" altLang="it-IT" sz="1600" b="1" dirty="0" smtClean="0">
                <a:solidFill>
                  <a:srgbClr val="0000FF"/>
                </a:solidFill>
              </a:rPr>
              <a:t>La Certificazione delle Competenze da rilasciare al termine dell’anno scolastico conclusivo</a:t>
            </a:r>
            <a:endParaRPr lang="it-IT" altLang="it-IT" sz="1600" b="1" dirty="0">
              <a:solidFill>
                <a:srgbClr val="0000FF"/>
              </a:solidFill>
            </a:endParaRPr>
          </a:p>
        </p:txBody>
      </p:sp>
      <p:sp>
        <p:nvSpPr>
          <p:cNvPr id="10" name="Ovale 9"/>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3984652904"/>
      </p:ext>
    </p:extLst>
  </p:cSld>
  <p:clrMapOvr>
    <a:masterClrMapping/>
  </p:clrMapOvr>
  <p:transition>
    <p:rand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7"/>
          <p:cNvSpPr>
            <a:spLocks noChangeArrowheads="1"/>
          </p:cNvSpPr>
          <p:nvPr/>
        </p:nvSpPr>
        <p:spPr bwMode="auto">
          <a:xfrm>
            <a:off x="222140" y="114300"/>
            <a:ext cx="527050"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E</a:t>
            </a:r>
          </a:p>
        </p:txBody>
      </p:sp>
      <p:sp>
        <p:nvSpPr>
          <p:cNvPr id="2" name="Rettangolo 1"/>
          <p:cNvSpPr/>
          <p:nvPr/>
        </p:nvSpPr>
        <p:spPr>
          <a:xfrm>
            <a:off x="217397" y="673257"/>
            <a:ext cx="7603797" cy="338554"/>
          </a:xfrm>
          <a:prstGeom prst="rect">
            <a:avLst/>
          </a:prstGeom>
        </p:spPr>
        <p:txBody>
          <a:bodyPr wrap="square">
            <a:spAutoFit/>
          </a:bodyPr>
          <a:lstStyle/>
          <a:p>
            <a:r>
              <a:rPr lang="it-IT" sz="1600" b="1" dirty="0"/>
              <a:t>8 - Consapevolezza ed espressione </a:t>
            </a:r>
            <a:r>
              <a:rPr lang="it-IT" sz="1600" b="1" dirty="0" smtClean="0"/>
              <a:t>culturale</a:t>
            </a:r>
            <a:endParaRPr lang="it-IT" sz="2800" dirty="0">
              <a:effectLst/>
              <a:latin typeface="Times New Roman" panose="02020603050405020304" pitchFamily="18" charset="0"/>
              <a:ea typeface="Times New Roman" panose="02020603050405020304" pitchFamily="18" charset="0"/>
            </a:endParaRPr>
          </a:p>
        </p:txBody>
      </p:sp>
      <p:graphicFrame>
        <p:nvGraphicFramePr>
          <p:cNvPr id="4" name="Tabella 3"/>
          <p:cNvGraphicFramePr>
            <a:graphicFrameLocks noGrp="1"/>
          </p:cNvGraphicFramePr>
          <p:nvPr>
            <p:extLst>
              <p:ext uri="{D42A27DB-BD31-4B8C-83A1-F6EECF244321}">
                <p14:modId xmlns:p14="http://schemas.microsoft.com/office/powerpoint/2010/main" val="2833305443"/>
              </p:ext>
            </p:extLst>
          </p:nvPr>
        </p:nvGraphicFramePr>
        <p:xfrm>
          <a:off x="283536" y="1041816"/>
          <a:ext cx="8108800" cy="5556302"/>
        </p:xfrm>
        <a:graphic>
          <a:graphicData uri="http://schemas.openxmlformats.org/drawingml/2006/table">
            <a:tbl>
              <a:tblPr firstRow="1" firstCol="1" lastRow="1" lastCol="1" bandRow="1" bandCol="1">
                <a:tableStyleId>{5C22544A-7EE6-4342-B048-85BDC9FD1C3A}</a:tableStyleId>
              </a:tblPr>
              <a:tblGrid>
                <a:gridCol w="1895837">
                  <a:extLst>
                    <a:ext uri="{9D8B030D-6E8A-4147-A177-3AD203B41FA5}">
                      <a16:colId xmlns:a16="http://schemas.microsoft.com/office/drawing/2014/main" val="20000"/>
                    </a:ext>
                  </a:extLst>
                </a:gridCol>
                <a:gridCol w="1610408">
                  <a:extLst>
                    <a:ext uri="{9D8B030D-6E8A-4147-A177-3AD203B41FA5}">
                      <a16:colId xmlns:a16="http://schemas.microsoft.com/office/drawing/2014/main" val="20001"/>
                    </a:ext>
                  </a:extLst>
                </a:gridCol>
                <a:gridCol w="1610408">
                  <a:extLst>
                    <a:ext uri="{9D8B030D-6E8A-4147-A177-3AD203B41FA5}">
                      <a16:colId xmlns:a16="http://schemas.microsoft.com/office/drawing/2014/main" val="20002"/>
                    </a:ext>
                  </a:extLst>
                </a:gridCol>
                <a:gridCol w="1610408">
                  <a:extLst>
                    <a:ext uri="{9D8B030D-6E8A-4147-A177-3AD203B41FA5}">
                      <a16:colId xmlns:a16="http://schemas.microsoft.com/office/drawing/2014/main" val="20003"/>
                    </a:ext>
                  </a:extLst>
                </a:gridCol>
                <a:gridCol w="1381739">
                  <a:extLst>
                    <a:ext uri="{9D8B030D-6E8A-4147-A177-3AD203B41FA5}">
                      <a16:colId xmlns:a16="http://schemas.microsoft.com/office/drawing/2014/main" val="20004"/>
                    </a:ext>
                  </a:extLst>
                </a:gridCol>
              </a:tblGrid>
              <a:tr h="252782">
                <a:tc>
                  <a:txBody>
                    <a:bodyPr/>
                    <a:lstStyle/>
                    <a:p>
                      <a:pPr algn="ctr">
                        <a:spcAft>
                          <a:spcPts val="0"/>
                        </a:spcAft>
                      </a:pPr>
                      <a:r>
                        <a:rPr lang="it-IT" sz="1200" dirty="0">
                          <a:solidFill>
                            <a:schemeClr val="tx1"/>
                          </a:solidFill>
                          <a:effectLst/>
                        </a:rPr>
                        <a:t> </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dirty="0">
                          <a:solidFill>
                            <a:schemeClr val="tx1"/>
                          </a:solidFill>
                          <a:effectLst/>
                        </a:rPr>
                        <a:t>prestazione</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a:solidFill>
                            <a:schemeClr val="tx1"/>
                          </a:solidFill>
                          <a:effectLst/>
                        </a:rPr>
                        <a:t>argomento</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a:solidFill>
                            <a:schemeClr val="tx1"/>
                          </a:solidFill>
                          <a:effectLst/>
                        </a:rPr>
                        <a:t>autonomia</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algn="ctr">
                        <a:spcAft>
                          <a:spcPts val="0"/>
                        </a:spcAft>
                      </a:pPr>
                      <a:r>
                        <a:rPr lang="it-IT" sz="1200" dirty="0">
                          <a:solidFill>
                            <a:schemeClr val="tx1"/>
                          </a:solidFill>
                          <a:effectLst/>
                        </a:rPr>
                        <a:t>strumenti</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10000"/>
                  </a:ext>
                </a:extLst>
              </a:tr>
              <a:tr h="532453">
                <a:tc>
                  <a:txBody>
                    <a:bodyPr/>
                    <a:lstStyle/>
                    <a:p>
                      <a:pPr>
                        <a:spcAft>
                          <a:spcPts val="0"/>
                        </a:spcAft>
                      </a:pPr>
                      <a:r>
                        <a:rPr lang="it-IT" sz="1200">
                          <a:solidFill>
                            <a:schemeClr val="tx1"/>
                          </a:solidFill>
                          <a:effectLst/>
                        </a:rPr>
                        <a:t>Percepire suoni, immagini e parole</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rPr>
                        <a:t>Rivolge l’attenzione</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dirty="0">
                          <a:solidFill>
                            <a:schemeClr val="tx1"/>
                          </a:solidFill>
                          <a:effectLst/>
                        </a:rPr>
                        <a:t>verso la fonte sonora o luminosa</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dirty="0">
                          <a:solidFill>
                            <a:schemeClr val="tx1"/>
                          </a:solidFill>
                          <a:effectLst/>
                        </a:rPr>
                        <a:t>spontaneamente o su indicazione dell’adulto</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rPr>
                        <a:t> </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600652">
                <a:tc>
                  <a:txBody>
                    <a:bodyPr/>
                    <a:lstStyle/>
                    <a:p>
                      <a:pPr>
                        <a:spcAft>
                          <a:spcPts val="0"/>
                        </a:spcAft>
                      </a:pPr>
                      <a:r>
                        <a:rPr lang="it-IT" sz="1200">
                          <a:solidFill>
                            <a:schemeClr val="tx1"/>
                          </a:solidFill>
                          <a:effectLst/>
                        </a:rPr>
                        <a:t>Provare sensazioni di fronte ai messaggi prodotti nei diversi linguaggi</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rPr>
                        <a:t>Esprime con le parole o con la gestualità</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rPr>
                        <a:t>l’emozione provata di fronte a un suono o un’immagine</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dirty="0">
                          <a:solidFill>
                            <a:schemeClr val="tx1"/>
                          </a:solidFill>
                          <a:effectLst/>
                        </a:rPr>
                        <a:t>istintivamente</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rPr>
                        <a:t> </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r h="900978">
                <a:tc>
                  <a:txBody>
                    <a:bodyPr/>
                    <a:lstStyle/>
                    <a:p>
                      <a:pPr>
                        <a:spcAft>
                          <a:spcPts val="0"/>
                        </a:spcAft>
                      </a:pPr>
                      <a:r>
                        <a:rPr lang="it-IT" sz="1200">
                          <a:solidFill>
                            <a:schemeClr val="tx1"/>
                          </a:solidFill>
                          <a:effectLst/>
                        </a:rPr>
                        <a:t>Produrre suoni e immagini, applicando semplici tecniche </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rPr>
                        <a:t>Riproduce un suono (note, brevi canzoni, ,,,)</a:t>
                      </a:r>
                    </a:p>
                    <a:p>
                      <a:pPr>
                        <a:spcAft>
                          <a:spcPts val="0"/>
                        </a:spcAft>
                      </a:pPr>
                      <a:r>
                        <a:rPr lang="it-IT" sz="1200">
                          <a:solidFill>
                            <a:schemeClr val="tx1"/>
                          </a:solidFill>
                          <a:effectLst/>
                        </a:rPr>
                        <a:t>Ascoltato</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rPr>
                        <a:t>utilizzando il corpo (batte le mani), oggetti (due bastoncini), la voce e semplici strumenti musicali </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dirty="0">
                          <a:solidFill>
                            <a:schemeClr val="tx1"/>
                          </a:solidFill>
                          <a:effectLst/>
                        </a:rPr>
                        <a:t>su imitazione di un modello</a:t>
                      </a:r>
                    </a:p>
                    <a:p>
                      <a:pPr>
                        <a:spcAft>
                          <a:spcPts val="0"/>
                        </a:spcAft>
                      </a:pPr>
                      <a:r>
                        <a:rPr lang="it-IT" sz="1200" dirty="0">
                          <a:solidFill>
                            <a:schemeClr val="tx1"/>
                          </a:solidFill>
                          <a:effectLst/>
                        </a:rPr>
                        <a:t> </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rPr>
                        <a:t> </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3"/>
                  </a:ext>
                </a:extLst>
              </a:tr>
              <a:tr h="450489">
                <a:tc>
                  <a:txBody>
                    <a:bodyPr/>
                    <a:lstStyle/>
                    <a:p>
                      <a:pPr>
                        <a:spcAft>
                          <a:spcPts val="0"/>
                        </a:spcAft>
                      </a:pPr>
                      <a:r>
                        <a:rPr lang="it-IT" sz="1200">
                          <a:solidFill>
                            <a:schemeClr val="tx1"/>
                          </a:solidFill>
                          <a:effectLst/>
                        </a:rPr>
                        <a:t>Avere consapevolezza del proprio corpo</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rPr>
                        <a:t>Su richiesta, indica o muove</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rPr>
                        <a:t>parti del corpo </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dirty="0">
                          <a:solidFill>
                            <a:schemeClr val="tx1"/>
                          </a:solidFill>
                          <a:effectLst/>
                        </a:rPr>
                        <a:t>con guida verbale gestuale o fisica di un adulto </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dirty="0">
                          <a:solidFill>
                            <a:schemeClr val="tx1"/>
                          </a:solidFill>
                          <a:effectLst/>
                        </a:rPr>
                        <a:t> </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7573" marR="675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4"/>
                  </a:ext>
                </a:extLst>
              </a:tr>
              <a:tr h="450489">
                <a:tc>
                  <a:txBody>
                    <a:bodyPr/>
                    <a:lstStyle/>
                    <a:p>
                      <a:pPr>
                        <a:spcAft>
                          <a:spcPts val="0"/>
                        </a:spcAft>
                      </a:pPr>
                      <a:r>
                        <a:rPr lang="it-IT" sz="1200">
                          <a:solidFill>
                            <a:schemeClr val="tx1"/>
                          </a:solidFill>
                          <a:effectLst/>
                        </a:rPr>
                        <a:t>Possedere lo schema corporeo</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rPr>
                        <a:t>Usa il corpo</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rPr>
                        <a:t>rispettando gli indicatori spazio-temporali </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rPr>
                        <a:t>con una guida dell’adulto che fornisce indicazioni verbali</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dirty="0">
                          <a:solidFill>
                            <a:schemeClr val="tx1"/>
                          </a:solidFill>
                          <a:effectLst/>
                        </a:rPr>
                        <a:t> </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5"/>
                  </a:ext>
                </a:extLst>
              </a:tr>
              <a:tr h="450489">
                <a:tc>
                  <a:txBody>
                    <a:bodyPr/>
                    <a:lstStyle/>
                    <a:p>
                      <a:pPr>
                        <a:spcAft>
                          <a:spcPts val="0"/>
                        </a:spcAft>
                      </a:pPr>
                      <a:r>
                        <a:rPr lang="it-IT" sz="1200">
                          <a:solidFill>
                            <a:schemeClr val="tx1"/>
                          </a:solidFill>
                          <a:effectLst/>
                        </a:rPr>
                        <a:t>Controllare il proprio corpo </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rPr>
                        <a:t>Interrompe un movimento</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rPr>
                        <a:t>perché è sudato e ha una respirazione è faticosa</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rPr>
                        <a:t>dopo richiami reiterati e indicazioni verbali in contesto</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dirty="0">
                          <a:solidFill>
                            <a:schemeClr val="tx1"/>
                          </a:solidFill>
                          <a:effectLst/>
                        </a:rPr>
                        <a:t> </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6"/>
                  </a:ext>
                </a:extLst>
              </a:tr>
              <a:tr h="425462">
                <a:tc>
                  <a:txBody>
                    <a:bodyPr/>
                    <a:lstStyle/>
                    <a:p>
                      <a:pPr>
                        <a:spcAft>
                          <a:spcPts val="0"/>
                        </a:spcAft>
                      </a:pPr>
                      <a:r>
                        <a:rPr lang="it-IT" sz="1200">
                          <a:solidFill>
                            <a:schemeClr val="tx1"/>
                          </a:solidFill>
                          <a:effectLst/>
                        </a:rPr>
                        <a:t>Usare il proprio corpo in modo funzionale</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rPr>
                        <a:t>Attiva il movimento adeguato</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rPr>
                        <a:t>ad assolvere un compito </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a:solidFill>
                            <a:schemeClr val="tx1"/>
                          </a:solidFill>
                          <a:effectLst/>
                        </a:rPr>
                        <a:t>spontaneamente, su indicazione dell’adulto</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dirty="0">
                          <a:solidFill>
                            <a:schemeClr val="tx1"/>
                          </a:solidFill>
                          <a:effectLst/>
                        </a:rPr>
                        <a:t> </a:t>
                      </a:r>
                      <a:endParaRPr lang="it-IT" sz="1200" dirty="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7"/>
                  </a:ext>
                </a:extLst>
              </a:tr>
              <a:tr h="450489">
                <a:tc>
                  <a:txBody>
                    <a:bodyPr/>
                    <a:lstStyle/>
                    <a:p>
                      <a:pPr>
                        <a:spcAft>
                          <a:spcPts val="0"/>
                        </a:spcAft>
                      </a:pPr>
                      <a:r>
                        <a:rPr lang="it-IT" sz="1200">
                          <a:solidFill>
                            <a:schemeClr val="tx1"/>
                          </a:solidFill>
                          <a:effectLst/>
                        </a:rPr>
                        <a:t>Esprimere emozioni e sensazioni con il corpo</a:t>
                      </a:r>
                      <a:endParaRPr lang="it-IT" sz="1200">
                        <a:solidFill>
                          <a:schemeClr val="tx1"/>
                        </a:solidFill>
                        <a:effectLst/>
                        <a:latin typeface="Times New Roman" panose="02020603050405020304" pitchFamily="18" charset="0"/>
                        <a:ea typeface="Times New Roman" panose="02020603050405020304" pitchFamily="18" charset="0"/>
                      </a:endParaRPr>
                    </a:p>
                  </a:txBody>
                  <a:tcPr marL="67573" marR="6757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Usa la gestualità </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per esprimere emozioni e stati d’animo</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spontaneamente, su richiesta dell’adulto</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spcAft>
                          <a:spcPts val="0"/>
                        </a:spcAft>
                      </a:pPr>
                      <a:r>
                        <a:rPr lang="it-IT" sz="1200" b="0" dirty="0">
                          <a:solidFill>
                            <a:schemeClr val="tx1"/>
                          </a:solidFill>
                          <a:effectLst/>
                        </a:rPr>
                        <a:t>faccine, </a:t>
                      </a:r>
                      <a:r>
                        <a:rPr lang="it-IT" sz="1200" b="0" dirty="0" err="1">
                          <a:solidFill>
                            <a:schemeClr val="tx1"/>
                          </a:solidFill>
                          <a:effectLst/>
                        </a:rPr>
                        <a:t>emoticons</a:t>
                      </a:r>
                      <a:endParaRPr lang="it-IT" sz="1200" b="0" dirty="0">
                        <a:solidFill>
                          <a:schemeClr val="tx1"/>
                        </a:solidFill>
                        <a:effectLst/>
                        <a:latin typeface="Times New Roman" panose="02020603050405020304" pitchFamily="18" charset="0"/>
                        <a:ea typeface="Times New Roman" panose="02020603050405020304" pitchFamily="18" charset="0"/>
                      </a:endParaRPr>
                    </a:p>
                  </a:txBody>
                  <a:tcPr marL="67573" marR="67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8"/>
                  </a:ext>
                </a:extLst>
              </a:tr>
            </a:tbl>
          </a:graphicData>
        </a:graphic>
      </p:graphicFrame>
      <p:sp>
        <p:nvSpPr>
          <p:cNvPr id="7" name="Rectangle 12"/>
          <p:cNvSpPr txBox="1">
            <a:spLocks noChangeArrowheads="1"/>
          </p:cNvSpPr>
          <p:nvPr/>
        </p:nvSpPr>
        <p:spPr bwMode="auto">
          <a:xfrm>
            <a:off x="855699" y="65575"/>
            <a:ext cx="6916738" cy="711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chemeClr val="tx2"/>
              </a:buClr>
              <a:buSzPct val="70000"/>
            </a:pPr>
            <a:r>
              <a:rPr lang="it-IT" altLang="it-IT" sz="1600" b="1" dirty="0" smtClean="0">
                <a:solidFill>
                  <a:srgbClr val="0000FF"/>
                </a:solidFill>
              </a:rPr>
              <a:t>La Certificazione delle Competenze da rilasciare al termine dell’anno scolastico conclusivo</a:t>
            </a:r>
            <a:endParaRPr lang="it-IT" altLang="it-IT" sz="1600" b="1" dirty="0">
              <a:solidFill>
                <a:srgbClr val="0000FF"/>
              </a:solidFill>
            </a:endParaRPr>
          </a:p>
        </p:txBody>
      </p:sp>
      <p:sp>
        <p:nvSpPr>
          <p:cNvPr id="9" name="Ovale 8"/>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1240645481"/>
      </p:ext>
    </p:extLst>
  </p:cSld>
  <p:clrMapOvr>
    <a:masterClrMapping/>
  </p:clrMapOvr>
  <p:transition>
    <p:rand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02855" y="114300"/>
            <a:ext cx="541120" cy="57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2"/>
          <p:cNvSpPr txBox="1">
            <a:spLocks noChangeArrowheads="1"/>
          </p:cNvSpPr>
          <p:nvPr/>
        </p:nvSpPr>
        <p:spPr bwMode="auto">
          <a:xfrm>
            <a:off x="740196" y="132948"/>
            <a:ext cx="6916738"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chemeClr val="tx2"/>
              </a:buClr>
              <a:buSzPct val="70000"/>
            </a:pPr>
            <a:r>
              <a:rPr lang="it-IT" altLang="it-IT" b="1" dirty="0" smtClean="0">
                <a:solidFill>
                  <a:srgbClr val="0000FF"/>
                </a:solidFill>
              </a:rPr>
              <a:t>Traccia della relazione finale</a:t>
            </a:r>
            <a:endParaRPr lang="it-IT" altLang="it-IT" b="1" dirty="0">
              <a:solidFill>
                <a:srgbClr val="0000FF"/>
              </a:solidFill>
            </a:endParaRPr>
          </a:p>
        </p:txBody>
      </p:sp>
      <p:sp>
        <p:nvSpPr>
          <p:cNvPr id="7" name="Rectangle 17"/>
          <p:cNvSpPr>
            <a:spLocks noChangeArrowheads="1"/>
          </p:cNvSpPr>
          <p:nvPr/>
        </p:nvSpPr>
        <p:spPr bwMode="auto">
          <a:xfrm>
            <a:off x="127475" y="132948"/>
            <a:ext cx="525462"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F</a:t>
            </a:r>
          </a:p>
        </p:txBody>
      </p:sp>
      <p:graphicFrame>
        <p:nvGraphicFramePr>
          <p:cNvPr id="17" name="Tabella 16"/>
          <p:cNvGraphicFramePr>
            <a:graphicFrameLocks noGrp="1"/>
          </p:cNvGraphicFramePr>
          <p:nvPr>
            <p:extLst>
              <p:ext uri="{D42A27DB-BD31-4B8C-83A1-F6EECF244321}">
                <p14:modId xmlns:p14="http://schemas.microsoft.com/office/powerpoint/2010/main" val="1173643402"/>
              </p:ext>
            </p:extLst>
          </p:nvPr>
        </p:nvGraphicFramePr>
        <p:xfrm>
          <a:off x="127475" y="960126"/>
          <a:ext cx="8943975" cy="5303520"/>
        </p:xfrm>
        <a:graphic>
          <a:graphicData uri="http://schemas.openxmlformats.org/drawingml/2006/table">
            <a:tbl>
              <a:tblPr>
                <a:tableStyleId>{5C22544A-7EE6-4342-B048-85BDC9FD1C3A}</a:tableStyleId>
              </a:tblPr>
              <a:tblGrid>
                <a:gridCol w="8882981">
                  <a:extLst>
                    <a:ext uri="{9D8B030D-6E8A-4147-A177-3AD203B41FA5}">
                      <a16:colId xmlns:a16="http://schemas.microsoft.com/office/drawing/2014/main" val="20000"/>
                    </a:ext>
                  </a:extLst>
                </a:gridCol>
                <a:gridCol w="60994">
                  <a:extLst>
                    <a:ext uri="{9D8B030D-6E8A-4147-A177-3AD203B41FA5}">
                      <a16:colId xmlns:a16="http://schemas.microsoft.com/office/drawing/2014/main" val="20001"/>
                    </a:ext>
                  </a:extLst>
                </a:gridCol>
              </a:tblGrid>
              <a:tr h="4411662">
                <a:tc>
                  <a:txBody>
                    <a:bodyPr/>
                    <a:lstStyle/>
                    <a:p>
                      <a:pPr algn="ctr">
                        <a:spcAft>
                          <a:spcPts val="0"/>
                        </a:spcAft>
                      </a:pPr>
                      <a:r>
                        <a:rPr lang="it-IT" sz="1400" dirty="0">
                          <a:effectLst/>
                        </a:rPr>
                        <a:t> </a:t>
                      </a:r>
                    </a:p>
                    <a:p>
                      <a:pPr algn="ctr">
                        <a:spcAft>
                          <a:spcPts val="0"/>
                        </a:spcAft>
                      </a:pPr>
                      <a:r>
                        <a:rPr lang="it-IT" sz="1400" dirty="0">
                          <a:effectLst/>
                        </a:rPr>
                        <a:t>Anno scolastico ______________________</a:t>
                      </a:r>
                    </a:p>
                    <a:p>
                      <a:pPr algn="ctr">
                        <a:spcAft>
                          <a:spcPts val="0"/>
                        </a:spcAft>
                      </a:pPr>
                      <a:r>
                        <a:rPr lang="it-IT" sz="1400" dirty="0">
                          <a:effectLst/>
                        </a:rPr>
                        <a:t>Traccia per la relazione finale da inserire nel fascicolo dell’alunno</a:t>
                      </a:r>
                    </a:p>
                    <a:p>
                      <a:pPr algn="ctr">
                        <a:spcAft>
                          <a:spcPts val="0"/>
                        </a:spcAft>
                      </a:pPr>
                      <a:r>
                        <a:rPr lang="it-IT" sz="1400" dirty="0">
                          <a:effectLst/>
                        </a:rPr>
                        <a:t> </a:t>
                      </a:r>
                    </a:p>
                    <a:p>
                      <a:pPr algn="ctr">
                        <a:spcAft>
                          <a:spcPts val="0"/>
                        </a:spcAft>
                      </a:pPr>
                      <a:r>
                        <a:rPr lang="it-IT" sz="1400" b="1" dirty="0">
                          <a:effectLst/>
                        </a:rPr>
                        <a:t>Dalla RILEVAZIONE DI COMPETENZE  COMPARATA </a:t>
                      </a:r>
                    </a:p>
                    <a:p>
                      <a:pPr algn="ctr">
                        <a:spcAft>
                          <a:spcPts val="0"/>
                        </a:spcAft>
                      </a:pPr>
                      <a:r>
                        <a:rPr lang="it-IT" sz="1400" dirty="0">
                          <a:effectLst/>
                        </a:rPr>
                        <a:t>(famiglia, </a:t>
                      </a:r>
                      <a:r>
                        <a:rPr lang="it-IT" sz="1400" dirty="0" smtClean="0">
                          <a:effectLst/>
                        </a:rPr>
                        <a:t>team docenti, </a:t>
                      </a:r>
                      <a:r>
                        <a:rPr lang="it-IT" sz="1400" dirty="0">
                          <a:effectLst/>
                        </a:rPr>
                        <a:t>operatori </a:t>
                      </a:r>
                      <a:r>
                        <a:rPr lang="it-IT" sz="1400" dirty="0" err="1">
                          <a:effectLst/>
                        </a:rPr>
                        <a:t>ulss</a:t>
                      </a:r>
                      <a:r>
                        <a:rPr lang="it-IT" sz="1400" dirty="0">
                          <a:effectLst/>
                        </a:rPr>
                        <a:t>...)</a:t>
                      </a:r>
                    </a:p>
                    <a:p>
                      <a:pPr algn="ctr">
                        <a:spcAft>
                          <a:spcPts val="0"/>
                        </a:spcAft>
                      </a:pPr>
                      <a:r>
                        <a:rPr lang="it-IT" sz="1400" dirty="0">
                          <a:effectLst/>
                        </a:rPr>
                        <a:t>Si delinea il seguente profilo dell'</a:t>
                      </a:r>
                      <a:r>
                        <a:rPr lang="it-IT" sz="1400" dirty="0" err="1">
                          <a:effectLst/>
                        </a:rPr>
                        <a:t>alunn</a:t>
                      </a:r>
                      <a:r>
                        <a:rPr lang="it-IT" sz="1400" dirty="0" smtClean="0">
                          <a:effectLst/>
                        </a:rPr>
                        <a:t>.....................................................</a:t>
                      </a:r>
                      <a:endParaRPr lang="it-IT" sz="1400" dirty="0">
                        <a:effectLst/>
                      </a:endParaRPr>
                    </a:p>
                    <a:p>
                      <a:pPr marL="299085" algn="l">
                        <a:spcAft>
                          <a:spcPts val="0"/>
                        </a:spcAft>
                      </a:pPr>
                      <a:r>
                        <a:rPr lang="it-IT" sz="1400" dirty="0">
                          <a:effectLst/>
                        </a:rPr>
                        <a:t>  </a:t>
                      </a:r>
                    </a:p>
                    <a:p>
                      <a:pPr marL="182563" indent="0" algn="just">
                        <a:spcAft>
                          <a:spcPts val="0"/>
                        </a:spcAft>
                        <a:tabLst/>
                      </a:pPr>
                      <a:r>
                        <a:rPr lang="it-IT" sz="1400" b="1" dirty="0" smtClean="0">
                          <a:effectLst/>
                        </a:rPr>
                        <a:t>SPIRITO </a:t>
                      </a:r>
                      <a:r>
                        <a:rPr lang="it-IT" sz="1400" b="1" dirty="0" err="1" smtClean="0">
                          <a:effectLst/>
                        </a:rPr>
                        <a:t>DI</a:t>
                      </a:r>
                      <a:r>
                        <a:rPr lang="it-IT" sz="1400" b="1" dirty="0" smtClean="0">
                          <a:effectLst/>
                        </a:rPr>
                        <a:t> INIZIATIVA</a:t>
                      </a:r>
                    </a:p>
                    <a:p>
                      <a:pPr marL="182563" indent="0" algn="just">
                        <a:spcAft>
                          <a:spcPts val="0"/>
                        </a:spcAft>
                        <a:tabLst/>
                      </a:pPr>
                      <a:r>
                        <a:rPr lang="it-IT" sz="1400" dirty="0" smtClean="0">
                          <a:effectLst/>
                        </a:rPr>
                        <a:t>L’alunna </a:t>
                      </a:r>
                      <a:r>
                        <a:rPr lang="it-IT" sz="1400" dirty="0">
                          <a:effectLst/>
                        </a:rPr>
                        <a:t>G. sa orientarsi in ambienti interni ed esterni in autonomia riconoscendo la funzione dei vari spazi </a:t>
                      </a:r>
                      <a:r>
                        <a:rPr lang="it-IT" sz="1400" dirty="0" smtClean="0">
                          <a:effectLst/>
                        </a:rPr>
                        <a:t>scolastici.</a:t>
                      </a:r>
                      <a:r>
                        <a:rPr lang="it-IT" sz="1400" baseline="0" dirty="0" smtClean="0">
                          <a:effectLst/>
                        </a:rPr>
                        <a:t> </a:t>
                      </a:r>
                      <a:r>
                        <a:rPr lang="it-IT" sz="1400" dirty="0" smtClean="0">
                          <a:effectLst/>
                        </a:rPr>
                        <a:t>Sa </a:t>
                      </a:r>
                      <a:r>
                        <a:rPr lang="it-IT" sz="1400" dirty="0">
                          <a:effectLst/>
                        </a:rPr>
                        <a:t>riconoscere la situazione di pericolo e attivare comportamenti a tutela della sua incolumità.</a:t>
                      </a:r>
                    </a:p>
                    <a:p>
                      <a:pPr marL="182563" indent="0" algn="just">
                        <a:spcAft>
                          <a:spcPts val="0"/>
                        </a:spcAft>
                        <a:tabLst/>
                      </a:pPr>
                      <a:r>
                        <a:rPr lang="it-IT" sz="1400" dirty="0">
                          <a:effectLst/>
                        </a:rPr>
                        <a:t>Sa individuare e rispettare le regole in diversi contesti anche non noti.</a:t>
                      </a:r>
                    </a:p>
                    <a:p>
                      <a:pPr marL="182563" indent="0" algn="just">
                        <a:spcAft>
                          <a:spcPts val="0"/>
                        </a:spcAft>
                        <a:tabLst/>
                      </a:pPr>
                      <a:r>
                        <a:rPr lang="it-IT" sz="1400" dirty="0">
                          <a:effectLst/>
                        </a:rPr>
                        <a:t>Sa curare la propria persona e la propria igiene rilevandone autonomamente la necessità in maniera funzionale al contesto </a:t>
                      </a:r>
                      <a:r>
                        <a:rPr lang="it-IT" sz="1400" dirty="0" smtClean="0">
                          <a:effectLst/>
                        </a:rPr>
                        <a:t>conosciuto</a:t>
                      </a:r>
                    </a:p>
                    <a:p>
                      <a:pPr marL="182563" indent="0" algn="just">
                        <a:spcAft>
                          <a:spcPts val="0"/>
                        </a:spcAft>
                        <a:tabLst/>
                      </a:pPr>
                      <a:endParaRPr lang="it-IT" sz="1400" b="1" i="1" dirty="0" smtClean="0">
                        <a:effectLst/>
                      </a:endParaRPr>
                    </a:p>
                    <a:p>
                      <a:pPr marL="182563" indent="0" algn="just">
                        <a:spcAft>
                          <a:spcPts val="0"/>
                        </a:spcAft>
                        <a:tabLst/>
                      </a:pPr>
                      <a:r>
                        <a:rPr lang="it-IT" sz="1400" b="1" dirty="0" smtClean="0">
                          <a:effectLst/>
                        </a:rPr>
                        <a:t>COMPETENZE SOCIALI</a:t>
                      </a:r>
                      <a:r>
                        <a:rPr lang="it-IT" sz="1400" b="1" baseline="0" dirty="0" smtClean="0">
                          <a:effectLst/>
                        </a:rPr>
                        <a:t> E CIVICHE</a:t>
                      </a:r>
                      <a:endParaRPr lang="it-IT" sz="1400" b="1" dirty="0" smtClean="0">
                        <a:effectLst/>
                      </a:endParaRPr>
                    </a:p>
                    <a:p>
                      <a:pPr marL="182563" indent="0" algn="just">
                        <a:spcAft>
                          <a:spcPts val="0"/>
                        </a:spcAft>
                        <a:tabLst/>
                      </a:pPr>
                      <a:r>
                        <a:rPr lang="it-IT" sz="1400" dirty="0" smtClean="0">
                          <a:effectLst/>
                        </a:rPr>
                        <a:t>Sa </a:t>
                      </a:r>
                      <a:r>
                        <a:rPr lang="it-IT" sz="1400" dirty="0">
                          <a:effectLst/>
                        </a:rPr>
                        <a:t>riconoscere ed esprimere i propri bisogni e necessità senza alcun problema.</a:t>
                      </a:r>
                    </a:p>
                    <a:p>
                      <a:pPr marL="182563" indent="0" algn="just">
                        <a:spcAft>
                          <a:spcPts val="0"/>
                        </a:spcAft>
                        <a:tabLst/>
                      </a:pPr>
                      <a:r>
                        <a:rPr lang="it-IT" sz="1400" dirty="0">
                          <a:effectLst/>
                        </a:rPr>
                        <a:t>Sa riconoscere i propri punti di forza e di debolezza solo con suggerimenti da parte del docente/adulto, il quale, per mezzo di un suggerimento verbale, la spinge alla riflessione. Infatti, in autonomia, l’alunna fatica ad identificarsi nei suoli limiti e pregi(quali sono i tuoi pregi? E i tuoi difetti? Cosa sai fare bene? Cosa ti piace</a:t>
                      </a:r>
                      <a:r>
                        <a:rPr lang="it-IT" sz="1400" dirty="0" smtClean="0">
                          <a:effectLst/>
                        </a:rPr>
                        <a:t>? Cosa </a:t>
                      </a:r>
                      <a:r>
                        <a:rPr lang="it-IT" sz="1400" dirty="0">
                          <a:effectLst/>
                        </a:rPr>
                        <a:t>non ti piace?) e viene percepita un’assenza di consapevolezza.</a:t>
                      </a:r>
                    </a:p>
                    <a:p>
                      <a:pPr marL="182563" indent="0" algn="just">
                        <a:spcAft>
                          <a:spcPts val="0"/>
                        </a:spcAft>
                        <a:tabLst/>
                      </a:pPr>
                      <a:r>
                        <a:rPr lang="it-IT" sz="1400" dirty="0" smtClean="0">
                          <a:effectLst/>
                        </a:rPr>
                        <a:t>Sa </a:t>
                      </a:r>
                      <a:r>
                        <a:rPr lang="it-IT" sz="1400" dirty="0">
                          <a:effectLst/>
                        </a:rPr>
                        <a:t>adattarsi ai cambiamenti di mansione, </a:t>
                      </a:r>
                      <a:r>
                        <a:rPr lang="it-IT" sz="1400" dirty="0" err="1">
                          <a:effectLst/>
                        </a:rPr>
                        <a:t>setting</a:t>
                      </a:r>
                      <a:r>
                        <a:rPr lang="it-IT" sz="1400" dirty="0">
                          <a:effectLst/>
                        </a:rPr>
                        <a:t> o tutor. Non ha problemi a svolgere le varie attività scolastiche anche in un’aula a parte, lontana dal contesto classe/compagni  ed ha saputo adattarsi alla nuova docente di sostegno senza alcun problema o resistenza e anzi con accoglienza e dolcezza. </a:t>
                      </a:r>
                    </a:p>
                    <a:p>
                      <a:pPr marL="299085" algn="just">
                        <a:spcAft>
                          <a:spcPts val="0"/>
                        </a:spcAft>
                        <a:tabLst>
                          <a:tab pos="7083425" algn="l"/>
                        </a:tabLst>
                      </a:pPr>
                      <a:r>
                        <a:rPr lang="it-IT" sz="1200" dirty="0">
                          <a:effectLst/>
                        </a:rPr>
                        <a:t> </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17797" marR="177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17797" marR="177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19" name="Rectangle 9"/>
          <p:cNvSpPr>
            <a:spLocks noChangeArrowheads="1"/>
          </p:cNvSpPr>
          <p:nvPr/>
        </p:nvSpPr>
        <p:spPr bwMode="auto">
          <a:xfrm>
            <a:off x="2762250" y="17192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sp>
        <p:nvSpPr>
          <p:cNvPr id="8" name="Ovale 7"/>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2342529958"/>
      </p:ext>
    </p:extLst>
  </p:cSld>
  <p:clrMapOvr>
    <a:masterClrMapping/>
  </p:clrMapOvr>
  <p:transition>
    <p:rand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43888" y="114301"/>
            <a:ext cx="700087" cy="743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2"/>
          <p:cNvSpPr txBox="1">
            <a:spLocks noChangeArrowheads="1"/>
          </p:cNvSpPr>
          <p:nvPr/>
        </p:nvSpPr>
        <p:spPr bwMode="auto">
          <a:xfrm>
            <a:off x="923076" y="171449"/>
            <a:ext cx="6916738"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buClr>
                <a:schemeClr val="tx2"/>
              </a:buClr>
              <a:buSzPct val="70000"/>
            </a:pPr>
            <a:r>
              <a:rPr lang="it-IT" altLang="it-IT" b="1" dirty="0" smtClean="0">
                <a:solidFill>
                  <a:srgbClr val="0000FF"/>
                </a:solidFill>
              </a:rPr>
              <a:t>Traccia della relazione finale</a:t>
            </a:r>
            <a:endParaRPr lang="it-IT" altLang="it-IT" b="1" dirty="0">
              <a:solidFill>
                <a:srgbClr val="0000FF"/>
              </a:solidFill>
            </a:endParaRPr>
          </a:p>
        </p:txBody>
      </p:sp>
      <p:sp>
        <p:nvSpPr>
          <p:cNvPr id="7" name="Rectangle 17"/>
          <p:cNvSpPr>
            <a:spLocks noChangeArrowheads="1"/>
          </p:cNvSpPr>
          <p:nvPr/>
        </p:nvSpPr>
        <p:spPr bwMode="auto">
          <a:xfrm>
            <a:off x="223728" y="171449"/>
            <a:ext cx="525462"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F</a:t>
            </a:r>
          </a:p>
        </p:txBody>
      </p:sp>
      <p:graphicFrame>
        <p:nvGraphicFramePr>
          <p:cNvPr id="17" name="Tabella 16"/>
          <p:cNvGraphicFramePr>
            <a:graphicFrameLocks noGrp="1"/>
          </p:cNvGraphicFramePr>
          <p:nvPr>
            <p:extLst>
              <p:ext uri="{D42A27DB-BD31-4B8C-83A1-F6EECF244321}">
                <p14:modId xmlns:p14="http://schemas.microsoft.com/office/powerpoint/2010/main" val="3938708060"/>
              </p:ext>
            </p:extLst>
          </p:nvPr>
        </p:nvGraphicFramePr>
        <p:xfrm>
          <a:off x="341367" y="885825"/>
          <a:ext cx="8359720" cy="5852160"/>
        </p:xfrm>
        <a:graphic>
          <a:graphicData uri="http://schemas.openxmlformats.org/drawingml/2006/table">
            <a:tbl>
              <a:tblPr>
                <a:tableStyleId>{5C22544A-7EE6-4342-B048-85BDC9FD1C3A}</a:tableStyleId>
              </a:tblPr>
              <a:tblGrid>
                <a:gridCol w="8290534">
                  <a:extLst>
                    <a:ext uri="{9D8B030D-6E8A-4147-A177-3AD203B41FA5}">
                      <a16:colId xmlns:a16="http://schemas.microsoft.com/office/drawing/2014/main" val="20000"/>
                    </a:ext>
                  </a:extLst>
                </a:gridCol>
                <a:gridCol w="69186">
                  <a:extLst>
                    <a:ext uri="{9D8B030D-6E8A-4147-A177-3AD203B41FA5}">
                      <a16:colId xmlns:a16="http://schemas.microsoft.com/office/drawing/2014/main" val="20001"/>
                    </a:ext>
                  </a:extLst>
                </a:gridCol>
              </a:tblGrid>
              <a:tr h="5815013">
                <a:tc>
                  <a:txBody>
                    <a:bodyPr/>
                    <a:lstStyle/>
                    <a:p>
                      <a:pPr algn="l">
                        <a:spcAft>
                          <a:spcPts val="0"/>
                        </a:spcAft>
                      </a:pPr>
                      <a:endParaRPr lang="it-IT" sz="1000" b="1" dirty="0" smtClean="0">
                        <a:effectLst/>
                      </a:endParaRPr>
                    </a:p>
                    <a:p>
                      <a:pPr marL="0" algn="just" defTabSz="914400" rtl="0" eaLnBrk="1" latinLnBrk="0" hangingPunct="1">
                        <a:spcAft>
                          <a:spcPts val="0"/>
                        </a:spcAft>
                      </a:pPr>
                      <a:r>
                        <a:rPr lang="it-IT" sz="1400" b="1" kern="1200" dirty="0" smtClean="0">
                          <a:solidFill>
                            <a:schemeClr val="dk1"/>
                          </a:solidFill>
                          <a:effectLst/>
                          <a:latin typeface="+mn-lt"/>
                          <a:ea typeface="+mn-ea"/>
                          <a:cs typeface="+mn-cs"/>
                        </a:rPr>
                        <a:t>COMUNICARE NELLA MADRE LINGUA O LINGUA </a:t>
                      </a:r>
                      <a:r>
                        <a:rPr lang="it-IT" sz="1400" b="1" kern="1200" dirty="0" err="1" smtClean="0">
                          <a:solidFill>
                            <a:schemeClr val="dk1"/>
                          </a:solidFill>
                          <a:effectLst/>
                          <a:latin typeface="+mn-lt"/>
                          <a:ea typeface="+mn-ea"/>
                          <a:cs typeface="+mn-cs"/>
                        </a:rPr>
                        <a:t>DI</a:t>
                      </a:r>
                      <a:r>
                        <a:rPr lang="it-IT" sz="1400" b="1" kern="1200" dirty="0" smtClean="0">
                          <a:solidFill>
                            <a:schemeClr val="dk1"/>
                          </a:solidFill>
                          <a:effectLst/>
                          <a:latin typeface="+mn-lt"/>
                          <a:ea typeface="+mn-ea"/>
                          <a:cs typeface="+mn-cs"/>
                        </a:rPr>
                        <a:t> ISTRUZIONE </a:t>
                      </a:r>
                      <a:endParaRPr lang="it-IT" sz="1400" b="1" kern="1200" dirty="0">
                        <a:solidFill>
                          <a:schemeClr val="dk1"/>
                        </a:solidFill>
                        <a:effectLst/>
                        <a:latin typeface="+mn-lt"/>
                        <a:ea typeface="+mn-ea"/>
                        <a:cs typeface="+mn-cs"/>
                      </a:endParaRPr>
                    </a:p>
                    <a:p>
                      <a:pPr algn="just">
                        <a:spcAft>
                          <a:spcPts val="0"/>
                        </a:spcAft>
                      </a:pPr>
                      <a:r>
                        <a:rPr lang="it-IT" sz="1400" dirty="0" smtClean="0">
                          <a:effectLst/>
                        </a:rPr>
                        <a:t>Sa </a:t>
                      </a:r>
                      <a:r>
                        <a:rPr lang="it-IT" sz="1400" dirty="0">
                          <a:effectLst/>
                        </a:rPr>
                        <a:t>comprendere messaggi semplici su argomenti noti con l’aiuto di facilitatori: spiegazioni del docente, mappe concettuali e schemi semplificativi. </a:t>
                      </a:r>
                    </a:p>
                    <a:p>
                      <a:pPr algn="just">
                        <a:spcAft>
                          <a:spcPts val="0"/>
                        </a:spcAft>
                      </a:pPr>
                      <a:r>
                        <a:rPr lang="it-IT" sz="1400" dirty="0">
                          <a:effectLst/>
                        </a:rPr>
                        <a:t>Sa decodificare linguaggi simbolici conosciuti senza problema. L’unica difficoltà  potrebbe essere rappresentata da problemi di memoria a lungo termine. Il supporto/facilitatore visivo risulta a questo punto molto positivo.</a:t>
                      </a:r>
                    </a:p>
                    <a:p>
                      <a:pPr algn="just">
                        <a:spcAft>
                          <a:spcPts val="0"/>
                        </a:spcAft>
                      </a:pPr>
                      <a:r>
                        <a:rPr lang="it-IT" sz="1400" dirty="0">
                          <a:effectLst/>
                        </a:rPr>
                        <a:t>Sa esprimersi nei modi e nei tempi appropriati ad un contesto noto seguendo le indicazioni ricevute, quando cioè quando le viene chiesto in maniera esplicita, su argomenti che conosce e su cui le sono state date indicazioni semplici e precise.</a:t>
                      </a:r>
                    </a:p>
                    <a:p>
                      <a:pPr algn="just">
                        <a:spcAft>
                          <a:spcPts val="0"/>
                        </a:spcAft>
                      </a:pPr>
                      <a:r>
                        <a:rPr lang="it-IT" sz="1400" dirty="0">
                          <a:effectLst/>
                        </a:rPr>
                        <a:t>Sa riferire messaggi in modo corretto se precedentemente chiariti e più volte ripetuti.</a:t>
                      </a:r>
                    </a:p>
                    <a:p>
                      <a:pPr algn="just">
                        <a:spcAft>
                          <a:spcPts val="0"/>
                        </a:spcAft>
                      </a:pPr>
                      <a:r>
                        <a:rPr lang="it-IT" sz="1400" dirty="0">
                          <a:effectLst/>
                        </a:rPr>
                        <a:t>Sa intervenire in modo adeguato in un contesto noto su argomenti conosciuti ma solo se stimolata e guidata a farlo. Non lo fa mai di sua spontanea volontà. </a:t>
                      </a:r>
                    </a:p>
                    <a:p>
                      <a:pPr algn="just">
                        <a:spcAft>
                          <a:spcPts val="0"/>
                        </a:spcAft>
                      </a:pPr>
                      <a:r>
                        <a:rPr lang="it-IT" sz="1400" dirty="0">
                          <a:effectLst/>
                        </a:rPr>
                        <a:t>Sa porre domande per chiedere chiarimenti rispettando le regole e le indicazioni ricevute.</a:t>
                      </a:r>
                    </a:p>
                    <a:p>
                      <a:pPr algn="just">
                        <a:spcAft>
                          <a:spcPts val="0"/>
                        </a:spcAft>
                      </a:pPr>
                      <a:r>
                        <a:rPr lang="it-IT" sz="1400" dirty="0">
                          <a:effectLst/>
                        </a:rPr>
                        <a:t> </a:t>
                      </a:r>
                      <a:endParaRPr lang="it-IT" sz="1400" dirty="0" smtClean="0">
                        <a:effectLst/>
                      </a:endParaRPr>
                    </a:p>
                    <a:p>
                      <a:pPr algn="just">
                        <a:spcAft>
                          <a:spcPts val="0"/>
                        </a:spcAft>
                      </a:pPr>
                      <a:r>
                        <a:rPr lang="it-IT" sz="1400" b="1" dirty="0" smtClean="0">
                          <a:effectLst/>
                        </a:rPr>
                        <a:t>COMPETENZA MATEMATICA E </a:t>
                      </a:r>
                      <a:r>
                        <a:rPr lang="it-IT" sz="1400" b="1" dirty="0" err="1" smtClean="0">
                          <a:effectLst/>
                        </a:rPr>
                        <a:t>DI</a:t>
                      </a:r>
                      <a:r>
                        <a:rPr lang="it-IT" sz="1400" b="1" dirty="0" smtClean="0">
                          <a:effectLst/>
                        </a:rPr>
                        <a:t> BASE IN SCIENZA E TECNOLOGIA</a:t>
                      </a:r>
                      <a:endParaRPr lang="it-IT" sz="1400" b="1" dirty="0">
                        <a:effectLst/>
                      </a:endParaRPr>
                    </a:p>
                    <a:p>
                      <a:pPr algn="just">
                        <a:spcAft>
                          <a:spcPts val="0"/>
                        </a:spcAft>
                      </a:pPr>
                      <a:r>
                        <a:rPr lang="it-IT" sz="1400" dirty="0">
                          <a:effectLst/>
                        </a:rPr>
                        <a:t>Sa comprendere la situazione problematica se nota nella sua generalità e se allenata a riconoscerla (quindi deve averne fatto esperienza numerose volte) anche con l’utilizzo di facilitatori come la guida costante dell’insegnante.</a:t>
                      </a:r>
                    </a:p>
                    <a:p>
                      <a:pPr algn="just">
                        <a:spcAft>
                          <a:spcPts val="0"/>
                        </a:spcAft>
                      </a:pPr>
                      <a:r>
                        <a:rPr lang="it-IT" sz="1400" dirty="0">
                          <a:effectLst/>
                        </a:rPr>
                        <a:t>Sa raccogliere i dati rilevanti per individuare la strategia di risoluzione già sperimentata se allenata a riconoscerla anche con l’utilizzo di facilitatori sempre sotto lo stimolo e la guida costante dell’insegnante.</a:t>
                      </a:r>
                    </a:p>
                    <a:p>
                      <a:pPr algn="just">
                        <a:spcAft>
                          <a:spcPts val="0"/>
                        </a:spcAft>
                      </a:pPr>
                      <a:r>
                        <a:rPr lang="it-IT" sz="1400" dirty="0">
                          <a:effectLst/>
                        </a:rPr>
                        <a:t>Sa rispettare la sequenza ordinata di azioni (</a:t>
                      </a:r>
                      <a:r>
                        <a:rPr lang="it-IT" sz="1400" u="sng" dirty="0">
                          <a:effectLst/>
                        </a:rPr>
                        <a:t>almeno</a:t>
                      </a:r>
                      <a:r>
                        <a:rPr lang="it-IT" sz="1400" dirty="0">
                          <a:effectLst/>
                        </a:rPr>
                        <a:t> un numero pari a tre) nota se allenata, anche con l’utilizzo di facilitatori.</a:t>
                      </a:r>
                    </a:p>
                    <a:p>
                      <a:pPr algn="just">
                        <a:spcAft>
                          <a:spcPts val="0"/>
                        </a:spcAft>
                      </a:pPr>
                      <a:r>
                        <a:rPr lang="it-IT" sz="1400" dirty="0">
                          <a:effectLst/>
                        </a:rPr>
                        <a:t>Sa reperire gli strumenti indicati necessari all’esecuzione dell’attività come penne, calcolatrice e quaderni senza nessun tipo di problema.</a:t>
                      </a:r>
                    </a:p>
                    <a:p>
                      <a:pPr marL="0" marR="0" lvl="0" indent="0" algn="just" defTabSz="914400" rtl="0" eaLnBrk="1" fontAlgn="auto" latinLnBrk="0" hangingPunct="1">
                        <a:lnSpc>
                          <a:spcPct val="100000"/>
                        </a:lnSpc>
                        <a:spcBef>
                          <a:spcPts val="0"/>
                        </a:spcBef>
                        <a:spcAft>
                          <a:spcPts val="0"/>
                        </a:spcAft>
                        <a:buClrTx/>
                        <a:buSzTx/>
                        <a:buFontTx/>
                        <a:buNone/>
                        <a:tabLst/>
                        <a:defRPr/>
                      </a:pPr>
                      <a:r>
                        <a:rPr lang="it-IT" sz="1400" dirty="0">
                          <a:effectLst/>
                        </a:rPr>
                        <a:t>Sa predisporre la postazione di lavoro in maniera ordinata e funzionale in vista, ad esempio di un compito in classe. </a:t>
                      </a:r>
                      <a:endParaRPr lang="it-IT" sz="1400" b="1" i="1" kern="1200" dirty="0" smtClean="0">
                        <a:solidFill>
                          <a:schemeClr val="dk1"/>
                        </a:solidFill>
                        <a:effectLst/>
                        <a:latin typeface="+mn-lt"/>
                        <a:ea typeface="+mn-ea"/>
                        <a:cs typeface="+mn-cs"/>
                      </a:endParaRPr>
                    </a:p>
                    <a:p>
                      <a:pPr marL="167005" algn="just">
                        <a:spcAft>
                          <a:spcPts val="0"/>
                        </a:spcAft>
                      </a:pPr>
                      <a:r>
                        <a:rPr lang="it-IT" sz="1000" dirty="0">
                          <a:effectLst/>
                        </a:rPr>
                        <a:t> </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7797" marR="177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endParaRPr lang="it-IT" sz="1000" dirty="0">
                        <a:effectLst/>
                      </a:endParaRPr>
                    </a:p>
                    <a:p>
                      <a:pPr algn="ctr">
                        <a:spcAft>
                          <a:spcPts val="0"/>
                        </a:spcAft>
                      </a:pPr>
                      <a:r>
                        <a:rPr lang="it-IT" sz="1000" dirty="0">
                          <a:effectLst/>
                        </a:rPr>
                        <a:t>COLLOQUIO</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7797" marR="177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19" name="Rectangle 9"/>
          <p:cNvSpPr>
            <a:spLocks noChangeArrowheads="1"/>
          </p:cNvSpPr>
          <p:nvPr/>
        </p:nvSpPr>
        <p:spPr bwMode="auto">
          <a:xfrm>
            <a:off x="2762250" y="17192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sp>
        <p:nvSpPr>
          <p:cNvPr id="8" name="Ovale 7"/>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4153414662"/>
      </p:ext>
    </p:extLst>
  </p:cSld>
  <p:clrMapOvr>
    <a:masterClrMapping/>
  </p:clrMapOvr>
  <p:transition>
    <p:rand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01049" y="128588"/>
            <a:ext cx="494205" cy="524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2"/>
          <p:cNvSpPr txBox="1">
            <a:spLocks noChangeArrowheads="1"/>
          </p:cNvSpPr>
          <p:nvPr/>
        </p:nvSpPr>
        <p:spPr bwMode="auto">
          <a:xfrm>
            <a:off x="923076" y="171449"/>
            <a:ext cx="6916738"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buClr>
                <a:schemeClr val="tx2"/>
              </a:buClr>
              <a:buSzPct val="70000"/>
            </a:pPr>
            <a:r>
              <a:rPr lang="it-IT" altLang="it-IT" b="1" dirty="0" smtClean="0">
                <a:solidFill>
                  <a:srgbClr val="0000FF"/>
                </a:solidFill>
              </a:rPr>
              <a:t>Traccia della relazione finale</a:t>
            </a:r>
            <a:endParaRPr lang="it-IT" altLang="it-IT" b="1" dirty="0">
              <a:solidFill>
                <a:srgbClr val="0000FF"/>
              </a:solidFill>
            </a:endParaRPr>
          </a:p>
        </p:txBody>
      </p:sp>
      <p:sp>
        <p:nvSpPr>
          <p:cNvPr id="7" name="Rectangle 17"/>
          <p:cNvSpPr>
            <a:spLocks noChangeArrowheads="1"/>
          </p:cNvSpPr>
          <p:nvPr/>
        </p:nvSpPr>
        <p:spPr bwMode="auto">
          <a:xfrm>
            <a:off x="223728" y="171450"/>
            <a:ext cx="404922" cy="328614"/>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t>F</a:t>
            </a:r>
          </a:p>
        </p:txBody>
      </p:sp>
      <p:graphicFrame>
        <p:nvGraphicFramePr>
          <p:cNvPr id="17" name="Tabella 16"/>
          <p:cNvGraphicFramePr>
            <a:graphicFrameLocks noGrp="1"/>
          </p:cNvGraphicFramePr>
          <p:nvPr>
            <p:extLst>
              <p:ext uri="{D42A27DB-BD31-4B8C-83A1-F6EECF244321}">
                <p14:modId xmlns:p14="http://schemas.microsoft.com/office/powerpoint/2010/main" val="2823198696"/>
              </p:ext>
            </p:extLst>
          </p:nvPr>
        </p:nvGraphicFramePr>
        <p:xfrm>
          <a:off x="223728" y="971550"/>
          <a:ext cx="8671527" cy="2614613"/>
        </p:xfrm>
        <a:graphic>
          <a:graphicData uri="http://schemas.openxmlformats.org/drawingml/2006/table">
            <a:tbl>
              <a:tblPr>
                <a:tableStyleId>{5C22544A-7EE6-4342-B048-85BDC9FD1C3A}</a:tableStyleId>
              </a:tblPr>
              <a:tblGrid>
                <a:gridCol w="8605486">
                  <a:extLst>
                    <a:ext uri="{9D8B030D-6E8A-4147-A177-3AD203B41FA5}">
                      <a16:colId xmlns:a16="http://schemas.microsoft.com/office/drawing/2014/main" val="20000"/>
                    </a:ext>
                  </a:extLst>
                </a:gridCol>
                <a:gridCol w="66041">
                  <a:extLst>
                    <a:ext uri="{9D8B030D-6E8A-4147-A177-3AD203B41FA5}">
                      <a16:colId xmlns:a16="http://schemas.microsoft.com/office/drawing/2014/main" val="20001"/>
                    </a:ext>
                  </a:extLst>
                </a:gridCol>
              </a:tblGrid>
              <a:tr h="2614613">
                <a:tc>
                  <a:txBody>
                    <a:bodyPr/>
                    <a:lstStyle/>
                    <a:p>
                      <a:pPr algn="ctr">
                        <a:spcAft>
                          <a:spcPts val="0"/>
                        </a:spcAft>
                      </a:pPr>
                      <a:r>
                        <a:rPr lang="it-IT" sz="1000" dirty="0">
                          <a:effectLst/>
                        </a:rPr>
                        <a:t> </a:t>
                      </a:r>
                    </a:p>
                    <a:p>
                      <a:pPr algn="just">
                        <a:spcAft>
                          <a:spcPts val="0"/>
                        </a:spcAft>
                      </a:pPr>
                      <a:r>
                        <a:rPr lang="it-IT" sz="1400" b="1" cap="all" baseline="0" dirty="0" smtClean="0">
                          <a:effectLst/>
                        </a:rPr>
                        <a:t>Imparare a imparare</a:t>
                      </a:r>
                    </a:p>
                    <a:p>
                      <a:pPr algn="just">
                        <a:spcAft>
                          <a:spcPts val="0"/>
                        </a:spcAft>
                      </a:pPr>
                      <a:r>
                        <a:rPr lang="it-IT" sz="1400" dirty="0" smtClean="0">
                          <a:effectLst/>
                        </a:rPr>
                        <a:t>Sa </a:t>
                      </a:r>
                      <a:r>
                        <a:rPr lang="it-IT" sz="1400" dirty="0">
                          <a:effectLst/>
                        </a:rPr>
                        <a:t>applicare una semplice procedura nota, se allenata, anche con l’utilizzo di strumenti facilitatori infatti di fronte allo svolgimento di un problema di matematica G. deve avere avuto indicazioni ben precise su come fare,  avere uno schema ben preciso con la successione dei passaggi oppure per svolgere un componimento di italiano, domande - guida per lo sviluppo del tema (anche se questo è sempre molto difficile comunque). Risulta perciò agevolato il procedimento meccanico.</a:t>
                      </a:r>
                    </a:p>
                    <a:p>
                      <a:pPr algn="just">
                        <a:spcAft>
                          <a:spcPts val="0"/>
                        </a:spcAft>
                      </a:pPr>
                      <a:r>
                        <a:rPr lang="it-IT" sz="1400" dirty="0">
                          <a:effectLst/>
                        </a:rPr>
                        <a:t>Sa rispettare una routine avendo consapevolezza della successione temporale degli eventi, riuscendo ad organizzare i tempi in autonomia, infatti sa benissimo ad esempio come si svolge una giornata scolastica. Magari ha bisogno del diario per controllare la successione delle materie.</a:t>
                      </a:r>
                    </a:p>
                    <a:p>
                      <a:pPr algn="just">
                        <a:spcAft>
                          <a:spcPts val="0"/>
                        </a:spcAft>
                      </a:pPr>
                      <a:r>
                        <a:rPr lang="it-IT" sz="1400" dirty="0">
                          <a:effectLst/>
                        </a:rPr>
                        <a:t>Sa effettuare il controllo del risultato seguendo la procedura indicata, valgono le stesse modalità come per lo svolgimento di una consegna o un problema.  </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17797" marR="177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endParaRPr lang="it-IT" sz="1000" dirty="0">
                        <a:effectLst/>
                      </a:endParaRPr>
                    </a:p>
                  </a:txBody>
                  <a:tcPr marL="17797" marR="177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19" name="Rectangle 9"/>
          <p:cNvSpPr>
            <a:spLocks noChangeArrowheads="1"/>
          </p:cNvSpPr>
          <p:nvPr/>
        </p:nvSpPr>
        <p:spPr bwMode="auto">
          <a:xfrm>
            <a:off x="2762250" y="17192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smtClean="0">
                <a:ln>
                  <a:noFill/>
                </a:ln>
                <a:solidFill>
                  <a:schemeClr val="tx1"/>
                </a:solidFill>
                <a:effectLst/>
                <a:latin typeface="Arial" panose="020B0604020202020204" pitchFamily="34" charset="0"/>
              </a:rPr>
              <a:t/>
            </a:r>
            <a:br>
              <a:rPr kumimoji="0" lang="it-IT" altLang="it-IT" sz="1800" b="0" i="0" u="none" strike="noStrike" cap="none" normalizeH="0" baseline="0" smtClean="0">
                <a:ln>
                  <a:noFill/>
                </a:ln>
                <a:solidFill>
                  <a:schemeClr val="tx1"/>
                </a:solidFill>
                <a:effectLst/>
                <a:latin typeface="Arial" panose="020B0604020202020204" pitchFamily="34" charset="0"/>
              </a:rPr>
            </a:br>
            <a:endParaRPr kumimoji="0" lang="it-IT" altLang="it-IT" sz="1800" b="0" i="0" u="none" strike="noStrike" cap="none" normalizeH="0" baseline="0" smtClean="0">
              <a:ln>
                <a:noFill/>
              </a:ln>
              <a:solidFill>
                <a:schemeClr val="tx1"/>
              </a:solidFill>
              <a:effectLst/>
              <a:latin typeface="Arial" panose="020B0604020202020204" pitchFamily="34" charset="0"/>
            </a:endParaRPr>
          </a:p>
        </p:txBody>
      </p:sp>
      <p:sp>
        <p:nvSpPr>
          <p:cNvPr id="8" name="Ovale 7"/>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4153414662"/>
      </p:ext>
    </p:extLst>
  </p:cSld>
  <p:clrMapOvr>
    <a:masterClrMapping/>
  </p:clrMapOvr>
  <p:transition>
    <p:rand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2"/>
          <p:cNvSpPr txBox="1">
            <a:spLocks noChangeArrowheads="1"/>
          </p:cNvSpPr>
          <p:nvPr/>
        </p:nvSpPr>
        <p:spPr bwMode="auto">
          <a:xfrm>
            <a:off x="923076" y="171449"/>
            <a:ext cx="6916738"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chemeClr val="tx2"/>
              </a:buClr>
              <a:buSzPct val="70000"/>
            </a:pPr>
            <a:r>
              <a:rPr lang="it-IT" altLang="it-IT" b="1" dirty="0" smtClean="0">
                <a:solidFill>
                  <a:srgbClr val="0000FF"/>
                </a:solidFill>
              </a:rPr>
              <a:t>Traccia della relazione finale</a:t>
            </a:r>
            <a:endParaRPr lang="it-IT" altLang="it-IT" b="1" dirty="0">
              <a:solidFill>
                <a:srgbClr val="0000FF"/>
              </a:solidFill>
            </a:endParaRPr>
          </a:p>
        </p:txBody>
      </p:sp>
      <p:sp>
        <p:nvSpPr>
          <p:cNvPr id="7" name="Rectangle 17"/>
          <p:cNvSpPr>
            <a:spLocks noChangeArrowheads="1"/>
          </p:cNvSpPr>
          <p:nvPr/>
        </p:nvSpPr>
        <p:spPr bwMode="auto">
          <a:xfrm>
            <a:off x="223728" y="171449"/>
            <a:ext cx="525462"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F</a:t>
            </a:r>
          </a:p>
        </p:txBody>
      </p:sp>
      <p:sp>
        <p:nvSpPr>
          <p:cNvPr id="2" name="Rettangolo 1"/>
          <p:cNvSpPr/>
          <p:nvPr/>
        </p:nvSpPr>
        <p:spPr>
          <a:xfrm>
            <a:off x="223727" y="655379"/>
            <a:ext cx="7548671" cy="461665"/>
          </a:xfrm>
          <a:prstGeom prst="rect">
            <a:avLst/>
          </a:prstGeom>
          <a:ln>
            <a:solidFill>
              <a:schemeClr val="tx1"/>
            </a:solidFill>
          </a:ln>
        </p:spPr>
        <p:txBody>
          <a:bodyPr wrap="square">
            <a:spAutoFit/>
          </a:bodyPr>
          <a:lstStyle/>
          <a:p>
            <a:pPr>
              <a:spcAft>
                <a:spcPts val="0"/>
              </a:spcAft>
            </a:pPr>
            <a:r>
              <a:rPr lang="it-IT" sz="1200" dirty="0">
                <a:ea typeface="Calibri" panose="020F0502020204030204" pitchFamily="34" charset="0"/>
                <a:cs typeface="Times New Roman" panose="02020603050405020304" pitchFamily="18" charset="0"/>
              </a:rPr>
              <a:t>In base al percorso scolastico realizzato dallo studente si rilevano le valutazioni sotto riportate (mettere una crocetta nella casella corrispondente):</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4" name="Tabella 3"/>
          <p:cNvGraphicFramePr>
            <a:graphicFrameLocks noGrp="1"/>
          </p:cNvGraphicFramePr>
          <p:nvPr>
            <p:extLst>
              <p:ext uri="{D42A27DB-BD31-4B8C-83A1-F6EECF244321}">
                <p14:modId xmlns:p14="http://schemas.microsoft.com/office/powerpoint/2010/main" val="1213949766"/>
              </p:ext>
            </p:extLst>
          </p:nvPr>
        </p:nvGraphicFramePr>
        <p:xfrm>
          <a:off x="223728" y="1189111"/>
          <a:ext cx="7572739" cy="1234440"/>
        </p:xfrm>
        <a:graphic>
          <a:graphicData uri="http://schemas.openxmlformats.org/drawingml/2006/table">
            <a:tbl>
              <a:tblPr firstRow="1" firstCol="1" lastRow="1" lastCol="1" bandRow="1" bandCol="1">
                <a:tableStyleId>{5C22544A-7EE6-4342-B048-85BDC9FD1C3A}</a:tableStyleId>
              </a:tblPr>
              <a:tblGrid>
                <a:gridCol w="1098739">
                  <a:extLst>
                    <a:ext uri="{9D8B030D-6E8A-4147-A177-3AD203B41FA5}">
                      <a16:colId xmlns:a16="http://schemas.microsoft.com/office/drawing/2014/main" val="20000"/>
                    </a:ext>
                  </a:extLst>
                </a:gridCol>
                <a:gridCol w="323700">
                  <a:extLst>
                    <a:ext uri="{9D8B030D-6E8A-4147-A177-3AD203B41FA5}">
                      <a16:colId xmlns:a16="http://schemas.microsoft.com/office/drawing/2014/main" val="20001"/>
                    </a:ext>
                  </a:extLst>
                </a:gridCol>
                <a:gridCol w="323700">
                  <a:extLst>
                    <a:ext uri="{9D8B030D-6E8A-4147-A177-3AD203B41FA5}">
                      <a16:colId xmlns:a16="http://schemas.microsoft.com/office/drawing/2014/main" val="20002"/>
                    </a:ext>
                  </a:extLst>
                </a:gridCol>
                <a:gridCol w="323700">
                  <a:extLst>
                    <a:ext uri="{9D8B030D-6E8A-4147-A177-3AD203B41FA5}">
                      <a16:colId xmlns:a16="http://schemas.microsoft.com/office/drawing/2014/main" val="20003"/>
                    </a:ext>
                  </a:extLst>
                </a:gridCol>
                <a:gridCol w="323700">
                  <a:extLst>
                    <a:ext uri="{9D8B030D-6E8A-4147-A177-3AD203B41FA5}">
                      <a16:colId xmlns:a16="http://schemas.microsoft.com/office/drawing/2014/main" val="20004"/>
                    </a:ext>
                  </a:extLst>
                </a:gridCol>
                <a:gridCol w="323700">
                  <a:extLst>
                    <a:ext uri="{9D8B030D-6E8A-4147-A177-3AD203B41FA5}">
                      <a16:colId xmlns:a16="http://schemas.microsoft.com/office/drawing/2014/main" val="20005"/>
                    </a:ext>
                  </a:extLst>
                </a:gridCol>
                <a:gridCol w="323700">
                  <a:extLst>
                    <a:ext uri="{9D8B030D-6E8A-4147-A177-3AD203B41FA5}">
                      <a16:colId xmlns:a16="http://schemas.microsoft.com/office/drawing/2014/main" val="20006"/>
                    </a:ext>
                  </a:extLst>
                </a:gridCol>
                <a:gridCol w="323700">
                  <a:extLst>
                    <a:ext uri="{9D8B030D-6E8A-4147-A177-3AD203B41FA5}">
                      <a16:colId xmlns:a16="http://schemas.microsoft.com/office/drawing/2014/main" val="20007"/>
                    </a:ext>
                  </a:extLst>
                </a:gridCol>
                <a:gridCol w="323700">
                  <a:extLst>
                    <a:ext uri="{9D8B030D-6E8A-4147-A177-3AD203B41FA5}">
                      <a16:colId xmlns:a16="http://schemas.microsoft.com/office/drawing/2014/main" val="20008"/>
                    </a:ext>
                  </a:extLst>
                </a:gridCol>
                <a:gridCol w="323700">
                  <a:extLst>
                    <a:ext uri="{9D8B030D-6E8A-4147-A177-3AD203B41FA5}">
                      <a16:colId xmlns:a16="http://schemas.microsoft.com/office/drawing/2014/main" val="20009"/>
                    </a:ext>
                  </a:extLst>
                </a:gridCol>
                <a:gridCol w="323700">
                  <a:extLst>
                    <a:ext uri="{9D8B030D-6E8A-4147-A177-3AD203B41FA5}">
                      <a16:colId xmlns:a16="http://schemas.microsoft.com/office/drawing/2014/main" val="20010"/>
                    </a:ext>
                  </a:extLst>
                </a:gridCol>
                <a:gridCol w="323700">
                  <a:extLst>
                    <a:ext uri="{9D8B030D-6E8A-4147-A177-3AD203B41FA5}">
                      <a16:colId xmlns:a16="http://schemas.microsoft.com/office/drawing/2014/main" val="20011"/>
                    </a:ext>
                  </a:extLst>
                </a:gridCol>
                <a:gridCol w="323700">
                  <a:extLst>
                    <a:ext uri="{9D8B030D-6E8A-4147-A177-3AD203B41FA5}">
                      <a16:colId xmlns:a16="http://schemas.microsoft.com/office/drawing/2014/main" val="20012"/>
                    </a:ext>
                  </a:extLst>
                </a:gridCol>
                <a:gridCol w="323700">
                  <a:extLst>
                    <a:ext uri="{9D8B030D-6E8A-4147-A177-3AD203B41FA5}">
                      <a16:colId xmlns:a16="http://schemas.microsoft.com/office/drawing/2014/main" val="20013"/>
                    </a:ext>
                  </a:extLst>
                </a:gridCol>
                <a:gridCol w="323700">
                  <a:extLst>
                    <a:ext uri="{9D8B030D-6E8A-4147-A177-3AD203B41FA5}">
                      <a16:colId xmlns:a16="http://schemas.microsoft.com/office/drawing/2014/main" val="20014"/>
                    </a:ext>
                  </a:extLst>
                </a:gridCol>
                <a:gridCol w="323700">
                  <a:extLst>
                    <a:ext uri="{9D8B030D-6E8A-4147-A177-3AD203B41FA5}">
                      <a16:colId xmlns:a16="http://schemas.microsoft.com/office/drawing/2014/main" val="20015"/>
                    </a:ext>
                  </a:extLst>
                </a:gridCol>
                <a:gridCol w="323700">
                  <a:extLst>
                    <a:ext uri="{9D8B030D-6E8A-4147-A177-3AD203B41FA5}">
                      <a16:colId xmlns:a16="http://schemas.microsoft.com/office/drawing/2014/main" val="20016"/>
                    </a:ext>
                  </a:extLst>
                </a:gridCol>
                <a:gridCol w="323700">
                  <a:extLst>
                    <a:ext uri="{9D8B030D-6E8A-4147-A177-3AD203B41FA5}">
                      <a16:colId xmlns:a16="http://schemas.microsoft.com/office/drawing/2014/main" val="20017"/>
                    </a:ext>
                  </a:extLst>
                </a:gridCol>
                <a:gridCol w="323700">
                  <a:extLst>
                    <a:ext uri="{9D8B030D-6E8A-4147-A177-3AD203B41FA5}">
                      <a16:colId xmlns:a16="http://schemas.microsoft.com/office/drawing/2014/main" val="20018"/>
                    </a:ext>
                  </a:extLst>
                </a:gridCol>
                <a:gridCol w="323700">
                  <a:extLst>
                    <a:ext uri="{9D8B030D-6E8A-4147-A177-3AD203B41FA5}">
                      <a16:colId xmlns:a16="http://schemas.microsoft.com/office/drawing/2014/main" val="20019"/>
                    </a:ext>
                  </a:extLst>
                </a:gridCol>
                <a:gridCol w="323700">
                  <a:extLst>
                    <a:ext uri="{9D8B030D-6E8A-4147-A177-3AD203B41FA5}">
                      <a16:colId xmlns:a16="http://schemas.microsoft.com/office/drawing/2014/main" val="20020"/>
                    </a:ext>
                  </a:extLst>
                </a:gridCol>
              </a:tblGrid>
              <a:tr h="0">
                <a:tc gridSpan="21">
                  <a:txBody>
                    <a:bodyPr/>
                    <a:lstStyle/>
                    <a:p>
                      <a:pPr algn="ctr">
                        <a:spcAft>
                          <a:spcPts val="0"/>
                        </a:spcAft>
                      </a:pPr>
                      <a:r>
                        <a:rPr lang="it-IT" sz="900" dirty="0">
                          <a:solidFill>
                            <a:schemeClr val="tx1"/>
                          </a:solidFill>
                          <a:effectLst/>
                        </a:rPr>
                        <a:t>AREA</a:t>
                      </a:r>
                      <a:endParaRPr lang="it-IT"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0"/>
                  </a:ext>
                </a:extLst>
              </a:tr>
              <a:tr h="0">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gridSpan="4">
                  <a:txBody>
                    <a:bodyPr/>
                    <a:lstStyle/>
                    <a:p>
                      <a:pPr algn="ctr">
                        <a:spcAft>
                          <a:spcPts val="0"/>
                        </a:spcAft>
                      </a:pPr>
                      <a:r>
                        <a:rPr lang="it-IT" sz="900">
                          <a:solidFill>
                            <a:schemeClr val="tx1"/>
                          </a:solidFill>
                          <a:effectLst/>
                        </a:rPr>
                        <a:t>linguistica</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hMerge="1">
                  <a:txBody>
                    <a:bodyPr/>
                    <a:lstStyle/>
                    <a:p>
                      <a:endParaRPr lang="it-IT"/>
                    </a:p>
                  </a:txBody>
                  <a:tcPr/>
                </a:tc>
                <a:tc hMerge="1">
                  <a:txBody>
                    <a:bodyPr/>
                    <a:lstStyle/>
                    <a:p>
                      <a:endParaRPr lang="it-IT"/>
                    </a:p>
                  </a:txBody>
                  <a:tcPr/>
                </a:tc>
                <a:tc hMerge="1">
                  <a:txBody>
                    <a:bodyPr/>
                    <a:lstStyle/>
                    <a:p>
                      <a:endParaRPr lang="it-IT"/>
                    </a:p>
                  </a:txBody>
                  <a:tcPr/>
                </a:tc>
                <a:tc gridSpan="4">
                  <a:txBody>
                    <a:bodyPr/>
                    <a:lstStyle/>
                    <a:p>
                      <a:pPr algn="ctr">
                        <a:spcAft>
                          <a:spcPts val="0"/>
                        </a:spcAft>
                      </a:pPr>
                      <a:r>
                        <a:rPr lang="it-IT" sz="900">
                          <a:solidFill>
                            <a:schemeClr val="tx1"/>
                          </a:solidFill>
                          <a:effectLst/>
                        </a:rPr>
                        <a:t>scientifica</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hMerge="1">
                  <a:txBody>
                    <a:bodyPr/>
                    <a:lstStyle/>
                    <a:p>
                      <a:endParaRPr lang="it-IT"/>
                    </a:p>
                  </a:txBody>
                  <a:tcPr/>
                </a:tc>
                <a:tc hMerge="1">
                  <a:txBody>
                    <a:bodyPr/>
                    <a:lstStyle/>
                    <a:p>
                      <a:endParaRPr lang="it-IT"/>
                    </a:p>
                  </a:txBody>
                  <a:tcPr/>
                </a:tc>
                <a:tc hMerge="1">
                  <a:txBody>
                    <a:bodyPr/>
                    <a:lstStyle/>
                    <a:p>
                      <a:endParaRPr lang="it-IT"/>
                    </a:p>
                  </a:txBody>
                  <a:tcPr/>
                </a:tc>
                <a:tc gridSpan="4">
                  <a:txBody>
                    <a:bodyPr/>
                    <a:lstStyle/>
                    <a:p>
                      <a:pPr algn="ctr">
                        <a:spcAft>
                          <a:spcPts val="0"/>
                        </a:spcAft>
                      </a:pPr>
                      <a:r>
                        <a:rPr lang="it-IT" sz="900">
                          <a:solidFill>
                            <a:schemeClr val="tx1"/>
                          </a:solidFill>
                          <a:effectLst/>
                        </a:rPr>
                        <a:t>tecnico-pratica</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hMerge="1">
                  <a:txBody>
                    <a:bodyPr/>
                    <a:lstStyle/>
                    <a:p>
                      <a:endParaRPr lang="it-IT"/>
                    </a:p>
                  </a:txBody>
                  <a:tcPr/>
                </a:tc>
                <a:tc hMerge="1">
                  <a:txBody>
                    <a:bodyPr/>
                    <a:lstStyle/>
                    <a:p>
                      <a:endParaRPr lang="it-IT"/>
                    </a:p>
                  </a:txBody>
                  <a:tcPr/>
                </a:tc>
                <a:tc hMerge="1">
                  <a:txBody>
                    <a:bodyPr/>
                    <a:lstStyle/>
                    <a:p>
                      <a:endParaRPr lang="it-IT"/>
                    </a:p>
                  </a:txBody>
                  <a:tcPr/>
                </a:tc>
                <a:tc gridSpan="4">
                  <a:txBody>
                    <a:bodyPr/>
                    <a:lstStyle/>
                    <a:p>
                      <a:pPr algn="ctr">
                        <a:spcAft>
                          <a:spcPts val="0"/>
                        </a:spcAft>
                      </a:pPr>
                      <a:r>
                        <a:rPr lang="it-IT" sz="900">
                          <a:solidFill>
                            <a:schemeClr val="tx1"/>
                          </a:solidFill>
                          <a:effectLst/>
                        </a:rPr>
                        <a:t>artistica</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hMerge="1">
                  <a:txBody>
                    <a:bodyPr/>
                    <a:lstStyle/>
                    <a:p>
                      <a:endParaRPr lang="it-IT"/>
                    </a:p>
                  </a:txBody>
                  <a:tcPr/>
                </a:tc>
                <a:tc hMerge="1">
                  <a:txBody>
                    <a:bodyPr/>
                    <a:lstStyle/>
                    <a:p>
                      <a:endParaRPr lang="it-IT"/>
                    </a:p>
                  </a:txBody>
                  <a:tcPr/>
                </a:tc>
                <a:tc hMerge="1">
                  <a:txBody>
                    <a:bodyPr/>
                    <a:lstStyle/>
                    <a:p>
                      <a:endParaRPr lang="it-IT"/>
                    </a:p>
                  </a:txBody>
                  <a:tcPr/>
                </a:tc>
                <a:tc gridSpan="4">
                  <a:txBody>
                    <a:bodyPr/>
                    <a:lstStyle/>
                    <a:p>
                      <a:pPr algn="ctr">
                        <a:spcAft>
                          <a:spcPts val="0"/>
                        </a:spcAft>
                      </a:pPr>
                      <a:r>
                        <a:rPr lang="it-IT" sz="900">
                          <a:solidFill>
                            <a:schemeClr val="tx1"/>
                          </a:solidFill>
                          <a:effectLst/>
                        </a:rPr>
                        <a:t>musicale</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1"/>
                  </a:ext>
                </a:extLst>
              </a:tr>
              <a:tr h="0">
                <a:tc>
                  <a:txBody>
                    <a:bodyPr/>
                    <a:lstStyle/>
                    <a:p>
                      <a:pPr algn="ctr">
                        <a:spcAft>
                          <a:spcPts val="0"/>
                        </a:spcAft>
                      </a:pPr>
                      <a:r>
                        <a:rPr lang="it-IT" sz="900">
                          <a:solidFill>
                            <a:schemeClr val="tx1"/>
                          </a:solidFill>
                          <a:effectLst/>
                        </a:rPr>
                        <a:t>Attitudini*</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r h="0">
                <a:tc>
                  <a:txBody>
                    <a:bodyPr/>
                    <a:lstStyle/>
                    <a:p>
                      <a:pPr algn="ctr">
                        <a:spcAft>
                          <a:spcPts val="0"/>
                        </a:spcAft>
                      </a:pPr>
                      <a:r>
                        <a:rPr lang="it-IT" sz="900">
                          <a:solidFill>
                            <a:schemeClr val="tx1"/>
                          </a:solidFill>
                          <a:effectLst/>
                        </a:rPr>
                        <a:t>Interessi*</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3"/>
                  </a:ext>
                </a:extLst>
              </a:tr>
              <a:tr h="0">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rowSpan="2" gridSpan="4">
                  <a:txBody>
                    <a:bodyPr/>
                    <a:lstStyle/>
                    <a:p>
                      <a:pPr algn="ctr">
                        <a:spcAft>
                          <a:spcPts val="0"/>
                        </a:spcAft>
                      </a:pPr>
                      <a:r>
                        <a:rPr lang="it-IT" sz="900">
                          <a:solidFill>
                            <a:schemeClr val="tx1"/>
                          </a:solidFill>
                          <a:effectLst/>
                        </a:rPr>
                        <a:t>motoria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gridSpan="4">
                  <a:txBody>
                    <a:bodyPr/>
                    <a:lstStyle/>
                    <a:p>
                      <a:pPr algn="ctr">
                        <a:spcAft>
                          <a:spcPts val="0"/>
                        </a:spcAft>
                      </a:pPr>
                      <a:r>
                        <a:rPr lang="it-IT" sz="900">
                          <a:solidFill>
                            <a:schemeClr val="tx1"/>
                          </a:solidFill>
                          <a:effectLst/>
                        </a:rPr>
                        <a:t>informatica</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gridSpan="12">
                  <a:txBody>
                    <a:bodyPr/>
                    <a:lstStyle/>
                    <a:p>
                      <a:pPr algn="ctr">
                        <a:spcAft>
                          <a:spcPts val="0"/>
                        </a:spcAft>
                      </a:pPr>
                      <a:r>
                        <a:rPr lang="it-IT" sz="900" dirty="0">
                          <a:solidFill>
                            <a:schemeClr val="tx1"/>
                          </a:solidFill>
                          <a:effectLst/>
                        </a:rPr>
                        <a:t>Nota bene</a:t>
                      </a:r>
                      <a:endParaRPr lang="it-IT"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extLst>
                  <a:ext uri="{0D108BD9-81ED-4DB2-BD59-A6C34878D82A}">
                    <a16:rowId xmlns:a16="http://schemas.microsoft.com/office/drawing/2014/main" val="10004"/>
                  </a:ext>
                </a:extLst>
              </a:tr>
              <a:tr h="0">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gridSpan="4"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gridSpan="4"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gridSpan="12"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extLst>
                  <a:ext uri="{0D108BD9-81ED-4DB2-BD59-A6C34878D82A}">
                    <a16:rowId xmlns:a16="http://schemas.microsoft.com/office/drawing/2014/main" val="10005"/>
                  </a:ext>
                </a:extLst>
              </a:tr>
              <a:tr h="0">
                <a:tc>
                  <a:txBody>
                    <a:bodyPr/>
                    <a:lstStyle/>
                    <a:p>
                      <a:pPr algn="ctr">
                        <a:spcAft>
                          <a:spcPts val="0"/>
                        </a:spcAft>
                      </a:pPr>
                      <a:r>
                        <a:rPr lang="it-IT" sz="900">
                          <a:solidFill>
                            <a:schemeClr val="tx1"/>
                          </a:solidFill>
                          <a:effectLst/>
                        </a:rPr>
                        <a:t>Attitudini*</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rowSpan="3" gridSpan="12">
                  <a:txBody>
                    <a:bodyPr/>
                    <a:lstStyle/>
                    <a:p>
                      <a:pPr algn="ctr">
                        <a:spcAft>
                          <a:spcPts val="0"/>
                        </a:spcAft>
                      </a:pPr>
                      <a:r>
                        <a:rPr lang="it-IT" sz="900" dirty="0">
                          <a:solidFill>
                            <a:schemeClr val="tx1"/>
                          </a:solidFill>
                          <a:effectLst/>
                        </a:rPr>
                        <a:t>La rilevazione prescinde dal rendimento scolastico</a:t>
                      </a:r>
                      <a:endParaRPr lang="it-IT"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rowSpan="3" hMerge="1">
                  <a:txBody>
                    <a:bodyPr/>
                    <a:lstStyle/>
                    <a:p>
                      <a:endParaRPr lang="it-IT"/>
                    </a:p>
                  </a:txBody>
                  <a:tcPr/>
                </a:tc>
                <a:tc rowSpan="3" hMerge="1">
                  <a:txBody>
                    <a:bodyPr/>
                    <a:lstStyle/>
                    <a:p>
                      <a:endParaRPr lang="it-IT"/>
                    </a:p>
                  </a:txBody>
                  <a:tcPr/>
                </a:tc>
                <a:tc rowSpan="3" hMerge="1">
                  <a:txBody>
                    <a:bodyPr/>
                    <a:lstStyle/>
                    <a:p>
                      <a:endParaRPr lang="it-IT"/>
                    </a:p>
                  </a:txBody>
                  <a:tcPr/>
                </a:tc>
                <a:tc rowSpan="3" hMerge="1">
                  <a:txBody>
                    <a:bodyPr/>
                    <a:lstStyle/>
                    <a:p>
                      <a:endParaRPr lang="it-IT"/>
                    </a:p>
                  </a:txBody>
                  <a:tcPr/>
                </a:tc>
                <a:tc rowSpan="3" hMerge="1">
                  <a:txBody>
                    <a:bodyPr/>
                    <a:lstStyle/>
                    <a:p>
                      <a:endParaRPr lang="it-IT"/>
                    </a:p>
                  </a:txBody>
                  <a:tcPr/>
                </a:tc>
                <a:tc rowSpan="3" hMerge="1">
                  <a:txBody>
                    <a:bodyPr/>
                    <a:lstStyle/>
                    <a:p>
                      <a:endParaRPr lang="it-IT"/>
                    </a:p>
                  </a:txBody>
                  <a:tcPr/>
                </a:tc>
                <a:tc rowSpan="3" hMerge="1">
                  <a:txBody>
                    <a:bodyPr/>
                    <a:lstStyle/>
                    <a:p>
                      <a:endParaRPr lang="it-IT"/>
                    </a:p>
                  </a:txBody>
                  <a:tcPr/>
                </a:tc>
                <a:tc rowSpan="3" hMerge="1">
                  <a:txBody>
                    <a:bodyPr/>
                    <a:lstStyle/>
                    <a:p>
                      <a:endParaRPr lang="it-IT"/>
                    </a:p>
                  </a:txBody>
                  <a:tcPr/>
                </a:tc>
                <a:tc rowSpan="3" hMerge="1">
                  <a:txBody>
                    <a:bodyPr/>
                    <a:lstStyle/>
                    <a:p>
                      <a:endParaRPr lang="it-IT"/>
                    </a:p>
                  </a:txBody>
                  <a:tcPr/>
                </a:tc>
                <a:tc rowSpan="3" hMerge="1">
                  <a:txBody>
                    <a:bodyPr/>
                    <a:lstStyle/>
                    <a:p>
                      <a:endParaRPr lang="it-IT"/>
                    </a:p>
                  </a:txBody>
                  <a:tcPr/>
                </a:tc>
                <a:tc rowSpan="3" hMerge="1">
                  <a:txBody>
                    <a:bodyPr/>
                    <a:lstStyle/>
                    <a:p>
                      <a:endParaRPr lang="it-IT"/>
                    </a:p>
                  </a:txBody>
                  <a:tcPr/>
                </a:tc>
                <a:extLst>
                  <a:ext uri="{0D108BD9-81ED-4DB2-BD59-A6C34878D82A}">
                    <a16:rowId xmlns:a16="http://schemas.microsoft.com/office/drawing/2014/main" val="10006"/>
                  </a:ext>
                </a:extLst>
              </a:tr>
              <a:tr h="0">
                <a:tc>
                  <a:txBody>
                    <a:bodyPr/>
                    <a:lstStyle/>
                    <a:p>
                      <a:pPr algn="ctr">
                        <a:spcAft>
                          <a:spcPts val="0"/>
                        </a:spcAft>
                      </a:pPr>
                      <a:r>
                        <a:rPr lang="it-IT" sz="900">
                          <a:solidFill>
                            <a:schemeClr val="tx1"/>
                          </a:solidFill>
                          <a:effectLst/>
                        </a:rPr>
                        <a:t>Interessi*</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4</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3</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2</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1</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gridSpan="12"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extLst>
                  <a:ext uri="{0D108BD9-81ED-4DB2-BD59-A6C34878D82A}">
                    <a16:rowId xmlns:a16="http://schemas.microsoft.com/office/drawing/2014/main" val="10007"/>
                  </a:ext>
                </a:extLst>
              </a:tr>
              <a:tr h="0">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it-IT" sz="900" dirty="0">
                          <a:solidFill>
                            <a:schemeClr val="tx1"/>
                          </a:solidFill>
                          <a:effectLst/>
                        </a:rPr>
                        <a:t> </a:t>
                      </a:r>
                      <a:endParaRPr lang="it-IT"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gridSpan="12"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extLst>
                  <a:ext uri="{0D108BD9-81ED-4DB2-BD59-A6C34878D82A}">
                    <a16:rowId xmlns:a16="http://schemas.microsoft.com/office/drawing/2014/main" val="10008"/>
                  </a:ext>
                </a:extLst>
              </a:tr>
            </a:tbl>
          </a:graphicData>
        </a:graphic>
      </p:graphicFrame>
      <p:sp>
        <p:nvSpPr>
          <p:cNvPr id="5" name="Rettangolo 4"/>
          <p:cNvSpPr/>
          <p:nvPr/>
        </p:nvSpPr>
        <p:spPr>
          <a:xfrm>
            <a:off x="-102476" y="2414602"/>
            <a:ext cx="7898939" cy="276999"/>
          </a:xfrm>
          <a:prstGeom prst="rect">
            <a:avLst/>
          </a:prstGeom>
        </p:spPr>
        <p:txBody>
          <a:bodyPr wrap="square">
            <a:spAutoFit/>
          </a:bodyPr>
          <a:lstStyle/>
          <a:p>
            <a:pPr algn="ctr">
              <a:spcAft>
                <a:spcPts val="0"/>
              </a:spcAft>
              <a:tabLst>
                <a:tab pos="457200" algn="l"/>
                <a:tab pos="1028700" algn="l"/>
                <a:tab pos="1600200" algn="l"/>
                <a:tab pos="2286000" algn="l"/>
                <a:tab pos="2400300" algn="l"/>
              </a:tabLst>
            </a:pPr>
            <a:r>
              <a:rPr lang="it-IT" sz="1200" b="1" dirty="0">
                <a:ea typeface="Calibri" panose="020F0502020204030204" pitchFamily="34" charset="0"/>
                <a:cs typeface="Times New Roman" panose="02020603050405020304" pitchFamily="18" charset="0"/>
              </a:rPr>
              <a:t>*</a:t>
            </a:r>
            <a:r>
              <a:rPr lang="it-IT" sz="1200" dirty="0">
                <a:ea typeface="Calibri" panose="020F0502020204030204" pitchFamily="34" charset="0"/>
                <a:cs typeface="Times New Roman" panose="02020603050405020304" pitchFamily="18" charset="0"/>
              </a:rPr>
              <a:t>Livelli: 	4=Elevato     3=Buono      2=Sufficiente      1=Insufficiente</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ttangolo 5"/>
          <p:cNvSpPr/>
          <p:nvPr/>
        </p:nvSpPr>
        <p:spPr>
          <a:xfrm>
            <a:off x="223728" y="2800730"/>
            <a:ext cx="3913921" cy="646331"/>
          </a:xfrm>
          <a:prstGeom prst="rect">
            <a:avLst/>
          </a:prstGeom>
          <a:ln>
            <a:solidFill>
              <a:schemeClr val="tx1"/>
            </a:solidFill>
          </a:ln>
        </p:spPr>
        <p:txBody>
          <a:bodyPr wrap="square">
            <a:spAutoFit/>
          </a:bodyPr>
          <a:lstStyle/>
          <a:p>
            <a:pPr algn="just">
              <a:lnSpc>
                <a:spcPct val="150000"/>
              </a:lnSpc>
              <a:spcAft>
                <a:spcPts val="0"/>
              </a:spcAft>
              <a:tabLst>
                <a:tab pos="457200" algn="l"/>
                <a:tab pos="1028700" algn="l"/>
                <a:tab pos="1600200" algn="l"/>
                <a:tab pos="2286000" algn="l"/>
                <a:tab pos="2400300" algn="l"/>
              </a:tabLst>
            </a:pPr>
            <a:r>
              <a:rPr lang="it-IT" sz="1200" b="1" dirty="0">
                <a:ea typeface="Calibri" panose="020F0502020204030204" pitchFamily="34" charset="0"/>
                <a:cs typeface="Times New Roman" panose="02020603050405020304" pitchFamily="18" charset="0"/>
              </a:rPr>
              <a:t>L’alunno ha partecipato a </a:t>
            </a:r>
            <a:r>
              <a:rPr lang="it-IT" sz="1200" b="1" u="sng" dirty="0">
                <a:ea typeface="Calibri" panose="020F0502020204030204" pitchFamily="34" charset="0"/>
                <a:cs typeface="Times New Roman" panose="02020603050405020304" pitchFamily="18" charset="0"/>
              </a:rPr>
              <a:t>eventi, laboratori, attività particolari</a:t>
            </a:r>
            <a:endParaRPr lang="it-IT" sz="1200" b="1"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8" name="Tabella 7"/>
          <p:cNvGraphicFramePr>
            <a:graphicFrameLocks noGrp="1"/>
          </p:cNvGraphicFramePr>
          <p:nvPr>
            <p:extLst>
              <p:ext uri="{D42A27DB-BD31-4B8C-83A1-F6EECF244321}">
                <p14:modId xmlns:p14="http://schemas.microsoft.com/office/powerpoint/2010/main" val="160757214"/>
              </p:ext>
            </p:extLst>
          </p:nvPr>
        </p:nvGraphicFramePr>
        <p:xfrm>
          <a:off x="216640" y="3151801"/>
          <a:ext cx="7579822" cy="1028700"/>
        </p:xfrm>
        <a:graphic>
          <a:graphicData uri="http://schemas.openxmlformats.org/drawingml/2006/table">
            <a:tbl>
              <a:tblPr firstRow="1" firstCol="1" bandRow="1">
                <a:tableStyleId>{5C22544A-7EE6-4342-B048-85BDC9FD1C3A}</a:tableStyleId>
              </a:tblPr>
              <a:tblGrid>
                <a:gridCol w="1894956">
                  <a:extLst>
                    <a:ext uri="{9D8B030D-6E8A-4147-A177-3AD203B41FA5}">
                      <a16:colId xmlns:a16="http://schemas.microsoft.com/office/drawing/2014/main" val="20000"/>
                    </a:ext>
                  </a:extLst>
                </a:gridCol>
                <a:gridCol w="1497178">
                  <a:extLst>
                    <a:ext uri="{9D8B030D-6E8A-4147-A177-3AD203B41FA5}">
                      <a16:colId xmlns:a16="http://schemas.microsoft.com/office/drawing/2014/main" val="20001"/>
                    </a:ext>
                  </a:extLst>
                </a:gridCol>
                <a:gridCol w="2292732">
                  <a:extLst>
                    <a:ext uri="{9D8B030D-6E8A-4147-A177-3AD203B41FA5}">
                      <a16:colId xmlns:a16="http://schemas.microsoft.com/office/drawing/2014/main" val="20002"/>
                    </a:ext>
                  </a:extLst>
                </a:gridCol>
                <a:gridCol w="1894956">
                  <a:extLst>
                    <a:ext uri="{9D8B030D-6E8A-4147-A177-3AD203B41FA5}">
                      <a16:colId xmlns:a16="http://schemas.microsoft.com/office/drawing/2014/main" val="20003"/>
                    </a:ext>
                  </a:extLst>
                </a:gridCol>
              </a:tblGrid>
              <a:tr h="0">
                <a:tc>
                  <a:txBody>
                    <a:bodyPr/>
                    <a:lstStyle/>
                    <a:p>
                      <a:pPr algn="ctr">
                        <a:lnSpc>
                          <a:spcPct val="150000"/>
                        </a:lnSpc>
                        <a:spcAft>
                          <a:spcPts val="0"/>
                        </a:spcAft>
                        <a:tabLst>
                          <a:tab pos="457200" algn="l"/>
                          <a:tab pos="1028700" algn="l"/>
                          <a:tab pos="1600200" algn="l"/>
                          <a:tab pos="2286000" algn="l"/>
                          <a:tab pos="2400300" algn="l"/>
                        </a:tabLst>
                      </a:pPr>
                      <a:r>
                        <a:rPr lang="it-IT" sz="900" dirty="0">
                          <a:solidFill>
                            <a:schemeClr val="tx1"/>
                          </a:solidFill>
                          <a:effectLst/>
                        </a:rPr>
                        <a:t>Attività/laboratorio</a:t>
                      </a:r>
                      <a:endParaRPr lang="it-IT"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Durata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partecipazione</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Produttività/risultati raggiunti</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0">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dirty="0">
                          <a:solidFill>
                            <a:schemeClr val="tx1"/>
                          </a:solidFill>
                          <a:effectLst/>
                        </a:rPr>
                        <a:t> </a:t>
                      </a:r>
                      <a:endParaRPr lang="it-IT"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endParaRPr>
                    </a:p>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0">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endParaRPr>
                    </a:p>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dirty="0">
                          <a:solidFill>
                            <a:schemeClr val="tx1"/>
                          </a:solidFill>
                          <a:effectLst/>
                        </a:rPr>
                        <a:t> </a:t>
                      </a:r>
                      <a:endParaRPr lang="it-IT"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bl>
          </a:graphicData>
        </a:graphic>
      </p:graphicFrame>
      <p:sp>
        <p:nvSpPr>
          <p:cNvPr id="13" name="Rettangolo 12"/>
          <p:cNvSpPr/>
          <p:nvPr/>
        </p:nvSpPr>
        <p:spPr>
          <a:xfrm>
            <a:off x="223728" y="4564515"/>
            <a:ext cx="7548671" cy="276999"/>
          </a:xfrm>
          <a:prstGeom prst="rect">
            <a:avLst/>
          </a:prstGeom>
          <a:ln>
            <a:solidFill>
              <a:schemeClr val="tx1"/>
            </a:solidFill>
          </a:ln>
        </p:spPr>
        <p:txBody>
          <a:bodyPr wrap="square">
            <a:spAutoFit/>
          </a:bodyPr>
          <a:lstStyle/>
          <a:p>
            <a:r>
              <a:rPr lang="it-IT" sz="1200" b="1" dirty="0"/>
              <a:t>L’alunno ha partecipato alle uscite didattiche</a:t>
            </a:r>
            <a:endParaRPr lang="it-IT" sz="1200" dirty="0"/>
          </a:p>
        </p:txBody>
      </p:sp>
      <p:graphicFrame>
        <p:nvGraphicFramePr>
          <p:cNvPr id="15" name="Tabella 14"/>
          <p:cNvGraphicFramePr>
            <a:graphicFrameLocks noGrp="1"/>
          </p:cNvGraphicFramePr>
          <p:nvPr>
            <p:extLst>
              <p:ext uri="{D42A27DB-BD31-4B8C-83A1-F6EECF244321}">
                <p14:modId xmlns:p14="http://schemas.microsoft.com/office/powerpoint/2010/main" val="3230698153"/>
              </p:ext>
            </p:extLst>
          </p:nvPr>
        </p:nvGraphicFramePr>
        <p:xfrm>
          <a:off x="216640" y="4890979"/>
          <a:ext cx="7548671" cy="1255167"/>
        </p:xfrm>
        <a:graphic>
          <a:graphicData uri="http://schemas.openxmlformats.org/drawingml/2006/table">
            <a:tbl>
              <a:tblPr firstRow="1" firstCol="1" bandRow="1">
                <a:tableStyleId>{5C22544A-7EE6-4342-B048-85BDC9FD1C3A}</a:tableStyleId>
              </a:tblPr>
              <a:tblGrid>
                <a:gridCol w="1887168">
                  <a:extLst>
                    <a:ext uri="{9D8B030D-6E8A-4147-A177-3AD203B41FA5}">
                      <a16:colId xmlns:a16="http://schemas.microsoft.com/office/drawing/2014/main" val="20000"/>
                    </a:ext>
                  </a:extLst>
                </a:gridCol>
                <a:gridCol w="1491025">
                  <a:extLst>
                    <a:ext uri="{9D8B030D-6E8A-4147-A177-3AD203B41FA5}">
                      <a16:colId xmlns:a16="http://schemas.microsoft.com/office/drawing/2014/main" val="20001"/>
                    </a:ext>
                  </a:extLst>
                </a:gridCol>
                <a:gridCol w="1894804">
                  <a:extLst>
                    <a:ext uri="{9D8B030D-6E8A-4147-A177-3AD203B41FA5}">
                      <a16:colId xmlns:a16="http://schemas.microsoft.com/office/drawing/2014/main" val="20002"/>
                    </a:ext>
                  </a:extLst>
                </a:gridCol>
                <a:gridCol w="2275674">
                  <a:extLst>
                    <a:ext uri="{9D8B030D-6E8A-4147-A177-3AD203B41FA5}">
                      <a16:colId xmlns:a16="http://schemas.microsoft.com/office/drawing/2014/main" val="20003"/>
                    </a:ext>
                  </a:extLst>
                </a:gridCol>
              </a:tblGrid>
              <a:tr h="418389">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Uscite didattiche</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1 giorno</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Più giorni</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Tipo e grado di affiancamento</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418389">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endParaRPr>
                    </a:p>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418389">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endParaRPr>
                    </a:p>
                    <a:p>
                      <a:pPr algn="ctr">
                        <a:lnSpc>
                          <a:spcPct val="150000"/>
                        </a:lnSpc>
                        <a:spcAft>
                          <a:spcPts val="0"/>
                        </a:spcAft>
                        <a:tabLst>
                          <a:tab pos="457200" algn="l"/>
                          <a:tab pos="1028700" algn="l"/>
                          <a:tab pos="1600200" algn="l"/>
                          <a:tab pos="2286000" algn="l"/>
                          <a:tab pos="2400300" algn="l"/>
                        </a:tabLst>
                      </a:pPr>
                      <a:r>
                        <a:rPr lang="it-IT" sz="900">
                          <a:solidFill>
                            <a:schemeClr val="tx1"/>
                          </a:solidFill>
                          <a:effectLst/>
                        </a:rPr>
                        <a:t> </a:t>
                      </a:r>
                      <a:endParaRPr lang="it-IT"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lnSpc>
                          <a:spcPct val="150000"/>
                        </a:lnSpc>
                        <a:spcAft>
                          <a:spcPts val="0"/>
                        </a:spcAft>
                        <a:tabLst>
                          <a:tab pos="457200" algn="l"/>
                          <a:tab pos="1028700" algn="l"/>
                          <a:tab pos="1600200" algn="l"/>
                          <a:tab pos="2286000" algn="l"/>
                          <a:tab pos="2400300" algn="l"/>
                        </a:tabLst>
                      </a:pPr>
                      <a:r>
                        <a:rPr lang="it-IT" sz="900" dirty="0">
                          <a:solidFill>
                            <a:schemeClr val="tx1"/>
                          </a:solidFill>
                          <a:effectLst/>
                        </a:rPr>
                        <a:t> </a:t>
                      </a:r>
                      <a:endParaRPr lang="it-IT"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bl>
          </a:graphicData>
        </a:graphic>
      </p:graphicFrame>
      <p:sp>
        <p:nvSpPr>
          <p:cNvPr id="12" name="Ovale 11"/>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213143777"/>
      </p:ext>
    </p:extLst>
  </p:cSld>
  <p:clrMapOvr>
    <a:masterClrMapping/>
  </p:clrMapOvr>
  <p:transition>
    <p:rand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2"/>
          <p:cNvSpPr txBox="1">
            <a:spLocks noChangeArrowheads="1"/>
          </p:cNvSpPr>
          <p:nvPr/>
        </p:nvSpPr>
        <p:spPr bwMode="auto">
          <a:xfrm>
            <a:off x="826823" y="181074"/>
            <a:ext cx="6916738"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chemeClr val="tx2"/>
              </a:buClr>
              <a:buSzPct val="70000"/>
            </a:pPr>
            <a:r>
              <a:rPr lang="it-IT" altLang="it-IT" b="1" dirty="0" smtClean="0">
                <a:solidFill>
                  <a:srgbClr val="0000FF"/>
                </a:solidFill>
              </a:rPr>
              <a:t>Traccia della relazione finale</a:t>
            </a:r>
            <a:endParaRPr lang="it-IT" altLang="it-IT" b="1" dirty="0">
              <a:solidFill>
                <a:srgbClr val="0000FF"/>
              </a:solidFill>
            </a:endParaRPr>
          </a:p>
        </p:txBody>
      </p:sp>
      <p:sp>
        <p:nvSpPr>
          <p:cNvPr id="7" name="Rectangle 17"/>
          <p:cNvSpPr>
            <a:spLocks noChangeArrowheads="1"/>
          </p:cNvSpPr>
          <p:nvPr/>
        </p:nvSpPr>
        <p:spPr bwMode="auto">
          <a:xfrm>
            <a:off x="223728" y="171449"/>
            <a:ext cx="525462" cy="436563"/>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F</a:t>
            </a:r>
          </a:p>
        </p:txBody>
      </p:sp>
      <p:sp>
        <p:nvSpPr>
          <p:cNvPr id="6" name="Rettangolo 5"/>
          <p:cNvSpPr/>
          <p:nvPr/>
        </p:nvSpPr>
        <p:spPr>
          <a:xfrm>
            <a:off x="223728" y="608012"/>
            <a:ext cx="7688238" cy="430887"/>
          </a:xfrm>
          <a:prstGeom prst="rect">
            <a:avLst/>
          </a:prstGeom>
          <a:ln>
            <a:solidFill>
              <a:schemeClr val="tx1"/>
            </a:solidFill>
          </a:ln>
        </p:spPr>
        <p:txBody>
          <a:bodyPr wrap="square">
            <a:spAutoFit/>
          </a:bodyPr>
          <a:lstStyle/>
          <a:p>
            <a:r>
              <a:rPr lang="it-IT" sz="1000" b="1" dirty="0"/>
              <a:t> </a:t>
            </a:r>
            <a:endParaRPr lang="it-IT" sz="1000" dirty="0"/>
          </a:p>
          <a:p>
            <a:r>
              <a:rPr lang="it-IT" sz="1200" b="1" dirty="0"/>
              <a:t>In occasione di </a:t>
            </a:r>
            <a:r>
              <a:rPr lang="it-IT" sz="1200" b="1" i="1" u="sng" dirty="0"/>
              <a:t>ATTIVITÀ NON STRUTTURATE</a:t>
            </a:r>
            <a:r>
              <a:rPr lang="it-IT" sz="1200" b="1" dirty="0"/>
              <a:t> (ricreazione, spostamenti da un'aula all'altra, .........)</a:t>
            </a:r>
            <a:endParaRPr lang="it-IT" sz="1200" dirty="0"/>
          </a:p>
        </p:txBody>
      </p:sp>
      <p:graphicFrame>
        <p:nvGraphicFramePr>
          <p:cNvPr id="10" name="Tabella 9"/>
          <p:cNvGraphicFramePr>
            <a:graphicFrameLocks noGrp="1"/>
          </p:cNvGraphicFramePr>
          <p:nvPr>
            <p:extLst>
              <p:ext uri="{D42A27DB-BD31-4B8C-83A1-F6EECF244321}">
                <p14:modId xmlns:p14="http://schemas.microsoft.com/office/powerpoint/2010/main" val="2453524560"/>
              </p:ext>
            </p:extLst>
          </p:nvPr>
        </p:nvGraphicFramePr>
        <p:xfrm>
          <a:off x="223727" y="1101725"/>
          <a:ext cx="8593013" cy="2112338"/>
        </p:xfrm>
        <a:graphic>
          <a:graphicData uri="http://schemas.openxmlformats.org/drawingml/2006/table">
            <a:tbl>
              <a:tblPr firstRow="1" firstCol="1" lastRow="1" lastCol="1" bandRow="1" bandCol="1">
                <a:tableStyleId>{5C22544A-7EE6-4342-B048-85BDC9FD1C3A}</a:tableStyleId>
              </a:tblPr>
              <a:tblGrid>
                <a:gridCol w="1755413">
                  <a:extLst>
                    <a:ext uri="{9D8B030D-6E8A-4147-A177-3AD203B41FA5}">
                      <a16:colId xmlns:a16="http://schemas.microsoft.com/office/drawing/2014/main" val="20000"/>
                    </a:ext>
                  </a:extLst>
                </a:gridCol>
                <a:gridCol w="3819117">
                  <a:extLst>
                    <a:ext uri="{9D8B030D-6E8A-4147-A177-3AD203B41FA5}">
                      <a16:colId xmlns:a16="http://schemas.microsoft.com/office/drawing/2014/main" val="20001"/>
                    </a:ext>
                  </a:extLst>
                </a:gridCol>
                <a:gridCol w="3018483">
                  <a:extLst>
                    <a:ext uri="{9D8B030D-6E8A-4147-A177-3AD203B41FA5}">
                      <a16:colId xmlns:a16="http://schemas.microsoft.com/office/drawing/2014/main" val="20002"/>
                    </a:ext>
                  </a:extLst>
                </a:gridCol>
              </a:tblGrid>
              <a:tr h="222578">
                <a:tc>
                  <a:txBody>
                    <a:bodyPr/>
                    <a:lstStyle/>
                    <a:p>
                      <a:pPr algn="ctr">
                        <a:spcBef>
                          <a:spcPts val="1200"/>
                        </a:spcBef>
                        <a:spcAft>
                          <a:spcPts val="0"/>
                        </a:spcAft>
                        <a:tabLst>
                          <a:tab pos="457200" algn="l"/>
                          <a:tab pos="1028700" algn="l"/>
                          <a:tab pos="1600200" algn="l"/>
                          <a:tab pos="2286000" algn="l"/>
                          <a:tab pos="2400300" algn="l"/>
                        </a:tabLst>
                      </a:pPr>
                      <a:r>
                        <a:rPr lang="it-IT" sz="1200" dirty="0">
                          <a:solidFill>
                            <a:schemeClr val="tx1"/>
                          </a:solidFill>
                          <a:effectLst/>
                        </a:rPr>
                        <a:t>ATTIVITÀ</a:t>
                      </a:r>
                      <a:endParaRPr lang="it-IT"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a:solidFill>
                            <a:schemeClr val="tx1"/>
                          </a:solidFill>
                          <a:effectLst/>
                        </a:rPr>
                        <a:t>Autonomia</a:t>
                      </a:r>
                      <a:endParaRPr lang="it-IT"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dirty="0">
                          <a:solidFill>
                            <a:schemeClr val="tx1"/>
                          </a:solidFill>
                          <a:effectLst/>
                        </a:rPr>
                        <a:t>Note</a:t>
                      </a:r>
                      <a:endParaRPr lang="it-IT"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381000">
                <a:tc>
                  <a:txBody>
                    <a:bodyPr/>
                    <a:lstStyle/>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 </a:t>
                      </a:r>
                      <a:endParaRPr lang="it-IT"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a:solidFill>
                            <a:schemeClr val="tx1"/>
                          </a:solidFill>
                          <a:effectLst/>
                          <a:sym typeface="Wingdings" panose="05000000000000000000" pitchFamily="2" charset="2"/>
                        </a:rPr>
                        <a:t></a:t>
                      </a:r>
                      <a:r>
                        <a:rPr lang="it-IT" sz="1200">
                          <a:solidFill>
                            <a:schemeClr val="tx1"/>
                          </a:solidFill>
                          <a:effectLst/>
                        </a:rPr>
                        <a:t> necessita di affiancamento </a:t>
                      </a:r>
                    </a:p>
                    <a:p>
                      <a:pPr algn="l">
                        <a:spcBef>
                          <a:spcPts val="1200"/>
                        </a:spcBef>
                        <a:spcAft>
                          <a:spcPts val="0"/>
                        </a:spcAft>
                        <a:tabLst>
                          <a:tab pos="457200" algn="l"/>
                          <a:tab pos="1028700" algn="l"/>
                          <a:tab pos="1600200" algn="l"/>
                          <a:tab pos="2286000" algn="l"/>
                          <a:tab pos="2400300" algn="l"/>
                        </a:tabLst>
                      </a:pPr>
                      <a:r>
                        <a:rPr lang="it-IT" sz="1200">
                          <a:solidFill>
                            <a:schemeClr val="tx1"/>
                          </a:solidFill>
                          <a:effectLst/>
                          <a:sym typeface="Wingdings" panose="05000000000000000000" pitchFamily="2" charset="2"/>
                        </a:rPr>
                        <a:t></a:t>
                      </a:r>
                      <a:r>
                        <a:rPr lang="it-IT" sz="1200">
                          <a:solidFill>
                            <a:schemeClr val="tx1"/>
                          </a:solidFill>
                          <a:effectLst/>
                        </a:rPr>
                        <a:t> non necessita di particolari forme di affiancamento</a:t>
                      </a:r>
                      <a:endParaRPr lang="it-IT"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a:solidFill>
                            <a:schemeClr val="tx1"/>
                          </a:solidFill>
                          <a:effectLst/>
                        </a:rPr>
                        <a:t> </a:t>
                      </a:r>
                      <a:endParaRPr lang="it-IT"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416736">
                <a:tc>
                  <a:txBody>
                    <a:bodyPr/>
                    <a:lstStyle/>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 </a:t>
                      </a:r>
                    </a:p>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 </a:t>
                      </a:r>
                    </a:p>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 </a:t>
                      </a:r>
                      <a:endParaRPr lang="it-IT"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dirty="0">
                          <a:solidFill>
                            <a:schemeClr val="tx1"/>
                          </a:solidFill>
                          <a:effectLst/>
                          <a:sym typeface="Wingdings" panose="05000000000000000000" pitchFamily="2" charset="2"/>
                        </a:rPr>
                        <a:t></a:t>
                      </a:r>
                      <a:r>
                        <a:rPr lang="it-IT" sz="1200" dirty="0">
                          <a:solidFill>
                            <a:schemeClr val="tx1"/>
                          </a:solidFill>
                          <a:effectLst/>
                        </a:rPr>
                        <a:t> necessita di affiancamento </a:t>
                      </a:r>
                    </a:p>
                    <a:p>
                      <a:pPr algn="l">
                        <a:spcBef>
                          <a:spcPts val="1200"/>
                        </a:spcBef>
                        <a:spcAft>
                          <a:spcPts val="0"/>
                        </a:spcAft>
                        <a:tabLst>
                          <a:tab pos="457200" algn="l"/>
                          <a:tab pos="1028700" algn="l"/>
                          <a:tab pos="1600200" algn="l"/>
                          <a:tab pos="2286000" algn="l"/>
                          <a:tab pos="2400300" algn="l"/>
                        </a:tabLst>
                      </a:pPr>
                      <a:r>
                        <a:rPr lang="it-IT" sz="1200">
                          <a:solidFill>
                            <a:schemeClr val="tx1"/>
                          </a:solidFill>
                          <a:effectLst/>
                          <a:sym typeface="Wingdings" panose="05000000000000000000" pitchFamily="2" charset="2"/>
                        </a:rPr>
                        <a:t></a:t>
                      </a:r>
                      <a:r>
                        <a:rPr lang="it-IT" sz="1200">
                          <a:solidFill>
                            <a:schemeClr val="tx1"/>
                          </a:solidFill>
                          <a:effectLst/>
                        </a:rPr>
                        <a:t> non necessita di particolari forme di affiancamento</a:t>
                      </a:r>
                      <a:endParaRPr lang="it-IT"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dirty="0">
                          <a:solidFill>
                            <a:schemeClr val="tx1"/>
                          </a:solidFill>
                          <a:effectLst/>
                        </a:rPr>
                        <a:t> </a:t>
                      </a:r>
                      <a:endParaRPr lang="it-IT"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r h="381000">
                <a:tc>
                  <a:txBody>
                    <a:bodyPr/>
                    <a:lstStyle/>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 </a:t>
                      </a:r>
                    </a:p>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 </a:t>
                      </a:r>
                      <a:endParaRPr lang="it-IT"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dirty="0">
                          <a:solidFill>
                            <a:schemeClr val="tx1"/>
                          </a:solidFill>
                          <a:effectLst/>
                          <a:sym typeface="Wingdings" panose="05000000000000000000" pitchFamily="2" charset="2"/>
                        </a:rPr>
                        <a:t></a:t>
                      </a:r>
                      <a:r>
                        <a:rPr lang="it-IT" sz="1200" dirty="0">
                          <a:solidFill>
                            <a:schemeClr val="tx1"/>
                          </a:solidFill>
                          <a:effectLst/>
                        </a:rPr>
                        <a:t> </a:t>
                      </a:r>
                      <a:r>
                        <a:rPr lang="it-IT" sz="1200" b="0" dirty="0">
                          <a:solidFill>
                            <a:schemeClr val="tx1"/>
                          </a:solidFill>
                          <a:effectLst/>
                        </a:rPr>
                        <a:t>necessita di affiancamento </a:t>
                      </a:r>
                    </a:p>
                    <a:p>
                      <a:pPr algn="l">
                        <a:spcBef>
                          <a:spcPts val="1200"/>
                        </a:spcBef>
                        <a:spcAft>
                          <a:spcPts val="0"/>
                        </a:spcAft>
                        <a:tabLst>
                          <a:tab pos="457200" algn="l"/>
                          <a:tab pos="1028700" algn="l"/>
                          <a:tab pos="1600200" algn="l"/>
                          <a:tab pos="2286000" algn="l"/>
                          <a:tab pos="2400300" algn="l"/>
                        </a:tabLst>
                      </a:pPr>
                      <a:r>
                        <a:rPr lang="it-IT" sz="1200" b="0" dirty="0">
                          <a:solidFill>
                            <a:schemeClr val="tx1"/>
                          </a:solidFill>
                          <a:effectLst/>
                          <a:sym typeface="Wingdings" panose="05000000000000000000" pitchFamily="2" charset="2"/>
                        </a:rPr>
                        <a:t></a:t>
                      </a:r>
                      <a:r>
                        <a:rPr lang="it-IT" sz="1200" b="0" dirty="0">
                          <a:solidFill>
                            <a:schemeClr val="tx1"/>
                          </a:solidFill>
                          <a:effectLst/>
                        </a:rPr>
                        <a:t> non necessita di particolari forme di affiancamento</a:t>
                      </a:r>
                      <a:endParaRPr lang="it-IT"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dirty="0">
                          <a:solidFill>
                            <a:schemeClr val="tx1"/>
                          </a:solidFill>
                          <a:effectLst/>
                        </a:rPr>
                        <a:t> </a:t>
                      </a:r>
                      <a:endParaRPr lang="it-IT"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3"/>
                  </a:ext>
                </a:extLst>
              </a:tr>
            </a:tbl>
          </a:graphicData>
        </a:graphic>
      </p:graphicFrame>
      <p:graphicFrame>
        <p:nvGraphicFramePr>
          <p:cNvPr id="2" name="Tabella 1"/>
          <p:cNvGraphicFramePr>
            <a:graphicFrameLocks noGrp="1"/>
          </p:cNvGraphicFramePr>
          <p:nvPr>
            <p:extLst>
              <p:ext uri="{D42A27DB-BD31-4B8C-83A1-F6EECF244321}">
                <p14:modId xmlns:p14="http://schemas.microsoft.com/office/powerpoint/2010/main" val="1162306466"/>
              </p:ext>
            </p:extLst>
          </p:nvPr>
        </p:nvGraphicFramePr>
        <p:xfrm>
          <a:off x="231869" y="4896430"/>
          <a:ext cx="8584872" cy="1645920"/>
        </p:xfrm>
        <a:graphic>
          <a:graphicData uri="http://schemas.openxmlformats.org/drawingml/2006/table">
            <a:tbl>
              <a:tblPr firstRow="1" firstCol="1" lastRow="1" lastCol="1" bandRow="1" bandCol="1">
                <a:tableStyleId>{5C22544A-7EE6-4342-B048-85BDC9FD1C3A}</a:tableStyleId>
              </a:tblPr>
              <a:tblGrid>
                <a:gridCol w="2593101">
                  <a:extLst>
                    <a:ext uri="{9D8B030D-6E8A-4147-A177-3AD203B41FA5}">
                      <a16:colId xmlns:a16="http://schemas.microsoft.com/office/drawing/2014/main" val="20000"/>
                    </a:ext>
                  </a:extLst>
                </a:gridCol>
                <a:gridCol w="3246994">
                  <a:extLst>
                    <a:ext uri="{9D8B030D-6E8A-4147-A177-3AD203B41FA5}">
                      <a16:colId xmlns:a16="http://schemas.microsoft.com/office/drawing/2014/main" val="20001"/>
                    </a:ext>
                  </a:extLst>
                </a:gridCol>
                <a:gridCol w="2744777">
                  <a:extLst>
                    <a:ext uri="{9D8B030D-6E8A-4147-A177-3AD203B41FA5}">
                      <a16:colId xmlns:a16="http://schemas.microsoft.com/office/drawing/2014/main" val="20002"/>
                    </a:ext>
                  </a:extLst>
                </a:gridCol>
              </a:tblGrid>
              <a:tr h="0">
                <a:tc>
                  <a:txBody>
                    <a:bodyPr/>
                    <a:lstStyle/>
                    <a:p>
                      <a:pPr marL="228600" algn="ctr">
                        <a:spcAft>
                          <a:spcPts val="0"/>
                        </a:spcAft>
                        <a:tabLst>
                          <a:tab pos="457200" algn="l"/>
                          <a:tab pos="1028700" algn="l"/>
                          <a:tab pos="1600200" algn="l"/>
                          <a:tab pos="2286000" algn="l"/>
                          <a:tab pos="2400300" algn="l"/>
                        </a:tabLst>
                      </a:pPr>
                      <a:r>
                        <a:rPr lang="it-IT" sz="1200" b="1" dirty="0">
                          <a:solidFill>
                            <a:schemeClr val="tx1"/>
                          </a:solidFill>
                          <a:effectLst/>
                        </a:rPr>
                        <a:t>RAPPORTI CON LA FAMIGLIA</a:t>
                      </a:r>
                      <a:endParaRPr lang="it-IT"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b="1">
                          <a:solidFill>
                            <a:schemeClr val="tx1"/>
                          </a:solidFill>
                          <a:effectLst/>
                        </a:rPr>
                        <a:t> </a:t>
                      </a:r>
                      <a:endParaRPr lang="it-IT"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228600" algn="ctr">
                        <a:spcAft>
                          <a:spcPts val="0"/>
                        </a:spcAft>
                        <a:tabLst>
                          <a:tab pos="457200" algn="l"/>
                          <a:tab pos="1028700" algn="l"/>
                          <a:tab pos="1600200" algn="l"/>
                          <a:tab pos="2286000" algn="l"/>
                          <a:tab pos="2400300" algn="l"/>
                        </a:tabLst>
                      </a:pPr>
                      <a:r>
                        <a:rPr lang="it-IT" sz="1200" b="1" dirty="0">
                          <a:solidFill>
                            <a:schemeClr val="tx1"/>
                          </a:solidFill>
                          <a:effectLst/>
                        </a:rPr>
                        <a:t>Note/suggerimenti</a:t>
                      </a:r>
                      <a:endParaRPr lang="it-IT"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368935">
                <a:tc>
                  <a:txBody>
                    <a:bodyPr/>
                    <a:lstStyle/>
                    <a:p>
                      <a:pPr algn="ctr">
                        <a:spcBef>
                          <a:spcPts val="1200"/>
                        </a:spcBef>
                        <a:spcAft>
                          <a:spcPts val="0"/>
                        </a:spcAft>
                        <a:tabLst>
                          <a:tab pos="457200" algn="l"/>
                          <a:tab pos="1028700" algn="l"/>
                          <a:tab pos="1600200" algn="l"/>
                          <a:tab pos="2286000" algn="l"/>
                          <a:tab pos="2400300" algn="l"/>
                        </a:tabLst>
                      </a:pPr>
                      <a:r>
                        <a:rPr lang="it-IT" sz="1200" b="1">
                          <a:solidFill>
                            <a:schemeClr val="tx1"/>
                          </a:solidFill>
                          <a:effectLst/>
                        </a:rPr>
                        <a:t>La famiglia si dimostra</a:t>
                      </a:r>
                      <a:endParaRPr lang="it-IT"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342900" lvl="0" indent="-342900" algn="l">
                        <a:spcAft>
                          <a:spcPts val="0"/>
                        </a:spcAft>
                        <a:buFont typeface="Wingdings" panose="05000000000000000000" pitchFamily="2" charset="2"/>
                        <a:buChar char=""/>
                        <a:tabLst>
                          <a:tab pos="457200" algn="l"/>
                          <a:tab pos="1028700" algn="l"/>
                          <a:tab pos="1600200" algn="l"/>
                          <a:tab pos="2286000" algn="l"/>
                          <a:tab pos="2400300" algn="l"/>
                        </a:tabLst>
                      </a:pPr>
                      <a:r>
                        <a:rPr lang="it-IT" sz="1200" b="1" dirty="0" smtClean="0">
                          <a:solidFill>
                            <a:schemeClr val="tx1"/>
                          </a:solidFill>
                          <a:effectLst/>
                        </a:rPr>
                        <a:t>collaborativa</a:t>
                      </a:r>
                      <a:endParaRPr lang="it-IT" sz="1200" b="1" dirty="0">
                        <a:solidFill>
                          <a:schemeClr val="tx1"/>
                        </a:solidFill>
                        <a:effectLst/>
                      </a:endParaRPr>
                    </a:p>
                    <a:p>
                      <a:pPr marL="342900" lvl="0" indent="-342900" algn="l">
                        <a:spcAft>
                          <a:spcPts val="0"/>
                        </a:spcAft>
                        <a:buFont typeface="Wingdings" panose="05000000000000000000" pitchFamily="2" charset="2"/>
                        <a:buChar char=""/>
                        <a:tabLst>
                          <a:tab pos="457200" algn="l"/>
                          <a:tab pos="1028700" algn="l"/>
                          <a:tab pos="1600200" algn="l"/>
                          <a:tab pos="2286000" algn="l"/>
                          <a:tab pos="2400300" algn="l"/>
                        </a:tabLst>
                      </a:pPr>
                      <a:r>
                        <a:rPr lang="it-IT" sz="1200" b="1" dirty="0">
                          <a:solidFill>
                            <a:schemeClr val="tx1"/>
                          </a:solidFill>
                          <a:effectLst/>
                        </a:rPr>
                        <a:t>necessaria mediazione</a:t>
                      </a:r>
                    </a:p>
                    <a:p>
                      <a:pPr marL="342900" lvl="0" indent="-342900" algn="l">
                        <a:spcAft>
                          <a:spcPts val="0"/>
                        </a:spcAft>
                        <a:buFont typeface="Wingdings" panose="05000000000000000000" pitchFamily="2" charset="2"/>
                        <a:buChar char=""/>
                        <a:tabLst>
                          <a:tab pos="457200" algn="l"/>
                          <a:tab pos="1028700" algn="l"/>
                          <a:tab pos="1600200" algn="l"/>
                          <a:tab pos="2286000" algn="l"/>
                          <a:tab pos="2400300" algn="l"/>
                        </a:tabLst>
                      </a:pPr>
                      <a:r>
                        <a:rPr lang="it-IT" sz="1200" b="1" dirty="0" smtClean="0">
                          <a:solidFill>
                            <a:schemeClr val="tx1"/>
                          </a:solidFill>
                          <a:effectLst/>
                        </a:rPr>
                        <a:t>_____________</a:t>
                      </a:r>
                      <a:endParaRPr lang="it-IT"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b="1" dirty="0">
                          <a:solidFill>
                            <a:schemeClr val="tx1"/>
                          </a:solidFill>
                          <a:effectLst/>
                        </a:rPr>
                        <a:t> </a:t>
                      </a:r>
                      <a:endParaRPr lang="it-IT"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460375">
                <a:tc>
                  <a:txBody>
                    <a:bodyPr/>
                    <a:lstStyle/>
                    <a:p>
                      <a:pPr algn="ctr">
                        <a:spcBef>
                          <a:spcPts val="1200"/>
                        </a:spcBef>
                        <a:spcAft>
                          <a:spcPts val="0"/>
                        </a:spcAft>
                        <a:tabLst>
                          <a:tab pos="457200" algn="l"/>
                          <a:tab pos="1028700" algn="l"/>
                          <a:tab pos="1600200" algn="l"/>
                          <a:tab pos="2286000" algn="l"/>
                          <a:tab pos="2400300" algn="l"/>
                        </a:tabLst>
                      </a:pPr>
                      <a:r>
                        <a:rPr lang="it-IT" sz="1200" b="1">
                          <a:solidFill>
                            <a:schemeClr val="tx1"/>
                          </a:solidFill>
                          <a:effectLst/>
                        </a:rPr>
                        <a:t>figura principale di riferimento</a:t>
                      </a:r>
                      <a:endParaRPr lang="it-IT"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342900" lvl="0" indent="-342900" algn="l">
                        <a:spcAft>
                          <a:spcPts val="0"/>
                        </a:spcAft>
                        <a:buFont typeface="Wingdings" panose="05000000000000000000" pitchFamily="2" charset="2"/>
                        <a:buChar char=""/>
                        <a:tabLst>
                          <a:tab pos="457200" algn="l"/>
                          <a:tab pos="1028700" algn="l"/>
                          <a:tab pos="1600200" algn="l"/>
                          <a:tab pos="2286000" algn="l"/>
                          <a:tab pos="2400300" algn="l"/>
                        </a:tabLst>
                      </a:pPr>
                      <a:r>
                        <a:rPr lang="it-IT" sz="1200" b="1" dirty="0">
                          <a:solidFill>
                            <a:schemeClr val="tx1"/>
                          </a:solidFill>
                          <a:effectLst/>
                        </a:rPr>
                        <a:t>disponibile</a:t>
                      </a:r>
                    </a:p>
                    <a:p>
                      <a:pPr marL="342900" lvl="0" indent="-342900" algn="l">
                        <a:spcAft>
                          <a:spcPts val="0"/>
                        </a:spcAft>
                        <a:buFont typeface="Wingdings" panose="05000000000000000000" pitchFamily="2" charset="2"/>
                        <a:buChar char=""/>
                        <a:tabLst>
                          <a:tab pos="457200" algn="l"/>
                          <a:tab pos="1028700" algn="l"/>
                          <a:tab pos="1600200" algn="l"/>
                          <a:tab pos="2286000" algn="l"/>
                          <a:tab pos="2400300" algn="l"/>
                        </a:tabLst>
                      </a:pPr>
                      <a:r>
                        <a:rPr lang="it-IT" sz="1200" b="1" dirty="0">
                          <a:solidFill>
                            <a:schemeClr val="tx1"/>
                          </a:solidFill>
                          <a:effectLst/>
                        </a:rPr>
                        <a:t>flessibile</a:t>
                      </a:r>
                    </a:p>
                    <a:p>
                      <a:pPr marL="342900" lvl="0" indent="-342900" algn="l">
                        <a:spcAft>
                          <a:spcPts val="0"/>
                        </a:spcAft>
                        <a:buFont typeface="Wingdings" panose="05000000000000000000" pitchFamily="2" charset="2"/>
                        <a:buChar char=""/>
                        <a:tabLst>
                          <a:tab pos="457200" algn="l"/>
                          <a:tab pos="1028700" algn="l"/>
                          <a:tab pos="1600200" algn="l"/>
                          <a:tab pos="2286000" algn="l"/>
                          <a:tab pos="2400300" algn="l"/>
                        </a:tabLst>
                      </a:pPr>
                      <a:r>
                        <a:rPr lang="it-IT" sz="1200" b="1" dirty="0">
                          <a:solidFill>
                            <a:schemeClr val="tx1"/>
                          </a:solidFill>
                          <a:effectLst/>
                        </a:rPr>
                        <a:t>rigida</a:t>
                      </a:r>
                    </a:p>
                    <a:p>
                      <a:pPr marL="342900" lvl="0" indent="-342900" algn="l">
                        <a:spcAft>
                          <a:spcPts val="0"/>
                        </a:spcAft>
                        <a:buFont typeface="Wingdings" panose="05000000000000000000" pitchFamily="2" charset="2"/>
                        <a:buChar char=""/>
                        <a:tabLst>
                          <a:tab pos="457200" algn="l"/>
                          <a:tab pos="1028700" algn="l"/>
                          <a:tab pos="1600200" algn="l"/>
                          <a:tab pos="2286000" algn="l"/>
                          <a:tab pos="2400300" algn="l"/>
                        </a:tabLst>
                      </a:pPr>
                      <a:r>
                        <a:rPr lang="it-IT" sz="1200" b="1" dirty="0">
                          <a:solidFill>
                            <a:schemeClr val="tx1"/>
                          </a:solidFill>
                          <a:effectLst/>
                        </a:rPr>
                        <a:t>collaborativa</a:t>
                      </a:r>
                    </a:p>
                    <a:p>
                      <a:pPr marL="342900" lvl="0" indent="-342900" algn="l">
                        <a:spcAft>
                          <a:spcPts val="0"/>
                        </a:spcAft>
                        <a:buFont typeface="Wingdings" panose="05000000000000000000" pitchFamily="2" charset="2"/>
                        <a:buChar char=""/>
                        <a:tabLst>
                          <a:tab pos="457200" algn="l"/>
                          <a:tab pos="1028700" algn="l"/>
                          <a:tab pos="1600200" algn="l"/>
                          <a:tab pos="2286000" algn="l"/>
                          <a:tab pos="2400300" algn="l"/>
                        </a:tabLst>
                      </a:pPr>
                      <a:r>
                        <a:rPr lang="it-IT" sz="1200" b="1" dirty="0" smtClean="0">
                          <a:solidFill>
                            <a:schemeClr val="tx1"/>
                          </a:solidFill>
                          <a:effectLst/>
                        </a:rPr>
                        <a:t>__________</a:t>
                      </a:r>
                      <a:endParaRPr lang="it-IT"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Bef>
                          <a:spcPts val="1200"/>
                        </a:spcBef>
                        <a:spcAft>
                          <a:spcPts val="0"/>
                        </a:spcAft>
                        <a:tabLst>
                          <a:tab pos="457200" algn="l"/>
                          <a:tab pos="1028700" algn="l"/>
                          <a:tab pos="1600200" algn="l"/>
                          <a:tab pos="2286000" algn="l"/>
                          <a:tab pos="2400300" algn="l"/>
                        </a:tabLst>
                      </a:pPr>
                      <a:r>
                        <a:rPr lang="it-IT" sz="1200" b="1" dirty="0">
                          <a:solidFill>
                            <a:schemeClr val="tx1"/>
                          </a:solidFill>
                          <a:effectLst/>
                        </a:rPr>
                        <a:t> </a:t>
                      </a:r>
                      <a:endParaRPr lang="it-IT"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bl>
          </a:graphicData>
        </a:graphic>
      </p:graphicFrame>
      <p:graphicFrame>
        <p:nvGraphicFramePr>
          <p:cNvPr id="4" name="Tabella 3"/>
          <p:cNvGraphicFramePr>
            <a:graphicFrameLocks noGrp="1"/>
          </p:cNvGraphicFramePr>
          <p:nvPr>
            <p:extLst>
              <p:ext uri="{D42A27DB-BD31-4B8C-83A1-F6EECF244321}">
                <p14:modId xmlns:p14="http://schemas.microsoft.com/office/powerpoint/2010/main" val="2106504291"/>
              </p:ext>
            </p:extLst>
          </p:nvPr>
        </p:nvGraphicFramePr>
        <p:xfrm>
          <a:off x="242978" y="3272867"/>
          <a:ext cx="8554512" cy="1554480"/>
        </p:xfrm>
        <a:graphic>
          <a:graphicData uri="http://schemas.openxmlformats.org/drawingml/2006/table">
            <a:tbl>
              <a:tblPr firstRow="1" firstCol="1" lastRow="1" lastCol="1" bandRow="1" bandCol="1">
                <a:tableStyleId>{5C22544A-7EE6-4342-B048-85BDC9FD1C3A}</a:tableStyleId>
              </a:tblPr>
              <a:tblGrid>
                <a:gridCol w="2583989">
                  <a:extLst>
                    <a:ext uri="{9D8B030D-6E8A-4147-A177-3AD203B41FA5}">
                      <a16:colId xmlns:a16="http://schemas.microsoft.com/office/drawing/2014/main" val="20000"/>
                    </a:ext>
                  </a:extLst>
                </a:gridCol>
                <a:gridCol w="3235847">
                  <a:extLst>
                    <a:ext uri="{9D8B030D-6E8A-4147-A177-3AD203B41FA5}">
                      <a16:colId xmlns:a16="http://schemas.microsoft.com/office/drawing/2014/main" val="20001"/>
                    </a:ext>
                  </a:extLst>
                </a:gridCol>
                <a:gridCol w="2734676">
                  <a:extLst>
                    <a:ext uri="{9D8B030D-6E8A-4147-A177-3AD203B41FA5}">
                      <a16:colId xmlns:a16="http://schemas.microsoft.com/office/drawing/2014/main" val="20002"/>
                    </a:ext>
                  </a:extLst>
                </a:gridCol>
              </a:tblGrid>
              <a:tr h="368935">
                <a:tc>
                  <a:txBody>
                    <a:bodyPr/>
                    <a:lstStyle/>
                    <a:p>
                      <a:pPr algn="ctr">
                        <a:spcBef>
                          <a:spcPts val="1200"/>
                        </a:spcBef>
                        <a:spcAft>
                          <a:spcPts val="0"/>
                        </a:spcAft>
                        <a:tabLst>
                          <a:tab pos="457200" algn="l"/>
                          <a:tab pos="1028700" algn="l"/>
                          <a:tab pos="1600200" algn="l"/>
                          <a:tab pos="2286000" algn="l"/>
                          <a:tab pos="2400300" algn="l"/>
                        </a:tabLst>
                      </a:pPr>
                      <a:r>
                        <a:rPr lang="it-IT" sz="1200" dirty="0">
                          <a:solidFill>
                            <a:schemeClr val="tx1"/>
                          </a:solidFill>
                          <a:effectLst/>
                        </a:rPr>
                        <a:t>ATTIVITÀ EXTRASCOLASTICHE</a:t>
                      </a:r>
                      <a:endParaRPr lang="it-IT"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Frequenza/intensità</a:t>
                      </a:r>
                    </a:p>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(n° ore al dì)</a:t>
                      </a:r>
                      <a:endParaRPr lang="it-IT"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dirty="0">
                          <a:solidFill>
                            <a:schemeClr val="tx1"/>
                          </a:solidFill>
                          <a:effectLst/>
                        </a:rPr>
                        <a:t>Disponibilità figure </a:t>
                      </a:r>
                      <a:r>
                        <a:rPr lang="it-IT" sz="1200" dirty="0" smtClean="0">
                          <a:solidFill>
                            <a:schemeClr val="tx1"/>
                          </a:solidFill>
                          <a:effectLst/>
                        </a:rPr>
                        <a:t>riferimento (allenatori, </a:t>
                      </a:r>
                      <a:r>
                        <a:rPr lang="it-IT" sz="1200" dirty="0">
                          <a:solidFill>
                            <a:schemeClr val="tx1"/>
                          </a:solidFill>
                          <a:effectLst/>
                        </a:rPr>
                        <a:t>mediatori...)</a:t>
                      </a:r>
                      <a:endParaRPr lang="it-IT"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368935">
                <a:tc>
                  <a:txBody>
                    <a:bodyPr/>
                    <a:lstStyle/>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 </a:t>
                      </a:r>
                      <a:endParaRPr lang="it-IT"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b="0">
                          <a:solidFill>
                            <a:schemeClr val="tx1"/>
                          </a:solidFill>
                          <a:effectLst/>
                          <a:sym typeface="Wingdings" panose="05000000000000000000" pitchFamily="2" charset="2"/>
                        </a:rPr>
                        <a:t></a:t>
                      </a:r>
                      <a:r>
                        <a:rPr lang="it-IT" sz="1200" b="0">
                          <a:solidFill>
                            <a:schemeClr val="tx1"/>
                          </a:solidFill>
                          <a:effectLst/>
                        </a:rPr>
                        <a:t> n°(_____) volte/ sett</a:t>
                      </a:r>
                    </a:p>
                    <a:p>
                      <a:pPr algn="l">
                        <a:spcBef>
                          <a:spcPts val="1200"/>
                        </a:spcBef>
                        <a:spcAft>
                          <a:spcPts val="0"/>
                        </a:spcAft>
                        <a:tabLst>
                          <a:tab pos="457200" algn="l"/>
                          <a:tab pos="1028700" algn="l"/>
                          <a:tab pos="1600200" algn="l"/>
                          <a:tab pos="2286000" algn="l"/>
                          <a:tab pos="2400300" algn="l"/>
                        </a:tabLst>
                      </a:pPr>
                      <a:r>
                        <a:rPr lang="it-IT" sz="1200" b="0">
                          <a:solidFill>
                            <a:schemeClr val="tx1"/>
                          </a:solidFill>
                          <a:effectLst/>
                          <a:sym typeface="Wingdings" panose="05000000000000000000" pitchFamily="2" charset="2"/>
                        </a:rPr>
                        <a:t></a:t>
                      </a:r>
                      <a:r>
                        <a:rPr lang="it-IT" sz="1200" b="0">
                          <a:solidFill>
                            <a:schemeClr val="tx1"/>
                          </a:solidFill>
                          <a:effectLst/>
                        </a:rPr>
                        <a:t> n°(_____) ore /dì</a:t>
                      </a:r>
                      <a:endParaRPr lang="it-IT" sz="1200" b="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b="0">
                          <a:solidFill>
                            <a:schemeClr val="tx1"/>
                          </a:solidFill>
                          <a:effectLst/>
                          <a:sym typeface="Wingdings" panose="05000000000000000000" pitchFamily="2" charset="2"/>
                        </a:rPr>
                        <a:t></a:t>
                      </a:r>
                      <a:r>
                        <a:rPr lang="it-IT" sz="1200" b="0">
                          <a:solidFill>
                            <a:schemeClr val="tx1"/>
                          </a:solidFill>
                          <a:effectLst/>
                        </a:rPr>
                        <a:t>si </a:t>
                      </a:r>
                      <a:r>
                        <a:rPr lang="it-IT" sz="1200" b="0">
                          <a:solidFill>
                            <a:schemeClr val="tx1"/>
                          </a:solidFill>
                          <a:effectLst/>
                          <a:sym typeface="Wingdings" panose="05000000000000000000" pitchFamily="2" charset="2"/>
                        </a:rPr>
                        <a:t></a:t>
                      </a:r>
                      <a:r>
                        <a:rPr lang="it-IT" sz="1200" b="0">
                          <a:solidFill>
                            <a:schemeClr val="tx1"/>
                          </a:solidFill>
                          <a:effectLst/>
                        </a:rPr>
                        <a:t>no</a:t>
                      </a:r>
                      <a:r>
                        <a:rPr lang="it-IT" sz="1200" b="0">
                          <a:solidFill>
                            <a:schemeClr val="tx1"/>
                          </a:solidFill>
                          <a:effectLst/>
                          <a:sym typeface="Wingdings" panose="05000000000000000000" pitchFamily="2" charset="2"/>
                        </a:rPr>
                        <a:t></a:t>
                      </a:r>
                      <a:r>
                        <a:rPr lang="it-IT" sz="1200" b="0">
                          <a:solidFill>
                            <a:schemeClr val="tx1"/>
                          </a:solidFill>
                          <a:effectLst/>
                        </a:rPr>
                        <a:t>solo su richiesta</a:t>
                      </a:r>
                    </a:p>
                    <a:p>
                      <a:pPr algn="l">
                        <a:spcBef>
                          <a:spcPts val="1200"/>
                        </a:spcBef>
                        <a:spcAft>
                          <a:spcPts val="0"/>
                        </a:spcAft>
                        <a:tabLst>
                          <a:tab pos="457200" algn="l"/>
                          <a:tab pos="1028700" algn="l"/>
                          <a:tab pos="1600200" algn="l"/>
                          <a:tab pos="2286000" algn="l"/>
                          <a:tab pos="2400300" algn="l"/>
                        </a:tabLst>
                      </a:pPr>
                      <a:r>
                        <a:rPr lang="it-IT" sz="1200" b="0">
                          <a:solidFill>
                            <a:schemeClr val="tx1"/>
                          </a:solidFill>
                          <a:effectLst/>
                          <a:sym typeface="Wingdings" panose="05000000000000000000" pitchFamily="2" charset="2"/>
                        </a:rPr>
                        <a:t></a:t>
                      </a:r>
                      <a:r>
                        <a:rPr lang="it-IT" sz="1200" b="0">
                          <a:solidFill>
                            <a:schemeClr val="tx1"/>
                          </a:solidFill>
                          <a:effectLst/>
                        </a:rPr>
                        <a:t>a volte </a:t>
                      </a:r>
                      <a:r>
                        <a:rPr lang="it-IT" sz="1200" b="0">
                          <a:solidFill>
                            <a:schemeClr val="tx1"/>
                          </a:solidFill>
                          <a:effectLst/>
                          <a:sym typeface="Wingdings" panose="05000000000000000000" pitchFamily="2" charset="2"/>
                        </a:rPr>
                        <a:t></a:t>
                      </a:r>
                      <a:r>
                        <a:rPr lang="it-IT" sz="1200" b="0">
                          <a:solidFill>
                            <a:schemeClr val="tx1"/>
                          </a:solidFill>
                          <a:effectLst/>
                        </a:rPr>
                        <a:t>____________</a:t>
                      </a:r>
                      <a:endParaRPr lang="it-IT" sz="1200" b="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1"/>
                  </a:ext>
                </a:extLst>
              </a:tr>
              <a:tr h="460375">
                <a:tc>
                  <a:txBody>
                    <a:bodyPr/>
                    <a:lstStyle/>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 </a:t>
                      </a:r>
                    </a:p>
                    <a:p>
                      <a:pPr algn="ctr">
                        <a:spcBef>
                          <a:spcPts val="1200"/>
                        </a:spcBef>
                        <a:spcAft>
                          <a:spcPts val="0"/>
                        </a:spcAft>
                        <a:tabLst>
                          <a:tab pos="457200" algn="l"/>
                          <a:tab pos="1028700" algn="l"/>
                          <a:tab pos="1600200" algn="l"/>
                          <a:tab pos="2286000" algn="l"/>
                          <a:tab pos="2400300" algn="l"/>
                        </a:tabLst>
                      </a:pPr>
                      <a:r>
                        <a:rPr lang="it-IT" sz="1200">
                          <a:solidFill>
                            <a:schemeClr val="tx1"/>
                          </a:solidFill>
                          <a:effectLst/>
                        </a:rPr>
                        <a:t> </a:t>
                      </a:r>
                      <a:endParaRPr lang="it-IT"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just">
                        <a:spcBef>
                          <a:spcPts val="1200"/>
                        </a:spcBef>
                        <a:spcAft>
                          <a:spcPts val="0"/>
                        </a:spcAft>
                        <a:tabLst>
                          <a:tab pos="457200" algn="l"/>
                          <a:tab pos="1028700" algn="l"/>
                          <a:tab pos="1600200" algn="l"/>
                          <a:tab pos="2286000" algn="l"/>
                          <a:tab pos="2400300" algn="l"/>
                        </a:tabLst>
                      </a:pPr>
                      <a:r>
                        <a:rPr lang="it-IT" sz="1200" b="0" dirty="0">
                          <a:solidFill>
                            <a:schemeClr val="tx1"/>
                          </a:solidFill>
                          <a:effectLst/>
                          <a:sym typeface="Wingdings" panose="05000000000000000000" pitchFamily="2" charset="2"/>
                        </a:rPr>
                        <a:t></a:t>
                      </a:r>
                      <a:r>
                        <a:rPr lang="it-IT" sz="1200" b="0" dirty="0">
                          <a:solidFill>
                            <a:schemeClr val="tx1"/>
                          </a:solidFill>
                          <a:effectLst/>
                        </a:rPr>
                        <a:t> n°(_____) volte/ </a:t>
                      </a:r>
                      <a:r>
                        <a:rPr lang="it-IT" sz="1200" b="0" dirty="0" err="1">
                          <a:solidFill>
                            <a:schemeClr val="tx1"/>
                          </a:solidFill>
                          <a:effectLst/>
                        </a:rPr>
                        <a:t>sett</a:t>
                      </a:r>
                      <a:endParaRPr lang="it-IT" sz="1200" b="0" dirty="0">
                        <a:solidFill>
                          <a:schemeClr val="tx1"/>
                        </a:solidFill>
                        <a:effectLst/>
                      </a:endParaRPr>
                    </a:p>
                    <a:p>
                      <a:pPr algn="just">
                        <a:spcBef>
                          <a:spcPts val="1200"/>
                        </a:spcBef>
                        <a:spcAft>
                          <a:spcPts val="0"/>
                        </a:spcAft>
                        <a:tabLst>
                          <a:tab pos="457200" algn="l"/>
                          <a:tab pos="1028700" algn="l"/>
                          <a:tab pos="1600200" algn="l"/>
                          <a:tab pos="2286000" algn="l"/>
                          <a:tab pos="2400300" algn="l"/>
                        </a:tabLst>
                      </a:pPr>
                      <a:r>
                        <a:rPr lang="it-IT" sz="1200" b="0" dirty="0">
                          <a:solidFill>
                            <a:schemeClr val="tx1"/>
                          </a:solidFill>
                          <a:effectLst/>
                          <a:sym typeface="Wingdings" panose="05000000000000000000" pitchFamily="2" charset="2"/>
                        </a:rPr>
                        <a:t></a:t>
                      </a:r>
                      <a:r>
                        <a:rPr lang="it-IT" sz="1200" b="0" dirty="0">
                          <a:solidFill>
                            <a:schemeClr val="tx1"/>
                          </a:solidFill>
                          <a:effectLst/>
                        </a:rPr>
                        <a:t> n°(_____) ore /dì</a:t>
                      </a:r>
                      <a:endParaRPr lang="it-IT"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algn="l">
                        <a:spcBef>
                          <a:spcPts val="1200"/>
                        </a:spcBef>
                        <a:spcAft>
                          <a:spcPts val="0"/>
                        </a:spcAft>
                        <a:tabLst>
                          <a:tab pos="457200" algn="l"/>
                          <a:tab pos="1028700" algn="l"/>
                          <a:tab pos="1600200" algn="l"/>
                          <a:tab pos="2286000" algn="l"/>
                          <a:tab pos="2400300" algn="l"/>
                        </a:tabLst>
                      </a:pPr>
                      <a:r>
                        <a:rPr lang="it-IT" sz="1200" b="0" dirty="0">
                          <a:solidFill>
                            <a:schemeClr val="tx1"/>
                          </a:solidFill>
                          <a:effectLst/>
                          <a:sym typeface="Wingdings" panose="05000000000000000000" pitchFamily="2" charset="2"/>
                        </a:rPr>
                        <a:t></a:t>
                      </a:r>
                      <a:r>
                        <a:rPr lang="it-IT" sz="1200" b="0" dirty="0">
                          <a:solidFill>
                            <a:schemeClr val="tx1"/>
                          </a:solidFill>
                          <a:effectLst/>
                        </a:rPr>
                        <a:t>si </a:t>
                      </a:r>
                      <a:r>
                        <a:rPr lang="it-IT" sz="1200" b="0" dirty="0">
                          <a:solidFill>
                            <a:schemeClr val="tx1"/>
                          </a:solidFill>
                          <a:effectLst/>
                          <a:sym typeface="Wingdings" panose="05000000000000000000" pitchFamily="2" charset="2"/>
                        </a:rPr>
                        <a:t></a:t>
                      </a:r>
                      <a:r>
                        <a:rPr lang="it-IT" sz="1200" b="0" dirty="0" err="1">
                          <a:solidFill>
                            <a:schemeClr val="tx1"/>
                          </a:solidFill>
                          <a:effectLst/>
                        </a:rPr>
                        <a:t>no</a:t>
                      </a:r>
                      <a:r>
                        <a:rPr lang="it-IT" sz="1200" b="0" dirty="0" err="1">
                          <a:solidFill>
                            <a:schemeClr val="tx1"/>
                          </a:solidFill>
                          <a:effectLst/>
                          <a:sym typeface="Wingdings" panose="05000000000000000000" pitchFamily="2" charset="2"/>
                        </a:rPr>
                        <a:t></a:t>
                      </a:r>
                      <a:r>
                        <a:rPr lang="it-IT" sz="1200" b="0" dirty="0" err="1">
                          <a:solidFill>
                            <a:schemeClr val="tx1"/>
                          </a:solidFill>
                          <a:effectLst/>
                        </a:rPr>
                        <a:t>solo</a:t>
                      </a:r>
                      <a:r>
                        <a:rPr lang="it-IT" sz="1200" b="0" dirty="0">
                          <a:solidFill>
                            <a:schemeClr val="tx1"/>
                          </a:solidFill>
                          <a:effectLst/>
                        </a:rPr>
                        <a:t> su richiesta</a:t>
                      </a:r>
                    </a:p>
                    <a:p>
                      <a:pPr algn="ctr">
                        <a:spcBef>
                          <a:spcPts val="1200"/>
                        </a:spcBef>
                        <a:spcAft>
                          <a:spcPts val="0"/>
                        </a:spcAft>
                        <a:tabLst>
                          <a:tab pos="457200" algn="l"/>
                          <a:tab pos="1028700" algn="l"/>
                          <a:tab pos="1600200" algn="l"/>
                          <a:tab pos="2286000" algn="l"/>
                          <a:tab pos="2400300" algn="l"/>
                        </a:tabLst>
                      </a:pPr>
                      <a:r>
                        <a:rPr lang="it-IT" sz="1200" b="0" dirty="0">
                          <a:solidFill>
                            <a:schemeClr val="tx1"/>
                          </a:solidFill>
                          <a:effectLst/>
                          <a:sym typeface="Wingdings" panose="05000000000000000000" pitchFamily="2" charset="2"/>
                        </a:rPr>
                        <a:t></a:t>
                      </a:r>
                      <a:r>
                        <a:rPr lang="it-IT" sz="1200" b="0" dirty="0">
                          <a:solidFill>
                            <a:schemeClr val="tx1"/>
                          </a:solidFill>
                          <a:effectLst/>
                        </a:rPr>
                        <a:t>a volte </a:t>
                      </a:r>
                      <a:r>
                        <a:rPr lang="it-IT" sz="1200" b="0" dirty="0">
                          <a:solidFill>
                            <a:schemeClr val="tx1"/>
                          </a:solidFill>
                          <a:effectLst/>
                          <a:sym typeface="Wingdings" panose="05000000000000000000" pitchFamily="2" charset="2"/>
                        </a:rPr>
                        <a:t></a:t>
                      </a:r>
                      <a:r>
                        <a:rPr lang="it-IT" sz="1200" b="0" dirty="0">
                          <a:solidFill>
                            <a:schemeClr val="tx1"/>
                          </a:solidFill>
                          <a:effectLst/>
                        </a:rPr>
                        <a:t>____________</a:t>
                      </a:r>
                      <a:endParaRPr lang="it-IT"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2"/>
                  </a:ext>
                </a:extLst>
              </a:tr>
            </a:tbl>
          </a:graphicData>
        </a:graphic>
      </p:graphicFrame>
      <p:sp>
        <p:nvSpPr>
          <p:cNvPr id="9" name="Ovale 8"/>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it-IT" b="1" dirty="0" smtClean="0">
                <a:latin typeface="Arial" charset="0"/>
              </a:rPr>
              <a:t>2</a:t>
            </a:r>
            <a:endParaRPr kumimoji="0" lang="it-IT"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3571642624"/>
      </p:ext>
    </p:extLst>
  </p:cSld>
  <p:clrMapOvr>
    <a:masterClrMapping/>
  </p:clrMapOvr>
  <p:transition>
    <p:rand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80468" y="2413103"/>
            <a:ext cx="8229600" cy="1143000"/>
          </a:xfrm>
        </p:spPr>
        <p:txBody>
          <a:bodyPr/>
          <a:lstStyle/>
          <a:p>
            <a:pPr algn="ctr">
              <a:defRPr/>
            </a:pPr>
            <a:r>
              <a:rPr lang="it-IT" i="1" dirty="0" smtClean="0">
                <a:latin typeface="Batang" panose="02030600000101010101" pitchFamily="18" charset="-127"/>
                <a:ea typeface="Batang" panose="02030600000101010101" pitchFamily="18" charset="-127"/>
              </a:rPr>
              <a:t>Grazie per l’attenzione</a:t>
            </a:r>
            <a:endParaRPr lang="it-IT" i="1" dirty="0">
              <a:latin typeface="Batang" panose="02030600000101010101" pitchFamily="18" charset="-127"/>
              <a:ea typeface="Batang" panose="02030600000101010101" pitchFamily="18" charset="-127"/>
            </a:endParaRPr>
          </a:p>
        </p:txBody>
      </p:sp>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48386628"/>
      </p:ext>
    </p:extLst>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ChangeArrowheads="1"/>
          </p:cNvSpPr>
          <p:nvPr/>
        </p:nvSpPr>
        <p:spPr bwMode="auto">
          <a:xfrm>
            <a:off x="131659" y="60519"/>
            <a:ext cx="636588" cy="590550"/>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3200" dirty="0"/>
              <a:t>A</a:t>
            </a:r>
          </a:p>
        </p:txBody>
      </p:sp>
      <p:pic>
        <p:nvPicPr>
          <p:cNvPr id="7" name="Immagine 6"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4160" y="198408"/>
            <a:ext cx="601449" cy="638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2">
            <a:extLst/>
          </p:cNvPr>
          <p:cNvSpPr txBox="1">
            <a:spLocks noChangeArrowheads="1"/>
          </p:cNvSpPr>
          <p:nvPr/>
        </p:nvSpPr>
        <p:spPr bwMode="auto">
          <a:xfrm>
            <a:off x="926997" y="158427"/>
            <a:ext cx="7018337" cy="369332"/>
          </a:xfrm>
          <a:prstGeom prst="rect">
            <a:avLst/>
          </a:prstGeom>
          <a:noFill/>
          <a:ln>
            <a:noFill/>
          </a:ln>
          <a:effectLst/>
          <a:extLst/>
        </p:spPr>
        <p:txBody>
          <a:bodyPr>
            <a:spAutoFit/>
          </a:bodyPr>
          <a:lstStyle/>
          <a:p>
            <a:pPr lvl="0"/>
            <a:r>
              <a:rPr lang="it-IT" b="1" dirty="0" smtClean="0">
                <a:solidFill>
                  <a:srgbClr val="0000FF"/>
                </a:solidFill>
                <a:latin typeface="+mn-lt"/>
              </a:rPr>
              <a:t>La </a:t>
            </a:r>
            <a:r>
              <a:rPr lang="it-IT" b="1" dirty="0">
                <a:solidFill>
                  <a:srgbClr val="0000FF"/>
                </a:solidFill>
                <a:latin typeface="+mn-lt"/>
              </a:rPr>
              <a:t>continuità nel processo educativo: La normativa </a:t>
            </a:r>
            <a:r>
              <a:rPr lang="it-IT" b="1" dirty="0" smtClean="0">
                <a:solidFill>
                  <a:srgbClr val="0000FF"/>
                </a:solidFill>
                <a:latin typeface="+mn-lt"/>
              </a:rPr>
              <a:t>vigente</a:t>
            </a:r>
            <a:endParaRPr kumimoji="1" lang="it-IT" altLang="it-IT" dirty="0">
              <a:solidFill>
                <a:srgbClr val="0000FF"/>
              </a:solidFill>
              <a:latin typeface="+mn-lt"/>
            </a:endParaRPr>
          </a:p>
        </p:txBody>
      </p:sp>
      <p:sp>
        <p:nvSpPr>
          <p:cNvPr id="2" name="Rettangolo 1"/>
          <p:cNvSpPr/>
          <p:nvPr/>
        </p:nvSpPr>
        <p:spPr>
          <a:xfrm>
            <a:off x="281828" y="1204025"/>
            <a:ext cx="8293504" cy="5262979"/>
          </a:xfrm>
          <a:prstGeom prst="rect">
            <a:avLst/>
          </a:prstGeom>
        </p:spPr>
        <p:txBody>
          <a:bodyPr wrap="square">
            <a:spAutoFit/>
          </a:bodyPr>
          <a:lstStyle/>
          <a:p>
            <a:pPr algn="just"/>
            <a:r>
              <a:rPr lang="it-IT" sz="1600" dirty="0"/>
              <a:t>Relativamente al passaggio dal primo al secondo ciclo di istruzione o </a:t>
            </a:r>
            <a:r>
              <a:rPr lang="it-IT" sz="1600" dirty="0" smtClean="0"/>
              <a:t>nei passaggi </a:t>
            </a:r>
            <a:r>
              <a:rPr lang="it-IT" sz="1600" dirty="0"/>
              <a:t>intermedi, è </a:t>
            </a:r>
            <a:r>
              <a:rPr lang="it-IT" sz="1600" dirty="0" smtClean="0"/>
              <a:t>opportuno che </a:t>
            </a:r>
            <a:r>
              <a:rPr lang="it-IT" sz="1600" dirty="0"/>
              <a:t>i Dirigenti Scolastici </a:t>
            </a:r>
            <a:r>
              <a:rPr lang="it-IT" sz="1600" dirty="0" smtClean="0"/>
              <a:t>coinvolti:</a:t>
            </a:r>
          </a:p>
          <a:p>
            <a:pPr algn="just"/>
            <a:endParaRPr lang="it-IT" sz="1600" dirty="0" smtClean="0"/>
          </a:p>
          <a:p>
            <a:pPr marL="1793875" algn="just"/>
            <a:r>
              <a:rPr lang="it-IT" sz="1600" dirty="0" smtClean="0"/>
              <a:t>prevedano </a:t>
            </a:r>
            <a:r>
              <a:rPr lang="it-IT" sz="1600" b="1" dirty="0">
                <a:solidFill>
                  <a:srgbClr val="FF0000"/>
                </a:solidFill>
              </a:rPr>
              <a:t>forme </a:t>
            </a:r>
            <a:r>
              <a:rPr lang="it-IT" sz="1600" b="1" dirty="0" smtClean="0">
                <a:solidFill>
                  <a:srgbClr val="FF0000"/>
                </a:solidFill>
              </a:rPr>
              <a:t>di consultazione </a:t>
            </a:r>
            <a:r>
              <a:rPr lang="it-IT" sz="1600" b="1" dirty="0">
                <a:solidFill>
                  <a:srgbClr val="FF0000"/>
                </a:solidFill>
              </a:rPr>
              <a:t>obbligatorie </a:t>
            </a:r>
            <a:r>
              <a:rPr lang="it-IT" sz="1600" dirty="0"/>
              <a:t>fra gli insegnanti della classe frequentata dall’alunno </a:t>
            </a:r>
            <a:r>
              <a:rPr lang="it-IT" sz="1600" dirty="0" smtClean="0"/>
              <a:t>con disabilità </a:t>
            </a:r>
            <a:r>
              <a:rPr lang="it-IT" sz="1600" dirty="0"/>
              <a:t>e le figure di riferimento per l'integrazione delle scuole coinvolte, al fine </a:t>
            </a:r>
            <a:r>
              <a:rPr lang="it-IT" sz="1600" dirty="0" smtClean="0"/>
              <a:t>di consentire la continuità operativa; l’applicazione </a:t>
            </a:r>
            <a:r>
              <a:rPr lang="it-IT" sz="1600" dirty="0"/>
              <a:t>delle esperienze già </a:t>
            </a:r>
            <a:r>
              <a:rPr lang="it-IT" sz="1600" dirty="0" smtClean="0"/>
              <a:t>maturate nella </a:t>
            </a:r>
            <a:r>
              <a:rPr lang="it-IT" sz="1600" dirty="0"/>
              <a:t>relazione educativo-didattica e nelle prassi di integrazione con l'alunno </a:t>
            </a:r>
            <a:r>
              <a:rPr lang="it-IT" sz="1600" dirty="0" smtClean="0"/>
              <a:t>con disabilità.</a:t>
            </a:r>
          </a:p>
          <a:p>
            <a:pPr marL="623888" indent="-265113" algn="just">
              <a:buFont typeface="Arial" pitchFamily="34" charset="0"/>
              <a:buChar char="•"/>
            </a:pPr>
            <a:endParaRPr lang="it-IT" sz="1600" dirty="0" smtClean="0"/>
          </a:p>
          <a:p>
            <a:pPr marL="1793875" algn="just"/>
            <a:r>
              <a:rPr lang="it-IT" sz="1600" dirty="0" smtClean="0"/>
              <a:t>valutino la possibilità di </a:t>
            </a:r>
            <a:r>
              <a:rPr lang="it-IT" sz="1600" b="1" dirty="0" smtClean="0">
                <a:solidFill>
                  <a:srgbClr val="FF0000"/>
                </a:solidFill>
              </a:rPr>
              <a:t>avviare </a:t>
            </a:r>
            <a:r>
              <a:rPr lang="it-IT" sz="1600" b="1" dirty="0">
                <a:solidFill>
                  <a:srgbClr val="FF0000"/>
                </a:solidFill>
              </a:rPr>
              <a:t>progetti sperimentali </a:t>
            </a:r>
            <a:r>
              <a:rPr lang="it-IT" sz="1600" dirty="0" smtClean="0"/>
              <a:t>che (..) consentano al docente </a:t>
            </a:r>
            <a:r>
              <a:rPr lang="it-IT" sz="1600" dirty="0"/>
              <a:t>del </a:t>
            </a:r>
            <a:r>
              <a:rPr lang="it-IT" sz="1600" dirty="0" smtClean="0"/>
              <a:t>grado scolastico </a:t>
            </a:r>
            <a:r>
              <a:rPr lang="it-IT" sz="1600" dirty="0"/>
              <a:t>già frequentato </a:t>
            </a:r>
            <a:r>
              <a:rPr lang="it-IT" sz="1600" dirty="0" smtClean="0"/>
              <a:t>di partecipare alle </a:t>
            </a:r>
            <a:r>
              <a:rPr lang="it-IT" sz="1600" dirty="0"/>
              <a:t>fasi di accoglienza e di inserimento nel </a:t>
            </a:r>
            <a:r>
              <a:rPr lang="it-IT" sz="1600" dirty="0" smtClean="0"/>
              <a:t>grado successivo.</a:t>
            </a:r>
          </a:p>
          <a:p>
            <a:pPr marL="1793875" algn="just"/>
            <a:endParaRPr lang="it-IT" sz="1600" dirty="0" smtClean="0"/>
          </a:p>
          <a:p>
            <a:pPr marL="1793875" algn="just"/>
            <a:endParaRPr lang="it-IT" sz="1600" dirty="0" smtClean="0"/>
          </a:p>
          <a:p>
            <a:pPr marL="179388" indent="-179388" algn="just"/>
            <a:endParaRPr lang="it-IT" sz="1600" dirty="0"/>
          </a:p>
          <a:p>
            <a:pPr algn="just"/>
            <a:r>
              <a:rPr lang="it-IT" sz="1600" dirty="0" smtClean="0"/>
              <a:t>Particolare importanza ha la </a:t>
            </a:r>
            <a:r>
              <a:rPr lang="it-IT" sz="1600" b="1" dirty="0" smtClean="0">
                <a:solidFill>
                  <a:srgbClr val="FF0000"/>
                </a:solidFill>
              </a:rPr>
              <a:t>consegna della documentazione </a:t>
            </a:r>
            <a:r>
              <a:rPr lang="it-IT" sz="1600" dirty="0" smtClean="0"/>
              <a:t>riguardante l'alunno con disabilità al personale del ciclo o grado successivo. Tale documentazione dovrà essere completa e sufficientemente articolata per consentire all'istituzione scolastica che prende in carico l'alunno di progettare adeguatamente i propri interventi. </a:t>
            </a:r>
            <a:endParaRPr lang="it-IT" sz="1600" dirty="0"/>
          </a:p>
        </p:txBody>
      </p:sp>
      <p:sp>
        <p:nvSpPr>
          <p:cNvPr id="10" name="Rettangolo 9"/>
          <p:cNvSpPr/>
          <p:nvPr/>
        </p:nvSpPr>
        <p:spPr>
          <a:xfrm>
            <a:off x="247645" y="767947"/>
            <a:ext cx="8036718" cy="388696"/>
          </a:xfrm>
          <a:prstGeom prst="rect">
            <a:avLst/>
          </a:prstGeom>
        </p:spPr>
        <p:txBody>
          <a:bodyPr wrap="square">
            <a:spAutoFit/>
          </a:bodyPr>
          <a:lstStyle/>
          <a:p>
            <a:pPr>
              <a:lnSpc>
                <a:spcPct val="107000"/>
              </a:lnSpc>
              <a:spcAft>
                <a:spcPts val="800"/>
              </a:spcAft>
            </a:pPr>
            <a:r>
              <a:rPr lang="it-IT" b="1" dirty="0" smtClean="0">
                <a:solidFill>
                  <a:srgbClr val="0000FF"/>
                </a:solidFill>
              </a:rPr>
              <a:t>Linee guida per l’integrazione - 2009</a:t>
            </a:r>
          </a:p>
        </p:txBody>
      </p:sp>
      <p:sp>
        <p:nvSpPr>
          <p:cNvPr id="9" name="Pentagono 8"/>
          <p:cNvSpPr/>
          <p:nvPr/>
        </p:nvSpPr>
        <p:spPr bwMode="auto">
          <a:xfrm>
            <a:off x="247264" y="2142495"/>
            <a:ext cx="1837345" cy="369332"/>
          </a:xfrm>
          <a:prstGeom prst="homePlat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dirty="0" smtClean="0">
                <a:ln>
                  <a:noFill/>
                </a:ln>
                <a:solidFill>
                  <a:schemeClr val="tx1"/>
                </a:solidFill>
                <a:effectLst/>
                <a:latin typeface="Arial" charset="0"/>
              </a:rPr>
              <a:t>Consultazione</a:t>
            </a:r>
          </a:p>
        </p:txBody>
      </p:sp>
      <p:sp>
        <p:nvSpPr>
          <p:cNvPr id="11" name="Pentagono 10"/>
          <p:cNvSpPr/>
          <p:nvPr/>
        </p:nvSpPr>
        <p:spPr bwMode="auto">
          <a:xfrm>
            <a:off x="213081" y="3937112"/>
            <a:ext cx="1837345" cy="369332"/>
          </a:xfrm>
          <a:prstGeom prst="homePlat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dirty="0" smtClean="0">
                <a:ln>
                  <a:noFill/>
                </a:ln>
                <a:solidFill>
                  <a:schemeClr val="tx1"/>
                </a:solidFill>
                <a:effectLst/>
                <a:latin typeface="Arial" charset="0"/>
              </a:rPr>
              <a:t>Progetti</a:t>
            </a:r>
          </a:p>
        </p:txBody>
      </p:sp>
      <p:sp>
        <p:nvSpPr>
          <p:cNvPr id="14" name="Stella a 6 punte 13"/>
          <p:cNvSpPr/>
          <p:nvPr/>
        </p:nvSpPr>
        <p:spPr bwMode="auto">
          <a:xfrm>
            <a:off x="2829463" y="4658264"/>
            <a:ext cx="3303917" cy="733663"/>
          </a:xfrm>
          <a:prstGeom prst="star6">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dirty="0" smtClean="0">
                <a:ln>
                  <a:noFill/>
                </a:ln>
                <a:solidFill>
                  <a:schemeClr val="tx1"/>
                </a:solidFill>
                <a:effectLst/>
                <a:latin typeface="Arial" charset="0"/>
              </a:rPr>
              <a:t>Documentazione</a:t>
            </a:r>
          </a:p>
        </p:txBody>
      </p:sp>
      <p:sp>
        <p:nvSpPr>
          <p:cNvPr id="15" name="Ovale 14"/>
          <p:cNvSpPr/>
          <p:nvPr/>
        </p:nvSpPr>
        <p:spPr bwMode="auto">
          <a:xfrm>
            <a:off x="8477428" y="6204251"/>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1800" b="1" i="0" u="none" strike="noStrike" cap="none" normalizeH="0" baseline="0" dirty="0" smtClean="0">
                <a:ln>
                  <a:noFill/>
                </a:ln>
                <a:solidFill>
                  <a:schemeClr val="tx1"/>
                </a:solidFill>
                <a:effectLst/>
                <a:latin typeface="Arial" charset="0"/>
              </a:rPr>
              <a:t>1</a:t>
            </a:r>
          </a:p>
        </p:txBody>
      </p:sp>
    </p:spTree>
    <p:extLst>
      <p:ext uri="{BB962C8B-B14F-4D97-AF65-F5344CB8AC3E}">
        <p14:creationId xmlns:p14="http://schemas.microsoft.com/office/powerpoint/2010/main" val="3701218507"/>
      </p:ext>
    </p:extLst>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ChangeArrowheads="1"/>
          </p:cNvSpPr>
          <p:nvPr/>
        </p:nvSpPr>
        <p:spPr bwMode="auto">
          <a:xfrm>
            <a:off x="200025" y="325438"/>
            <a:ext cx="636588" cy="590550"/>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3200" dirty="0"/>
              <a:t>A</a:t>
            </a:r>
          </a:p>
        </p:txBody>
      </p:sp>
      <p:pic>
        <p:nvPicPr>
          <p:cNvPr id="7" name="Immagine 6"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ttangolo 8"/>
          <p:cNvSpPr/>
          <p:nvPr/>
        </p:nvSpPr>
        <p:spPr>
          <a:xfrm>
            <a:off x="494107" y="1841577"/>
            <a:ext cx="7571581" cy="1281698"/>
          </a:xfrm>
          <a:prstGeom prst="rect">
            <a:avLst/>
          </a:prstGeom>
        </p:spPr>
        <p:txBody>
          <a:bodyPr wrap="square">
            <a:spAutoFit/>
          </a:bodyPr>
          <a:lstStyle/>
          <a:p>
            <a:pPr>
              <a:lnSpc>
                <a:spcPct val="107000"/>
              </a:lnSpc>
              <a:spcAft>
                <a:spcPts val="800"/>
              </a:spcAft>
            </a:pPr>
            <a:r>
              <a:rPr lang="it-IT" sz="1600" b="1" dirty="0" smtClean="0">
                <a:solidFill>
                  <a:srgbClr val="0000FF"/>
                </a:solidFill>
                <a:latin typeface="+mj-lt"/>
                <a:ea typeface="Times New Roman" panose="02020603050405020304" pitchFamily="18" charset="0"/>
                <a:cs typeface="Times New Roman" panose="02020603050405020304" pitchFamily="18" charset="0"/>
              </a:rPr>
              <a:t>Decreto Legislativo 13 aprile 2017 n. 66 - </a:t>
            </a:r>
            <a:r>
              <a:rPr lang="it-IT" sz="1600" dirty="0">
                <a:latin typeface="+mj-lt"/>
                <a:ea typeface="Times New Roman" panose="02020603050405020304" pitchFamily="18" charset="0"/>
                <a:cs typeface="Times New Roman" panose="02020603050405020304" pitchFamily="18" charset="0"/>
              </a:rPr>
              <a:t>(Norme per la promozione dell'inclusione scolastica degli studenti con disabilità, a norma dell'articolo </a:t>
            </a:r>
            <a:r>
              <a:rPr lang="it-IT" sz="1600" dirty="0" smtClean="0">
                <a:latin typeface="+mj-lt"/>
                <a:ea typeface="Times New Roman" panose="02020603050405020304" pitchFamily="18" charset="0"/>
                <a:cs typeface="Times New Roman" panose="02020603050405020304" pitchFamily="18" charset="0"/>
              </a:rPr>
              <a:t>1, commi 180 e 181, lettera c), della legge 13 luglio </a:t>
            </a:r>
            <a:r>
              <a:rPr lang="it-IT" sz="1600" dirty="0">
                <a:latin typeface="+mj-lt"/>
                <a:ea typeface="Times New Roman" panose="02020603050405020304" pitchFamily="18" charset="0"/>
                <a:cs typeface="Times New Roman" panose="02020603050405020304" pitchFamily="18" charset="0"/>
              </a:rPr>
              <a:t>2015, n. 107</a:t>
            </a:r>
            <a:r>
              <a:rPr lang="it-IT" sz="1600" dirty="0" smtClean="0">
                <a:latin typeface="+mj-lt"/>
                <a:ea typeface="Times New Roman" panose="02020603050405020304" pitchFamily="18" charset="0"/>
                <a:cs typeface="Times New Roman" panose="02020603050405020304" pitchFamily="18" charset="0"/>
              </a:rPr>
              <a:t>)</a:t>
            </a:r>
            <a:endParaRPr lang="it-IT" sz="1600" dirty="0">
              <a:latin typeface="+mj-lt"/>
              <a:ea typeface="Calibri" panose="020F0502020204030204" pitchFamily="34" charset="0"/>
              <a:cs typeface="Times New Roman" panose="02020603050405020304" pitchFamily="18" charset="0"/>
            </a:endParaRPr>
          </a:p>
          <a:p>
            <a:pPr>
              <a:lnSpc>
                <a:spcPct val="107000"/>
              </a:lnSpc>
              <a:spcAft>
                <a:spcPts val="800"/>
              </a:spcAft>
            </a:pPr>
            <a:endParaRPr lang="it-IT" b="1" dirty="0" smtClean="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8" name="Text Box 2">
            <a:extLst/>
          </p:cNvPr>
          <p:cNvSpPr txBox="1">
            <a:spLocks noChangeArrowheads="1"/>
          </p:cNvSpPr>
          <p:nvPr/>
        </p:nvSpPr>
        <p:spPr bwMode="auto">
          <a:xfrm>
            <a:off x="995363" y="423346"/>
            <a:ext cx="7018337" cy="369332"/>
          </a:xfrm>
          <a:prstGeom prst="rect">
            <a:avLst/>
          </a:prstGeom>
          <a:noFill/>
          <a:ln>
            <a:noFill/>
          </a:ln>
          <a:effectLst/>
          <a:extLst/>
        </p:spPr>
        <p:txBody>
          <a:bodyPr>
            <a:spAutoFit/>
          </a:bodyPr>
          <a:lstStyle/>
          <a:p>
            <a:pPr lvl="0"/>
            <a:r>
              <a:rPr lang="it-IT" b="1" dirty="0" smtClean="0">
                <a:solidFill>
                  <a:srgbClr val="0000FF"/>
                </a:solidFill>
                <a:latin typeface="+mn-lt"/>
              </a:rPr>
              <a:t>La </a:t>
            </a:r>
            <a:r>
              <a:rPr lang="it-IT" b="1" dirty="0">
                <a:solidFill>
                  <a:srgbClr val="0000FF"/>
                </a:solidFill>
                <a:latin typeface="+mn-lt"/>
              </a:rPr>
              <a:t>continuità nel processo educativo: La normativa </a:t>
            </a:r>
            <a:r>
              <a:rPr lang="it-IT" b="1" dirty="0" smtClean="0">
                <a:solidFill>
                  <a:srgbClr val="0000FF"/>
                </a:solidFill>
                <a:latin typeface="+mn-lt"/>
              </a:rPr>
              <a:t>vigente</a:t>
            </a:r>
            <a:endParaRPr kumimoji="1" lang="it-IT" altLang="it-IT" dirty="0">
              <a:solidFill>
                <a:srgbClr val="0000FF"/>
              </a:solidFill>
              <a:latin typeface="+mn-lt"/>
            </a:endParaRPr>
          </a:p>
        </p:txBody>
      </p:sp>
      <p:sp>
        <p:nvSpPr>
          <p:cNvPr id="10" name="Ovale 9"/>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1800" b="1" i="0" u="none" strike="noStrike" cap="none" normalizeH="0" baseline="0" dirty="0" smtClean="0">
                <a:ln>
                  <a:noFill/>
                </a:ln>
                <a:solidFill>
                  <a:schemeClr val="tx1"/>
                </a:solidFill>
                <a:effectLst/>
                <a:latin typeface="Arial" charset="0"/>
              </a:rPr>
              <a:t>1</a:t>
            </a:r>
          </a:p>
        </p:txBody>
      </p:sp>
    </p:spTree>
    <p:extLst>
      <p:ext uri="{BB962C8B-B14F-4D97-AF65-F5344CB8AC3E}">
        <p14:creationId xmlns:p14="http://schemas.microsoft.com/office/powerpoint/2010/main" val="2369833116"/>
      </p:ext>
    </p:extLst>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18319" y="1780102"/>
            <a:ext cx="7480738" cy="4770537"/>
          </a:xfrm>
          <a:prstGeom prst="rect">
            <a:avLst/>
          </a:prstGeom>
        </p:spPr>
        <p:txBody>
          <a:bodyPr wrap="square">
            <a:spAutoFit/>
          </a:bodyPr>
          <a:lstStyle/>
          <a:p>
            <a:r>
              <a:rPr lang="it-IT" sz="1600" b="1" dirty="0"/>
              <a:t>5.8 Continuità tra ordini di </a:t>
            </a:r>
            <a:r>
              <a:rPr lang="it-IT" sz="1600" b="1" dirty="0" smtClean="0"/>
              <a:t>scuola</a:t>
            </a:r>
          </a:p>
          <a:p>
            <a:endParaRPr lang="it-IT" sz="1600" b="1" dirty="0"/>
          </a:p>
          <a:p>
            <a:r>
              <a:rPr lang="it-IT" sz="1600" dirty="0"/>
              <a:t>Per garantire la continuità del percorso tra ordini di scuola sono previsti</a:t>
            </a:r>
            <a:r>
              <a:rPr lang="it-IT" sz="1600" dirty="0" smtClean="0"/>
              <a:t>:</a:t>
            </a:r>
          </a:p>
          <a:p>
            <a:endParaRPr lang="it-IT" sz="1600" dirty="0"/>
          </a:p>
          <a:p>
            <a:pPr marL="285750" indent="-285750">
              <a:buFont typeface="Symbol" panose="05050102010706020507" pitchFamily="18" charset="2"/>
              <a:buChar char="·"/>
            </a:pPr>
            <a:r>
              <a:rPr lang="it-IT" sz="1600" b="1" dirty="0" smtClean="0">
                <a:solidFill>
                  <a:srgbClr val="FF0000"/>
                </a:solidFill>
              </a:rPr>
              <a:t>Passaggio </a:t>
            </a:r>
            <a:r>
              <a:rPr lang="it-IT" sz="1600" b="1" dirty="0">
                <a:solidFill>
                  <a:srgbClr val="FF0000"/>
                </a:solidFill>
              </a:rPr>
              <a:t>dei </a:t>
            </a:r>
            <a:r>
              <a:rPr lang="it-IT" sz="1600" b="1" dirty="0" smtClean="0">
                <a:solidFill>
                  <a:srgbClr val="FF0000"/>
                </a:solidFill>
              </a:rPr>
              <a:t>documenti</a:t>
            </a:r>
          </a:p>
          <a:p>
            <a:endParaRPr lang="it-IT" sz="1600" i="1" u="sng" dirty="0"/>
          </a:p>
          <a:p>
            <a:r>
              <a:rPr lang="it-IT" sz="1600" dirty="0"/>
              <a:t>La scuola accogliente, acquisita l’iscrizione dell’alunno, contatta</a:t>
            </a:r>
            <a:r>
              <a:rPr lang="it-IT" sz="1600" dirty="0" smtClean="0"/>
              <a:t>:</a:t>
            </a:r>
          </a:p>
          <a:p>
            <a:endParaRPr lang="it-IT" sz="1600" dirty="0"/>
          </a:p>
          <a:p>
            <a:r>
              <a:rPr lang="it-IT" sz="1600" dirty="0"/>
              <a:t>a. la famiglia per la consegna del </a:t>
            </a:r>
            <a:r>
              <a:rPr lang="it-IT" sz="1600" b="1" dirty="0">
                <a:solidFill>
                  <a:srgbClr val="0000FF"/>
                </a:solidFill>
              </a:rPr>
              <a:t>Verbale di </a:t>
            </a:r>
            <a:r>
              <a:rPr lang="it-IT" sz="1600" b="1" dirty="0" smtClean="0">
                <a:solidFill>
                  <a:srgbClr val="0000FF"/>
                </a:solidFill>
              </a:rPr>
              <a:t>Accertamento (UVMD)</a:t>
            </a:r>
            <a:r>
              <a:rPr lang="it-IT" sz="1600" dirty="0" smtClean="0"/>
              <a:t>;</a:t>
            </a:r>
            <a:endParaRPr lang="it-IT" sz="1600" dirty="0"/>
          </a:p>
          <a:p>
            <a:r>
              <a:rPr lang="it-IT" sz="1600" dirty="0"/>
              <a:t>b. la scuola di provenienza per acquisire le </a:t>
            </a:r>
            <a:r>
              <a:rPr lang="it-IT" sz="1600" b="1" dirty="0">
                <a:solidFill>
                  <a:srgbClr val="0000FF"/>
                </a:solidFill>
              </a:rPr>
              <a:t>informazioni utili per la richiesta delle ore </a:t>
            </a:r>
            <a:r>
              <a:rPr lang="it-IT" sz="1600" b="1" dirty="0" smtClean="0">
                <a:solidFill>
                  <a:srgbClr val="0000FF"/>
                </a:solidFill>
              </a:rPr>
              <a:t>di sostegno </a:t>
            </a:r>
            <a:r>
              <a:rPr lang="it-IT" sz="1600" b="1" dirty="0">
                <a:solidFill>
                  <a:srgbClr val="0000FF"/>
                </a:solidFill>
              </a:rPr>
              <a:t>e/o di ore di Operatore Socio-Sanitario/addetto all’assistenza</a:t>
            </a:r>
            <a:r>
              <a:rPr lang="it-IT" sz="1600" dirty="0" smtClean="0"/>
              <a:t>.</a:t>
            </a:r>
          </a:p>
          <a:p>
            <a:endParaRPr lang="it-IT" sz="1600" dirty="0"/>
          </a:p>
          <a:p>
            <a:r>
              <a:rPr lang="it-IT" sz="1600" dirty="0"/>
              <a:t>Le scuole predispongono e conservano </a:t>
            </a:r>
            <a:r>
              <a:rPr lang="it-IT" sz="1600" b="1" dirty="0">
                <a:solidFill>
                  <a:srgbClr val="0000FF"/>
                </a:solidFill>
              </a:rPr>
              <a:t>nel fascicolo personale</a:t>
            </a:r>
            <a:r>
              <a:rPr lang="it-IT" sz="1600" dirty="0"/>
              <a:t>, che accompagna l’alunno </a:t>
            </a:r>
            <a:r>
              <a:rPr lang="it-IT" sz="1600" dirty="0" smtClean="0"/>
              <a:t>nel suo </a:t>
            </a:r>
            <a:r>
              <a:rPr lang="it-IT" sz="1600" dirty="0"/>
              <a:t>percorso formativo, </a:t>
            </a:r>
            <a:r>
              <a:rPr lang="it-IT" sz="1600" b="1" dirty="0">
                <a:solidFill>
                  <a:srgbClr val="0000FF"/>
                </a:solidFill>
              </a:rPr>
              <a:t>tutti i documenti significativi </a:t>
            </a:r>
            <a:r>
              <a:rPr lang="it-IT" sz="1600" dirty="0"/>
              <a:t>per ripercorrere la storia dell’inclusione. </a:t>
            </a:r>
            <a:endParaRPr lang="it-IT" sz="1600" dirty="0" smtClean="0"/>
          </a:p>
          <a:p>
            <a:endParaRPr lang="it-IT" sz="1600" dirty="0" smtClean="0"/>
          </a:p>
          <a:p>
            <a:r>
              <a:rPr lang="it-IT" sz="1600" dirty="0" smtClean="0"/>
              <a:t>Il fascicolo </a:t>
            </a:r>
            <a:r>
              <a:rPr lang="it-IT" sz="1600" dirty="0"/>
              <a:t>sarà </a:t>
            </a:r>
            <a:r>
              <a:rPr lang="it-IT" sz="1600" b="1" dirty="0">
                <a:solidFill>
                  <a:srgbClr val="0000FF"/>
                </a:solidFill>
              </a:rPr>
              <a:t>trasmesso entro il 1° settembre </a:t>
            </a:r>
            <a:r>
              <a:rPr lang="it-IT" sz="1600" dirty="0"/>
              <a:t>all’ordine di scuola successivo</a:t>
            </a:r>
            <a:r>
              <a:rPr lang="it-IT" sz="1600" dirty="0" smtClean="0"/>
              <a:t>.</a:t>
            </a:r>
            <a:endParaRPr lang="it-IT" sz="1600" dirty="0"/>
          </a:p>
        </p:txBody>
      </p:sp>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7"/>
          <p:cNvSpPr>
            <a:spLocks noChangeArrowheads="1"/>
          </p:cNvSpPr>
          <p:nvPr/>
        </p:nvSpPr>
        <p:spPr bwMode="auto">
          <a:xfrm>
            <a:off x="200025" y="325438"/>
            <a:ext cx="636588" cy="590550"/>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3200" dirty="0"/>
              <a:t>A</a:t>
            </a:r>
          </a:p>
        </p:txBody>
      </p:sp>
      <p:sp>
        <p:nvSpPr>
          <p:cNvPr id="6" name="Text Box 2">
            <a:extLst/>
          </p:cNvPr>
          <p:cNvSpPr txBox="1">
            <a:spLocks noChangeArrowheads="1"/>
          </p:cNvSpPr>
          <p:nvPr/>
        </p:nvSpPr>
        <p:spPr bwMode="auto">
          <a:xfrm>
            <a:off x="836613" y="1101724"/>
            <a:ext cx="6418085" cy="369332"/>
          </a:xfrm>
          <a:prstGeom prst="rect">
            <a:avLst/>
          </a:prstGeom>
          <a:noFill/>
          <a:ln>
            <a:noFill/>
          </a:ln>
          <a:effectLst/>
          <a:extLst/>
        </p:spPr>
        <p:txBody>
          <a:bodyPr wrap="square">
            <a:spAutoFit/>
          </a:bodyPr>
          <a:lstStyle/>
          <a:p>
            <a:pPr lvl="0"/>
            <a:r>
              <a:rPr lang="it-IT" b="1" dirty="0" smtClean="0">
                <a:solidFill>
                  <a:srgbClr val="0000FF"/>
                </a:solidFill>
                <a:latin typeface="+mn-lt"/>
              </a:rPr>
              <a:t>Accordo di Programma della Provincia di Treviso (1 di 2)</a:t>
            </a:r>
            <a:endParaRPr kumimoji="1" lang="it-IT" altLang="it-IT" dirty="0">
              <a:solidFill>
                <a:srgbClr val="0000FF"/>
              </a:solidFill>
              <a:latin typeface="+mn-lt"/>
            </a:endParaRPr>
          </a:p>
        </p:txBody>
      </p:sp>
      <p:sp>
        <p:nvSpPr>
          <p:cNvPr id="7" name="Text Box 2">
            <a:extLst/>
          </p:cNvPr>
          <p:cNvSpPr txBox="1">
            <a:spLocks noChangeArrowheads="1"/>
          </p:cNvSpPr>
          <p:nvPr/>
        </p:nvSpPr>
        <p:spPr bwMode="auto">
          <a:xfrm>
            <a:off x="995363" y="423346"/>
            <a:ext cx="7018337" cy="369332"/>
          </a:xfrm>
          <a:prstGeom prst="rect">
            <a:avLst/>
          </a:prstGeom>
          <a:noFill/>
          <a:ln>
            <a:noFill/>
          </a:ln>
          <a:effectLst/>
          <a:extLst/>
        </p:spPr>
        <p:txBody>
          <a:bodyPr>
            <a:spAutoFit/>
          </a:bodyPr>
          <a:lstStyle/>
          <a:p>
            <a:pPr lvl="0"/>
            <a:r>
              <a:rPr lang="it-IT" b="1" dirty="0" smtClean="0">
                <a:solidFill>
                  <a:srgbClr val="0000FF"/>
                </a:solidFill>
                <a:latin typeface="+mn-lt"/>
              </a:rPr>
              <a:t>La </a:t>
            </a:r>
            <a:r>
              <a:rPr lang="it-IT" b="1" dirty="0">
                <a:solidFill>
                  <a:srgbClr val="0000FF"/>
                </a:solidFill>
                <a:latin typeface="+mn-lt"/>
              </a:rPr>
              <a:t>continuità nel processo educativo: La normativa </a:t>
            </a:r>
            <a:r>
              <a:rPr lang="it-IT" b="1" dirty="0" smtClean="0">
                <a:solidFill>
                  <a:srgbClr val="0000FF"/>
                </a:solidFill>
                <a:latin typeface="+mn-lt"/>
              </a:rPr>
              <a:t>vigente</a:t>
            </a:r>
            <a:endParaRPr kumimoji="1" lang="it-IT" altLang="it-IT" dirty="0">
              <a:solidFill>
                <a:srgbClr val="0000FF"/>
              </a:solidFill>
              <a:latin typeface="+mn-lt"/>
            </a:endParaRPr>
          </a:p>
        </p:txBody>
      </p:sp>
      <p:sp>
        <p:nvSpPr>
          <p:cNvPr id="8" name="Ovale 7"/>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1800" b="1" i="0" u="none" strike="noStrike" cap="none" normalizeH="0" baseline="0" dirty="0" smtClean="0">
                <a:ln>
                  <a:noFill/>
                </a:ln>
                <a:solidFill>
                  <a:schemeClr val="tx1"/>
                </a:solidFill>
                <a:effectLst/>
                <a:latin typeface="Arial" charset="0"/>
              </a:rPr>
              <a:t>1</a:t>
            </a:r>
          </a:p>
        </p:txBody>
      </p:sp>
    </p:spTree>
    <p:extLst>
      <p:ext uri="{BB962C8B-B14F-4D97-AF65-F5344CB8AC3E}">
        <p14:creationId xmlns:p14="http://schemas.microsoft.com/office/powerpoint/2010/main" val="1439689706"/>
      </p:ext>
    </p:extLst>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Group 4"/>
          <p:cNvGrpSpPr>
            <a:grpSpLocks/>
          </p:cNvGrpSpPr>
          <p:nvPr/>
        </p:nvGrpSpPr>
        <p:grpSpPr bwMode="auto">
          <a:xfrm>
            <a:off x="2038350" y="1957388"/>
            <a:ext cx="5434013" cy="3581400"/>
            <a:chOff x="1344" y="1008"/>
            <a:chExt cx="3423" cy="2256"/>
          </a:xfrm>
        </p:grpSpPr>
        <p:grpSp>
          <p:nvGrpSpPr>
            <p:cNvPr id="4111" name="Group 5"/>
            <p:cNvGrpSpPr>
              <a:grpSpLocks/>
            </p:cNvGrpSpPr>
            <p:nvPr/>
          </p:nvGrpSpPr>
          <p:grpSpPr bwMode="auto">
            <a:xfrm>
              <a:off x="1344" y="1008"/>
              <a:ext cx="2688" cy="2256"/>
              <a:chOff x="1344" y="1008"/>
              <a:chExt cx="2688" cy="2256"/>
            </a:xfrm>
          </p:grpSpPr>
          <p:sp useBgFill="1">
            <p:nvSpPr>
              <p:cNvPr id="4114" name="Rectangle 6"/>
              <p:cNvSpPr>
                <a:spLocks noChangeArrowheads="1"/>
              </p:cNvSpPr>
              <p:nvPr/>
            </p:nvSpPr>
            <p:spPr bwMode="auto">
              <a:xfrm>
                <a:off x="1453" y="1008"/>
                <a:ext cx="2570" cy="1760"/>
              </a:xfrm>
              <a:prstGeom prst="rect">
                <a:avLst/>
              </a:prstGeom>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it-IT" altLang="it-IT"/>
              </a:p>
            </p:txBody>
          </p:sp>
          <p:sp useBgFill="1">
            <p:nvSpPr>
              <p:cNvPr id="29703" name="Rectangle 7">
                <a:extLst/>
              </p:cNvPr>
              <p:cNvSpPr>
                <a:spLocks noChangeArrowheads="1"/>
              </p:cNvSpPr>
              <p:nvPr/>
            </p:nvSpPr>
            <p:spPr bwMode="auto">
              <a:xfrm>
                <a:off x="1344" y="1753"/>
                <a:ext cx="656" cy="359"/>
              </a:xfrm>
              <a:prstGeom prst="rect">
                <a:avLst/>
              </a:prstGeom>
              <a:ln w="9525">
                <a:solidFill>
                  <a:schemeClr val="tx1"/>
                </a:solidFill>
                <a:miter lim="800000"/>
                <a:headEnd/>
                <a:tailEnd/>
              </a:ln>
              <a:effectLst/>
            </p:spPr>
            <p:txBody>
              <a:bodyPr anchor="ctr"/>
              <a:lstStyle/>
              <a:p>
                <a:pPr algn="ctr" eaLnBrk="1" hangingPunct="1">
                  <a:defRPr/>
                </a:pPr>
                <a:r>
                  <a:rPr lang="it-IT" sz="2000" b="1" dirty="0">
                    <a:solidFill>
                      <a:srgbClr val="FF0000"/>
                    </a:solidFill>
                    <a:effectLst>
                      <a:outerShdw blurRad="38100" dist="38100" dir="2700000" algn="tl">
                        <a:srgbClr val="C0C0C0"/>
                      </a:outerShdw>
                    </a:effectLst>
                    <a:latin typeface="Arial Unicode MS" pitchFamily="34" charset="-128"/>
                    <a:cs typeface="Arial" charset="0"/>
                  </a:rPr>
                  <a:t>Analisi</a:t>
                </a:r>
                <a:endParaRPr lang="it-IT" sz="2000" b="1" dirty="0">
                  <a:solidFill>
                    <a:srgbClr val="FFFF00"/>
                  </a:solidFill>
                  <a:effectLst>
                    <a:outerShdw blurRad="38100" dist="38100" dir="2700000" algn="tl">
                      <a:srgbClr val="C0C0C0"/>
                    </a:outerShdw>
                  </a:effectLst>
                  <a:latin typeface="Arial Unicode MS" pitchFamily="34" charset="-128"/>
                  <a:cs typeface="Arial" charset="0"/>
                </a:endParaRPr>
              </a:p>
            </p:txBody>
          </p:sp>
          <p:sp>
            <p:nvSpPr>
              <p:cNvPr id="29704" name="Rectangle 8">
                <a:extLst/>
              </p:cNvPr>
              <p:cNvSpPr>
                <a:spLocks noChangeArrowheads="1"/>
              </p:cNvSpPr>
              <p:nvPr/>
            </p:nvSpPr>
            <p:spPr bwMode="auto">
              <a:xfrm>
                <a:off x="2144" y="1067"/>
                <a:ext cx="1216" cy="328"/>
              </a:xfrm>
              <a:prstGeom prst="rect">
                <a:avLst/>
              </a:prstGeom>
              <a:noFill/>
              <a:ln w="9525">
                <a:noFill/>
                <a:miter lim="800000"/>
                <a:headEnd/>
                <a:tailEnd/>
              </a:ln>
              <a:effectLst/>
            </p:spPr>
            <p:txBody>
              <a:bodyPr anchor="ctr"/>
              <a:lstStyle/>
              <a:p>
                <a:pPr algn="ctr" eaLnBrk="1" hangingPunct="1">
                  <a:defRPr/>
                </a:pPr>
                <a:r>
                  <a:rPr lang="it-IT" sz="2000" b="1" dirty="0">
                    <a:solidFill>
                      <a:schemeClr val="accent1"/>
                    </a:solidFill>
                    <a:effectLst>
                      <a:outerShdw blurRad="38100" dist="38100" dir="2700000" algn="tl">
                        <a:srgbClr val="000000"/>
                      </a:outerShdw>
                    </a:effectLst>
                    <a:latin typeface="Arial Unicode MS" pitchFamily="34" charset="-128"/>
                    <a:cs typeface="Arial" charset="0"/>
                  </a:rPr>
                  <a:t>Progettazione</a:t>
                </a:r>
                <a:endParaRPr lang="it-IT" sz="2000" b="1" dirty="0">
                  <a:solidFill>
                    <a:srgbClr val="FFFF00"/>
                  </a:solidFill>
                  <a:effectLst>
                    <a:outerShdw blurRad="38100" dist="38100" dir="2700000" algn="tl">
                      <a:srgbClr val="000000"/>
                    </a:outerShdw>
                  </a:effectLst>
                  <a:latin typeface="Arial Unicode MS" pitchFamily="34" charset="-128"/>
                  <a:cs typeface="Arial" charset="0"/>
                </a:endParaRPr>
              </a:p>
            </p:txBody>
          </p:sp>
          <p:sp>
            <p:nvSpPr>
              <p:cNvPr id="29705" name="Rectangle 9">
                <a:extLst/>
              </p:cNvPr>
              <p:cNvSpPr>
                <a:spLocks noChangeArrowheads="1"/>
              </p:cNvSpPr>
              <p:nvPr/>
            </p:nvSpPr>
            <p:spPr bwMode="auto">
              <a:xfrm>
                <a:off x="2367" y="1426"/>
                <a:ext cx="771" cy="179"/>
              </a:xfrm>
              <a:prstGeom prst="rect">
                <a:avLst/>
              </a:prstGeom>
              <a:noFill/>
              <a:ln w="9525">
                <a:solidFill>
                  <a:schemeClr val="tx1"/>
                </a:solidFill>
                <a:miter lim="800000"/>
                <a:headEnd/>
                <a:tailEnd/>
              </a:ln>
              <a:effectLst/>
            </p:spPr>
            <p:txBody>
              <a:bodyPr anchor="ctr"/>
              <a:lstStyle/>
              <a:p>
                <a:pPr algn="ctr" eaLnBrk="1" hangingPunct="1">
                  <a:defRPr/>
                </a:pPr>
                <a:r>
                  <a:rPr lang="it-IT" sz="2000">
                    <a:solidFill>
                      <a:srgbClr val="FFFF00"/>
                    </a:solidFill>
                    <a:effectLst>
                      <a:outerShdw blurRad="38100" dist="38100" dir="2700000" algn="tl">
                        <a:srgbClr val="000000"/>
                      </a:outerShdw>
                    </a:effectLst>
                    <a:latin typeface="Arial Unicode MS" pitchFamily="34" charset="-128"/>
                    <a:cs typeface="Arial" charset="0"/>
                  </a:rPr>
                  <a:t>obiettivi</a:t>
                </a:r>
              </a:p>
            </p:txBody>
          </p:sp>
          <p:sp>
            <p:nvSpPr>
              <p:cNvPr id="29706" name="Rectangle 10">
                <a:extLst/>
              </p:cNvPr>
              <p:cNvSpPr>
                <a:spLocks noChangeArrowheads="1"/>
              </p:cNvSpPr>
              <p:nvPr/>
            </p:nvSpPr>
            <p:spPr bwMode="auto">
              <a:xfrm>
                <a:off x="2367" y="1634"/>
                <a:ext cx="771" cy="180"/>
              </a:xfrm>
              <a:prstGeom prst="rect">
                <a:avLst/>
              </a:prstGeom>
              <a:noFill/>
              <a:ln w="9525">
                <a:solidFill>
                  <a:schemeClr val="tx1"/>
                </a:solidFill>
                <a:miter lim="800000"/>
                <a:headEnd/>
                <a:tailEnd/>
              </a:ln>
              <a:effectLst/>
            </p:spPr>
            <p:txBody>
              <a:bodyPr anchor="ctr"/>
              <a:lstStyle/>
              <a:p>
                <a:pPr algn="ctr" eaLnBrk="1" hangingPunct="1">
                  <a:defRPr/>
                </a:pPr>
                <a:r>
                  <a:rPr lang="it-IT" sz="2000">
                    <a:solidFill>
                      <a:srgbClr val="FFFF00"/>
                    </a:solidFill>
                    <a:effectLst>
                      <a:outerShdw blurRad="38100" dist="38100" dir="2700000" algn="tl">
                        <a:srgbClr val="000000"/>
                      </a:outerShdw>
                    </a:effectLst>
                    <a:latin typeface="Arial Unicode MS" pitchFamily="34" charset="-128"/>
                    <a:cs typeface="Arial" charset="0"/>
                  </a:rPr>
                  <a:t>azioni</a:t>
                </a:r>
              </a:p>
            </p:txBody>
          </p:sp>
          <p:sp>
            <p:nvSpPr>
              <p:cNvPr id="29707" name="Rectangle 11">
                <a:extLst/>
              </p:cNvPr>
              <p:cNvSpPr>
                <a:spLocks noChangeArrowheads="1"/>
              </p:cNvSpPr>
              <p:nvPr/>
            </p:nvSpPr>
            <p:spPr bwMode="auto">
              <a:xfrm>
                <a:off x="2367" y="1843"/>
                <a:ext cx="771" cy="179"/>
              </a:xfrm>
              <a:prstGeom prst="rect">
                <a:avLst/>
              </a:prstGeom>
              <a:noFill/>
              <a:ln w="9525">
                <a:solidFill>
                  <a:schemeClr val="tx1"/>
                </a:solidFill>
                <a:miter lim="800000"/>
                <a:headEnd/>
                <a:tailEnd/>
              </a:ln>
              <a:effectLst/>
            </p:spPr>
            <p:txBody>
              <a:bodyPr anchor="ctr"/>
              <a:lstStyle/>
              <a:p>
                <a:pPr algn="ctr" eaLnBrk="1" hangingPunct="1">
                  <a:defRPr/>
                </a:pPr>
                <a:r>
                  <a:rPr lang="it-IT" sz="2000">
                    <a:solidFill>
                      <a:srgbClr val="FFFF00"/>
                    </a:solidFill>
                    <a:effectLst>
                      <a:outerShdw blurRad="38100" dist="38100" dir="2700000" algn="tl">
                        <a:srgbClr val="000000"/>
                      </a:outerShdw>
                    </a:effectLst>
                    <a:latin typeface="Arial Unicode MS" pitchFamily="34" charset="-128"/>
                    <a:cs typeface="Arial" charset="0"/>
                  </a:rPr>
                  <a:t>verifiche</a:t>
                </a:r>
              </a:p>
            </p:txBody>
          </p:sp>
          <p:sp>
            <p:nvSpPr>
              <p:cNvPr id="29708" name="Rectangle 12">
                <a:extLst/>
              </p:cNvPr>
              <p:cNvSpPr>
                <a:spLocks noChangeArrowheads="1"/>
              </p:cNvSpPr>
              <p:nvPr/>
            </p:nvSpPr>
            <p:spPr bwMode="auto">
              <a:xfrm>
                <a:off x="2112" y="1056"/>
                <a:ext cx="1244" cy="1015"/>
              </a:xfrm>
              <a:prstGeom prst="rect">
                <a:avLst/>
              </a:prstGeom>
              <a:noFill/>
              <a:ln w="9525">
                <a:solidFill>
                  <a:schemeClr val="tx1"/>
                </a:solidFill>
                <a:miter lim="800000"/>
                <a:headEnd/>
                <a:tailEnd/>
              </a:ln>
              <a:effectLst/>
            </p:spPr>
            <p:txBody>
              <a:bodyPr anchor="ctr"/>
              <a:lstStyle/>
              <a:p>
                <a:pPr algn="ctr" eaLnBrk="1" hangingPunct="1">
                  <a:defRPr/>
                </a:pPr>
                <a:endParaRPr lang="it-IT" sz="2000">
                  <a:solidFill>
                    <a:srgbClr val="FFFF00"/>
                  </a:solidFill>
                  <a:effectLst>
                    <a:outerShdw blurRad="38100" dist="38100" dir="2700000" algn="tl">
                      <a:srgbClr val="000000"/>
                    </a:outerShdw>
                  </a:effectLst>
                  <a:latin typeface="Arial Unicode MS" pitchFamily="34" charset="-128"/>
                  <a:cs typeface="Arial" charset="0"/>
                </a:endParaRPr>
              </a:p>
            </p:txBody>
          </p:sp>
          <p:sp useBgFill="1">
            <p:nvSpPr>
              <p:cNvPr id="29709" name="Rectangle 13">
                <a:extLst/>
              </p:cNvPr>
              <p:cNvSpPr>
                <a:spLocks noChangeArrowheads="1"/>
              </p:cNvSpPr>
              <p:nvPr/>
            </p:nvSpPr>
            <p:spPr bwMode="auto">
              <a:xfrm>
                <a:off x="1920" y="2976"/>
                <a:ext cx="1650" cy="288"/>
              </a:xfrm>
              <a:prstGeom prst="rect">
                <a:avLst/>
              </a:prstGeom>
              <a:ln w="9525">
                <a:solidFill>
                  <a:schemeClr val="tx1"/>
                </a:solidFill>
                <a:miter lim="800000"/>
                <a:headEnd/>
                <a:tailEnd/>
              </a:ln>
              <a:effectLst/>
            </p:spPr>
            <p:txBody>
              <a:bodyPr anchor="ctr"/>
              <a:lstStyle/>
              <a:p>
                <a:pPr algn="ctr" eaLnBrk="1" hangingPunct="1">
                  <a:defRPr/>
                </a:pPr>
                <a:r>
                  <a:rPr lang="it-IT" sz="2000" b="1" dirty="0">
                    <a:solidFill>
                      <a:srgbClr val="00B050"/>
                    </a:solidFill>
                    <a:effectLst>
                      <a:outerShdw blurRad="38100" dist="38100" dir="2700000" algn="tl">
                        <a:srgbClr val="C0C0C0"/>
                      </a:outerShdw>
                    </a:effectLst>
                    <a:latin typeface="Arial Unicode MS" pitchFamily="34" charset="-128"/>
                    <a:cs typeface="Arial" charset="0"/>
                  </a:rPr>
                  <a:t>Documentazione</a:t>
                </a:r>
              </a:p>
            </p:txBody>
          </p:sp>
          <p:sp>
            <p:nvSpPr>
              <p:cNvPr id="29710" name="Rectangle 14">
                <a:extLst/>
              </p:cNvPr>
              <p:cNvSpPr>
                <a:spLocks noChangeArrowheads="1"/>
              </p:cNvSpPr>
              <p:nvPr/>
            </p:nvSpPr>
            <p:spPr bwMode="auto">
              <a:xfrm>
                <a:off x="2064" y="2321"/>
                <a:ext cx="1328" cy="358"/>
              </a:xfrm>
              <a:prstGeom prst="rect">
                <a:avLst/>
              </a:prstGeom>
              <a:noFill/>
              <a:ln w="9525">
                <a:solidFill>
                  <a:schemeClr val="tx1"/>
                </a:solidFill>
                <a:miter lim="800000"/>
                <a:headEnd/>
                <a:tailEnd/>
              </a:ln>
              <a:effectLst/>
            </p:spPr>
            <p:txBody>
              <a:bodyPr anchor="ctr"/>
              <a:lstStyle/>
              <a:p>
                <a:pPr algn="ctr" eaLnBrk="1" hangingPunct="1">
                  <a:defRPr/>
                </a:pPr>
                <a:r>
                  <a:rPr lang="it-IT" sz="2000" b="1" dirty="0">
                    <a:solidFill>
                      <a:srgbClr val="FFFF00"/>
                    </a:solidFill>
                    <a:effectLst>
                      <a:outerShdw blurRad="38100" dist="38100" dir="2700000" algn="tl">
                        <a:srgbClr val="000000"/>
                      </a:outerShdw>
                    </a:effectLst>
                    <a:latin typeface="Arial Unicode MS" pitchFamily="34" charset="-128"/>
                    <a:cs typeface="Arial" charset="0"/>
                  </a:rPr>
                  <a:t>Miglioramento</a:t>
                </a:r>
              </a:p>
            </p:txBody>
          </p:sp>
          <p:cxnSp>
            <p:nvCxnSpPr>
              <p:cNvPr id="4123" name="AutoShape 15"/>
              <p:cNvCxnSpPr>
                <a:cxnSpLocks noChangeShapeType="1"/>
                <a:stCxn id="29720" idx="1"/>
                <a:endCxn id="29710" idx="3"/>
              </p:cNvCxnSpPr>
              <p:nvPr/>
            </p:nvCxnSpPr>
            <p:spPr bwMode="auto">
              <a:xfrm rot="10800000">
                <a:off x="3392" y="2500"/>
                <a:ext cx="352" cy="9"/>
              </a:xfrm>
              <a:prstGeom prst="curvedConnector3">
                <a:avLst>
                  <a:gd name="adj1" fmla="val 50000"/>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4124" name="AutoShape 16"/>
              <p:cNvCxnSpPr>
                <a:cxnSpLocks noChangeShapeType="1"/>
                <a:stCxn id="29710" idx="0"/>
                <a:endCxn id="29708" idx="2"/>
              </p:cNvCxnSpPr>
              <p:nvPr/>
            </p:nvCxnSpPr>
            <p:spPr bwMode="auto">
              <a:xfrm rot="-5400000">
                <a:off x="2606" y="2193"/>
                <a:ext cx="250" cy="6"/>
              </a:xfrm>
              <a:prstGeom prst="curvedConnector3">
                <a:avLst>
                  <a:gd name="adj1" fmla="val 50000"/>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4125" name="AutoShape 17"/>
              <p:cNvCxnSpPr>
                <a:cxnSpLocks noChangeShapeType="1"/>
                <a:stCxn id="29703" idx="0"/>
                <a:endCxn id="4126" idx="1"/>
              </p:cNvCxnSpPr>
              <p:nvPr/>
            </p:nvCxnSpPr>
            <p:spPr bwMode="auto">
              <a:xfrm rot="-5400000">
                <a:off x="1675" y="1317"/>
                <a:ext cx="433" cy="440"/>
              </a:xfrm>
              <a:prstGeom prst="bentConnector2">
                <a:avLst/>
              </a:prstGeom>
              <a:noFill/>
              <a:ln w="76200">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4126" name="Rectangle 18"/>
              <p:cNvSpPr>
                <a:spLocks noChangeArrowheads="1"/>
              </p:cNvSpPr>
              <p:nvPr/>
            </p:nvSpPr>
            <p:spPr bwMode="auto">
              <a:xfrm>
                <a:off x="2112" y="1200"/>
                <a:ext cx="336"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it-IT" altLang="it-IT"/>
              </a:p>
            </p:txBody>
          </p:sp>
          <p:sp>
            <p:nvSpPr>
              <p:cNvPr id="4127" name="Rectangle 19"/>
              <p:cNvSpPr>
                <a:spLocks noChangeArrowheads="1"/>
              </p:cNvSpPr>
              <p:nvPr/>
            </p:nvSpPr>
            <p:spPr bwMode="auto">
              <a:xfrm>
                <a:off x="3024" y="1200"/>
                <a:ext cx="336"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it-IT" altLang="it-IT"/>
              </a:p>
            </p:txBody>
          </p:sp>
          <p:sp>
            <p:nvSpPr>
              <p:cNvPr id="4128" name="Rectangle 20"/>
              <p:cNvSpPr>
                <a:spLocks noChangeArrowheads="1"/>
              </p:cNvSpPr>
              <p:nvPr/>
            </p:nvSpPr>
            <p:spPr bwMode="auto">
              <a:xfrm>
                <a:off x="3696" y="1728"/>
                <a:ext cx="336"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it-IT" altLang="it-IT"/>
              </a:p>
            </p:txBody>
          </p:sp>
          <p:cxnSp>
            <p:nvCxnSpPr>
              <p:cNvPr id="4129" name="AutoShape 21"/>
              <p:cNvCxnSpPr>
                <a:cxnSpLocks noChangeShapeType="1"/>
                <a:stCxn id="4127" idx="3"/>
                <a:endCxn id="4128" idx="0"/>
              </p:cNvCxnSpPr>
              <p:nvPr/>
            </p:nvCxnSpPr>
            <p:spPr bwMode="auto">
              <a:xfrm>
                <a:off x="3360" y="1320"/>
                <a:ext cx="504" cy="408"/>
              </a:xfrm>
              <a:prstGeom prst="bentConnector2">
                <a:avLst/>
              </a:prstGeom>
              <a:noFill/>
              <a:ln w="7620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4130" name="AutoShape 22"/>
              <p:cNvCxnSpPr>
                <a:cxnSpLocks noChangeShapeType="1"/>
                <a:stCxn id="29709" idx="0"/>
                <a:endCxn id="29710" idx="2"/>
              </p:cNvCxnSpPr>
              <p:nvPr/>
            </p:nvCxnSpPr>
            <p:spPr bwMode="auto">
              <a:xfrm flipH="1" flipV="1">
                <a:off x="2728" y="2679"/>
                <a:ext cx="17" cy="297"/>
              </a:xfrm>
              <a:prstGeom prst="straightConnector1">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cxnSp>
        </p:grpSp>
        <p:sp useBgFill="1">
          <p:nvSpPr>
            <p:cNvPr id="29719" name="Rectangle 23">
              <a:extLst/>
            </p:cNvPr>
            <p:cNvSpPr>
              <a:spLocks noChangeArrowheads="1"/>
            </p:cNvSpPr>
            <p:nvPr/>
          </p:nvSpPr>
          <p:spPr bwMode="auto">
            <a:xfrm>
              <a:off x="3552" y="1753"/>
              <a:ext cx="1200" cy="359"/>
            </a:xfrm>
            <a:prstGeom prst="rect">
              <a:avLst/>
            </a:prstGeom>
            <a:ln w="9525">
              <a:solidFill>
                <a:schemeClr val="tx1"/>
              </a:solidFill>
              <a:miter lim="800000"/>
              <a:headEnd/>
              <a:tailEnd/>
            </a:ln>
            <a:effectLst/>
          </p:spPr>
          <p:txBody>
            <a:bodyPr anchor="ctr"/>
            <a:lstStyle/>
            <a:p>
              <a:pPr algn="ctr" eaLnBrk="1" hangingPunct="1">
                <a:defRPr/>
              </a:pPr>
              <a:r>
                <a:rPr lang="it-IT" sz="2000" b="1" dirty="0">
                  <a:solidFill>
                    <a:schemeClr val="accent5">
                      <a:lumMod val="50000"/>
                    </a:schemeClr>
                  </a:solidFill>
                  <a:effectLst>
                    <a:outerShdw blurRad="38100" dist="38100" dir="2700000" algn="tl">
                      <a:srgbClr val="C0C0C0"/>
                    </a:outerShdw>
                  </a:effectLst>
                  <a:latin typeface="Arial Unicode MS" pitchFamily="34" charset="-128"/>
                  <a:cs typeface="Arial" charset="0"/>
                </a:rPr>
                <a:t>Realizzazione</a:t>
              </a:r>
            </a:p>
          </p:txBody>
        </p:sp>
        <p:sp useBgFill="1">
          <p:nvSpPr>
            <p:cNvPr id="29720" name="Rectangle 24">
              <a:extLst/>
            </p:cNvPr>
            <p:cNvSpPr>
              <a:spLocks noChangeArrowheads="1"/>
            </p:cNvSpPr>
            <p:nvPr/>
          </p:nvSpPr>
          <p:spPr bwMode="auto">
            <a:xfrm>
              <a:off x="3744" y="2329"/>
              <a:ext cx="1023" cy="359"/>
            </a:xfrm>
            <a:prstGeom prst="rect">
              <a:avLst/>
            </a:prstGeom>
            <a:ln w="9525">
              <a:solidFill>
                <a:schemeClr val="tx1"/>
              </a:solidFill>
              <a:miter lim="800000"/>
              <a:headEnd/>
              <a:tailEnd/>
            </a:ln>
            <a:effectLst/>
          </p:spPr>
          <p:txBody>
            <a:bodyPr anchor="ctr"/>
            <a:lstStyle/>
            <a:p>
              <a:pPr algn="ctr" eaLnBrk="1" hangingPunct="1">
                <a:defRPr/>
              </a:pPr>
              <a:r>
                <a:rPr lang="it-IT" sz="2000" b="1" dirty="0">
                  <a:solidFill>
                    <a:srgbClr val="0000FF"/>
                  </a:solidFill>
                  <a:effectLst>
                    <a:outerShdw blurRad="38100" dist="38100" dir="2700000" algn="tl">
                      <a:srgbClr val="C0C0C0"/>
                    </a:outerShdw>
                  </a:effectLst>
                  <a:latin typeface="Arial Unicode MS" pitchFamily="34" charset="-128"/>
                  <a:cs typeface="Arial" charset="0"/>
                </a:rPr>
                <a:t>Valutazione</a:t>
              </a:r>
            </a:p>
          </p:txBody>
        </p:sp>
      </p:grpSp>
      <p:sp useBgFill="1">
        <p:nvSpPr>
          <p:cNvPr id="29722" name="Rectangle 26">
            <a:extLst/>
          </p:cNvPr>
          <p:cNvSpPr>
            <a:spLocks noChangeArrowheads="1"/>
          </p:cNvSpPr>
          <p:nvPr/>
        </p:nvSpPr>
        <p:spPr bwMode="auto">
          <a:xfrm>
            <a:off x="85725" y="4822825"/>
            <a:ext cx="2757488" cy="431800"/>
          </a:xfrm>
          <a:prstGeom prst="rect">
            <a:avLst/>
          </a:prstGeom>
          <a:ln w="9525">
            <a:solidFill>
              <a:schemeClr val="tx1"/>
            </a:solidFill>
            <a:prstDash val="dash"/>
            <a:miter lim="800000"/>
            <a:headEnd/>
            <a:tailEnd/>
          </a:ln>
          <a:effectLst/>
        </p:spPr>
        <p:txBody>
          <a:bodyPr anchor="ctr"/>
          <a:lstStyle/>
          <a:p>
            <a:pPr algn="ctr" eaLnBrk="1" hangingPunct="1">
              <a:defRPr/>
            </a:pPr>
            <a:r>
              <a:rPr lang="it-IT" dirty="0">
                <a:solidFill>
                  <a:srgbClr val="C00000"/>
                </a:solidFill>
                <a:effectLst>
                  <a:outerShdw blurRad="38100" dist="38100" dir="2700000" algn="tl">
                    <a:srgbClr val="C0C0C0"/>
                  </a:outerShdw>
                </a:effectLst>
                <a:latin typeface="Arial Unicode MS" pitchFamily="34" charset="-128"/>
                <a:cs typeface="Arial" charset="0"/>
              </a:rPr>
              <a:t>Diagnosi funzionale</a:t>
            </a:r>
            <a:endParaRPr lang="it-IT" sz="2000" dirty="0">
              <a:solidFill>
                <a:srgbClr val="C00000"/>
              </a:solidFill>
              <a:effectLst>
                <a:outerShdw blurRad="38100" dist="38100" dir="2700000" algn="tl">
                  <a:srgbClr val="C0C0C0"/>
                </a:outerShdw>
              </a:effectLst>
              <a:latin typeface="Arial Unicode MS" pitchFamily="34" charset="-128"/>
              <a:cs typeface="Arial" charset="0"/>
            </a:endParaRPr>
          </a:p>
        </p:txBody>
      </p:sp>
      <p:sp useBgFill="1">
        <p:nvSpPr>
          <p:cNvPr id="29723" name="Rectangle 27">
            <a:extLst/>
          </p:cNvPr>
          <p:cNvSpPr>
            <a:spLocks noChangeArrowheads="1"/>
          </p:cNvSpPr>
          <p:nvPr/>
        </p:nvSpPr>
        <p:spPr bwMode="auto">
          <a:xfrm>
            <a:off x="85725" y="5330825"/>
            <a:ext cx="2757488" cy="719138"/>
          </a:xfrm>
          <a:prstGeom prst="rect">
            <a:avLst/>
          </a:prstGeom>
          <a:ln w="9525">
            <a:solidFill>
              <a:schemeClr val="tx1"/>
            </a:solidFill>
            <a:prstDash val="dash"/>
            <a:miter lim="800000"/>
            <a:headEnd/>
            <a:tailEnd/>
          </a:ln>
          <a:effectLst/>
        </p:spPr>
        <p:txBody>
          <a:bodyPr anchor="ctr"/>
          <a:lstStyle/>
          <a:p>
            <a:pPr algn="ctr" eaLnBrk="1" hangingPunct="1">
              <a:defRPr/>
            </a:pPr>
            <a:r>
              <a:rPr lang="it-IT" dirty="0">
                <a:solidFill>
                  <a:srgbClr val="C00000"/>
                </a:solidFill>
                <a:effectLst>
                  <a:outerShdw blurRad="38100" dist="38100" dir="2700000" algn="tl">
                    <a:srgbClr val="C0C0C0"/>
                  </a:outerShdw>
                </a:effectLst>
                <a:latin typeface="Arial Unicode MS" pitchFamily="34" charset="-128"/>
                <a:cs typeface="Arial" charset="0"/>
              </a:rPr>
              <a:t>Profilo Dinamico Funzionale [A</a:t>
            </a:r>
            <a:r>
              <a:rPr lang="it-IT" dirty="0">
                <a:solidFill>
                  <a:srgbClr val="FF0000"/>
                </a:solidFill>
                <a:effectLst>
                  <a:outerShdw blurRad="38100" dist="38100" dir="2700000" algn="tl">
                    <a:srgbClr val="C0C0C0"/>
                  </a:outerShdw>
                </a:effectLst>
                <a:latin typeface="Arial Unicode MS" pitchFamily="34" charset="-128"/>
                <a:cs typeface="Arial" charset="0"/>
              </a:rPr>
              <a:t>]</a:t>
            </a:r>
            <a:endParaRPr lang="it-IT" sz="2000" dirty="0">
              <a:solidFill>
                <a:srgbClr val="FF0000"/>
              </a:solidFill>
              <a:effectLst>
                <a:outerShdw blurRad="38100" dist="38100" dir="2700000" algn="tl">
                  <a:srgbClr val="C0C0C0"/>
                </a:outerShdw>
              </a:effectLst>
              <a:latin typeface="Arial Unicode MS" pitchFamily="34" charset="-128"/>
              <a:cs typeface="Arial" charset="0"/>
            </a:endParaRPr>
          </a:p>
        </p:txBody>
      </p:sp>
      <p:sp useBgFill="1">
        <p:nvSpPr>
          <p:cNvPr id="29724" name="Rectangle 28">
            <a:hlinkClick r:id="rId2" action="ppaction://hlinkfile"/>
            <a:extLst/>
          </p:cNvPr>
          <p:cNvSpPr>
            <a:spLocks noChangeArrowheads="1"/>
          </p:cNvSpPr>
          <p:nvPr/>
        </p:nvSpPr>
        <p:spPr bwMode="auto">
          <a:xfrm>
            <a:off x="85725" y="4322763"/>
            <a:ext cx="2757488" cy="431800"/>
          </a:xfrm>
          <a:prstGeom prst="rect">
            <a:avLst/>
          </a:prstGeom>
          <a:ln w="9525">
            <a:solidFill>
              <a:schemeClr val="tx1"/>
            </a:solidFill>
            <a:prstDash val="dash"/>
            <a:miter lim="800000"/>
            <a:headEnd/>
            <a:tailEnd/>
          </a:ln>
          <a:effectLst/>
        </p:spPr>
        <p:txBody>
          <a:bodyPr anchor="ctr"/>
          <a:lstStyle/>
          <a:p>
            <a:pPr algn="ctr" eaLnBrk="1" hangingPunct="1">
              <a:defRPr/>
            </a:pPr>
            <a:r>
              <a:rPr lang="it-IT" dirty="0">
                <a:solidFill>
                  <a:srgbClr val="C00000"/>
                </a:solidFill>
                <a:effectLst>
                  <a:outerShdw blurRad="38100" dist="38100" dir="2700000" algn="tl">
                    <a:srgbClr val="C0C0C0"/>
                  </a:outerShdw>
                </a:effectLst>
                <a:latin typeface="Arial Unicode MS" pitchFamily="34" charset="-128"/>
                <a:cs typeface="Arial" charset="0"/>
              </a:rPr>
              <a:t>Verbale di accertamento</a:t>
            </a:r>
            <a:endParaRPr lang="it-IT" sz="2000" dirty="0">
              <a:solidFill>
                <a:srgbClr val="C00000"/>
              </a:solidFill>
              <a:effectLst>
                <a:outerShdw blurRad="38100" dist="38100" dir="2700000" algn="tl">
                  <a:srgbClr val="C0C0C0"/>
                </a:outerShdw>
              </a:effectLst>
              <a:latin typeface="Arial Unicode MS" pitchFamily="34" charset="-128"/>
              <a:cs typeface="Arial" charset="0"/>
            </a:endParaRPr>
          </a:p>
        </p:txBody>
      </p:sp>
      <p:sp useBgFill="1">
        <p:nvSpPr>
          <p:cNvPr id="29725" name="Rectangle 29">
            <a:hlinkClick r:id="rId3" action="ppaction://hlinkfile"/>
            <a:extLst/>
          </p:cNvPr>
          <p:cNvSpPr>
            <a:spLocks noChangeArrowheads="1"/>
          </p:cNvSpPr>
          <p:nvPr/>
        </p:nvSpPr>
        <p:spPr bwMode="auto">
          <a:xfrm>
            <a:off x="85725" y="3789363"/>
            <a:ext cx="2757488" cy="431800"/>
          </a:xfrm>
          <a:prstGeom prst="rect">
            <a:avLst/>
          </a:prstGeom>
          <a:ln w="9525">
            <a:solidFill>
              <a:schemeClr val="tx1"/>
            </a:solidFill>
            <a:prstDash val="dash"/>
            <a:miter lim="800000"/>
            <a:headEnd/>
            <a:tailEnd/>
          </a:ln>
          <a:effectLst/>
        </p:spPr>
        <p:txBody>
          <a:bodyPr anchor="ctr"/>
          <a:lstStyle/>
          <a:p>
            <a:pPr algn="ctr" eaLnBrk="1" hangingPunct="1">
              <a:defRPr/>
            </a:pPr>
            <a:r>
              <a:rPr lang="it-IT" dirty="0">
                <a:solidFill>
                  <a:srgbClr val="C00000"/>
                </a:solidFill>
                <a:effectLst>
                  <a:outerShdw blurRad="38100" dist="38100" dir="2700000" algn="tl">
                    <a:srgbClr val="C0C0C0"/>
                  </a:outerShdw>
                </a:effectLst>
                <a:latin typeface="Arial Unicode MS" pitchFamily="34" charset="-128"/>
                <a:cs typeface="Arial" charset="0"/>
              </a:rPr>
              <a:t>Segnalazione</a:t>
            </a:r>
            <a:endParaRPr lang="it-IT" sz="2000" dirty="0">
              <a:solidFill>
                <a:srgbClr val="C00000"/>
              </a:solidFill>
              <a:effectLst>
                <a:outerShdw blurRad="38100" dist="38100" dir="2700000" algn="tl">
                  <a:srgbClr val="C0C0C0"/>
                </a:outerShdw>
              </a:effectLst>
              <a:latin typeface="Arial Unicode MS" pitchFamily="34" charset="-128"/>
              <a:cs typeface="Arial" charset="0"/>
            </a:endParaRPr>
          </a:p>
        </p:txBody>
      </p:sp>
      <p:sp useBgFill="1">
        <p:nvSpPr>
          <p:cNvPr id="29727" name="Rectangle 31">
            <a:extLst/>
          </p:cNvPr>
          <p:cNvSpPr>
            <a:spLocks noChangeArrowheads="1"/>
          </p:cNvSpPr>
          <p:nvPr/>
        </p:nvSpPr>
        <p:spPr bwMode="auto">
          <a:xfrm>
            <a:off x="2413000" y="1458913"/>
            <a:ext cx="2447925" cy="719137"/>
          </a:xfrm>
          <a:prstGeom prst="rect">
            <a:avLst/>
          </a:prstGeom>
          <a:ln w="9525">
            <a:solidFill>
              <a:schemeClr val="tx1"/>
            </a:solidFill>
            <a:prstDash val="dash"/>
            <a:miter lim="800000"/>
            <a:headEnd/>
            <a:tailEnd/>
          </a:ln>
          <a:effectLst/>
        </p:spPr>
        <p:txBody>
          <a:bodyPr anchor="ctr"/>
          <a:lstStyle/>
          <a:p>
            <a:pPr algn="ctr" eaLnBrk="1" hangingPunct="1">
              <a:defRPr/>
            </a:pPr>
            <a:r>
              <a:rPr lang="it-IT" dirty="0">
                <a:solidFill>
                  <a:schemeClr val="accent6">
                    <a:lumMod val="50000"/>
                  </a:schemeClr>
                </a:solidFill>
                <a:effectLst>
                  <a:outerShdw blurRad="38100" dist="38100" dir="2700000" algn="tl">
                    <a:srgbClr val="C0C0C0"/>
                  </a:outerShdw>
                </a:effectLst>
                <a:latin typeface="Arial Unicode MS" pitchFamily="34" charset="-128"/>
                <a:cs typeface="Arial" charset="0"/>
              </a:rPr>
              <a:t>Profilo Dinamico Funzionale [B]</a:t>
            </a:r>
            <a:endParaRPr lang="it-IT" sz="2000" dirty="0">
              <a:solidFill>
                <a:schemeClr val="accent6">
                  <a:lumMod val="50000"/>
                </a:schemeClr>
              </a:solidFill>
              <a:effectLst>
                <a:outerShdw blurRad="38100" dist="38100" dir="2700000" algn="tl">
                  <a:srgbClr val="C0C0C0"/>
                </a:outerShdw>
              </a:effectLst>
              <a:latin typeface="Arial Unicode MS" pitchFamily="34" charset="-128"/>
              <a:cs typeface="Arial" charset="0"/>
            </a:endParaRPr>
          </a:p>
        </p:txBody>
      </p:sp>
      <p:sp useBgFill="1">
        <p:nvSpPr>
          <p:cNvPr id="29728" name="Rectangle 32">
            <a:hlinkClick r:id="rId4" action="ppaction://hlinkfile"/>
            <a:extLst/>
          </p:cNvPr>
          <p:cNvSpPr>
            <a:spLocks noChangeArrowheads="1"/>
          </p:cNvSpPr>
          <p:nvPr/>
        </p:nvSpPr>
        <p:spPr bwMode="auto">
          <a:xfrm>
            <a:off x="4548188" y="1193800"/>
            <a:ext cx="2447925" cy="719138"/>
          </a:xfrm>
          <a:prstGeom prst="rect">
            <a:avLst/>
          </a:prstGeom>
          <a:ln w="9525">
            <a:solidFill>
              <a:schemeClr val="tx1"/>
            </a:solidFill>
            <a:prstDash val="dash"/>
            <a:miter lim="800000"/>
            <a:headEnd/>
            <a:tailEnd/>
          </a:ln>
          <a:effectLst/>
        </p:spPr>
        <p:txBody>
          <a:bodyPr anchor="ctr"/>
          <a:lstStyle/>
          <a:p>
            <a:pPr algn="ctr" eaLnBrk="1" hangingPunct="1">
              <a:defRPr/>
            </a:pPr>
            <a:r>
              <a:rPr lang="it-IT" dirty="0">
                <a:solidFill>
                  <a:schemeClr val="accent6">
                    <a:lumMod val="50000"/>
                  </a:schemeClr>
                </a:solidFill>
                <a:effectLst>
                  <a:outerShdw blurRad="38100" dist="38100" dir="2700000" algn="tl">
                    <a:srgbClr val="C0C0C0"/>
                  </a:outerShdw>
                </a:effectLst>
                <a:latin typeface="Arial Unicode MS" pitchFamily="34" charset="-128"/>
                <a:cs typeface="Arial" charset="0"/>
              </a:rPr>
              <a:t>Piano Educativo Individualizzato</a:t>
            </a:r>
            <a:endParaRPr lang="it-IT" sz="2000" dirty="0">
              <a:solidFill>
                <a:schemeClr val="accent6">
                  <a:lumMod val="50000"/>
                </a:schemeClr>
              </a:solidFill>
              <a:effectLst>
                <a:outerShdw blurRad="38100" dist="38100" dir="2700000" algn="tl">
                  <a:srgbClr val="C0C0C0"/>
                </a:outerShdw>
              </a:effectLst>
              <a:latin typeface="Arial Unicode MS" pitchFamily="34" charset="-128"/>
              <a:cs typeface="Arial" charset="0"/>
            </a:endParaRPr>
          </a:p>
        </p:txBody>
      </p:sp>
      <p:sp useBgFill="1">
        <p:nvSpPr>
          <p:cNvPr id="29729" name="Rectangle 33">
            <a:extLst/>
          </p:cNvPr>
          <p:cNvSpPr>
            <a:spLocks noChangeArrowheads="1"/>
          </p:cNvSpPr>
          <p:nvPr/>
        </p:nvSpPr>
        <p:spPr bwMode="auto">
          <a:xfrm>
            <a:off x="6742113" y="4554538"/>
            <a:ext cx="2401887" cy="587375"/>
          </a:xfrm>
          <a:prstGeom prst="rect">
            <a:avLst/>
          </a:prstGeom>
          <a:ln w="9525">
            <a:solidFill>
              <a:schemeClr val="tx1"/>
            </a:solidFill>
            <a:prstDash val="dash"/>
            <a:miter lim="800000"/>
            <a:headEnd/>
            <a:tailEnd/>
          </a:ln>
          <a:effectLst/>
        </p:spPr>
        <p:txBody>
          <a:bodyPr anchor="ctr"/>
          <a:lstStyle/>
          <a:p>
            <a:pPr eaLnBrk="1" hangingPunct="1">
              <a:defRPr/>
            </a:pPr>
            <a:r>
              <a:rPr lang="it-IT" sz="2000" dirty="0">
                <a:solidFill>
                  <a:srgbClr val="0000FF"/>
                </a:solidFill>
                <a:effectLst>
                  <a:outerShdw blurRad="38100" dist="38100" dir="2700000" algn="tl">
                    <a:srgbClr val="C0C0C0"/>
                  </a:outerShdw>
                </a:effectLst>
                <a:latin typeface="Arial Unicode MS" pitchFamily="34" charset="-128"/>
                <a:cs typeface="Arial" charset="0"/>
              </a:rPr>
              <a:t>Verbali degli incontri di sintesi </a:t>
            </a:r>
          </a:p>
        </p:txBody>
      </p:sp>
      <p:sp>
        <p:nvSpPr>
          <p:cNvPr id="14346" name="Text Box 34"/>
          <p:cNvSpPr txBox="1">
            <a:spLocks noChangeArrowheads="1"/>
          </p:cNvSpPr>
          <p:nvPr/>
        </p:nvSpPr>
        <p:spPr bwMode="auto">
          <a:xfrm>
            <a:off x="1144588" y="130175"/>
            <a:ext cx="7772400" cy="706438"/>
          </a:xfrm>
          <a:prstGeom prst="rect">
            <a:avLst/>
          </a:prstGeom>
          <a:noFill/>
          <a:ln>
            <a:noFill/>
          </a:ln>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it-IT" altLang="it-IT" sz="2000" b="1" dirty="0" smtClean="0">
                <a:solidFill>
                  <a:srgbClr val="0000FF"/>
                </a:solidFill>
                <a:latin typeface="+mj-lt"/>
              </a:rPr>
              <a:t>La documentazione che accompagna  il  processo di inclusione</a:t>
            </a:r>
          </a:p>
        </p:txBody>
      </p:sp>
      <p:sp>
        <p:nvSpPr>
          <p:cNvPr id="4107" name="Rectangle 23"/>
          <p:cNvSpPr>
            <a:spLocks noChangeArrowheads="1"/>
          </p:cNvSpPr>
          <p:nvPr/>
        </p:nvSpPr>
        <p:spPr bwMode="auto">
          <a:xfrm>
            <a:off x="406400" y="227013"/>
            <a:ext cx="533400" cy="395287"/>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a:t>A</a:t>
            </a:r>
          </a:p>
        </p:txBody>
      </p:sp>
      <p:sp useBgFill="1">
        <p:nvSpPr>
          <p:cNvPr id="33" name="Rectangle 33">
            <a:extLst/>
          </p:cNvPr>
          <p:cNvSpPr>
            <a:spLocks noChangeArrowheads="1"/>
          </p:cNvSpPr>
          <p:nvPr/>
        </p:nvSpPr>
        <p:spPr bwMode="auto">
          <a:xfrm>
            <a:off x="5848350" y="617538"/>
            <a:ext cx="2865438" cy="668337"/>
          </a:xfrm>
          <a:prstGeom prst="rect">
            <a:avLst/>
          </a:prstGeom>
          <a:ln w="9525">
            <a:solidFill>
              <a:schemeClr val="tx1"/>
            </a:solidFill>
            <a:prstDash val="dash"/>
            <a:miter lim="800000"/>
            <a:headEnd/>
            <a:tailEnd/>
          </a:ln>
          <a:effectLst/>
        </p:spPr>
        <p:txBody>
          <a:bodyPr anchor="ctr"/>
          <a:lstStyle/>
          <a:p>
            <a:pPr eaLnBrk="1" hangingPunct="1">
              <a:defRPr/>
            </a:pPr>
            <a:r>
              <a:rPr lang="it-IT" dirty="0">
                <a:solidFill>
                  <a:schemeClr val="accent6">
                    <a:lumMod val="50000"/>
                  </a:schemeClr>
                </a:solidFill>
                <a:effectLst>
                  <a:outerShdw blurRad="38100" dist="38100" dir="2700000" algn="tl">
                    <a:srgbClr val="C0C0C0"/>
                  </a:outerShdw>
                </a:effectLst>
                <a:latin typeface="Arial Unicode MS" pitchFamily="34" charset="-128"/>
                <a:cs typeface="Arial" charset="0"/>
              </a:rPr>
              <a:t>Programmazione educativa e didattica</a:t>
            </a:r>
          </a:p>
        </p:txBody>
      </p:sp>
      <p:sp useBgFill="1">
        <p:nvSpPr>
          <p:cNvPr id="34" name="Rectangle 33">
            <a:extLst/>
          </p:cNvPr>
          <p:cNvSpPr>
            <a:spLocks noChangeArrowheads="1"/>
          </p:cNvSpPr>
          <p:nvPr/>
        </p:nvSpPr>
        <p:spPr bwMode="auto">
          <a:xfrm>
            <a:off x="6702425" y="2608263"/>
            <a:ext cx="2214563" cy="593725"/>
          </a:xfrm>
          <a:prstGeom prst="rect">
            <a:avLst/>
          </a:prstGeom>
          <a:ln w="9525">
            <a:solidFill>
              <a:schemeClr val="tx1"/>
            </a:solidFill>
            <a:prstDash val="dash"/>
            <a:miter lim="800000"/>
            <a:headEnd/>
            <a:tailEnd/>
          </a:ln>
          <a:effectLst/>
        </p:spPr>
        <p:txBody>
          <a:bodyPr anchor="ctr"/>
          <a:lstStyle/>
          <a:p>
            <a:pPr eaLnBrk="1" hangingPunct="1">
              <a:defRPr/>
            </a:pPr>
            <a:r>
              <a:rPr lang="it-IT" sz="2000" dirty="0">
                <a:solidFill>
                  <a:schemeClr val="accent5">
                    <a:lumMod val="50000"/>
                  </a:schemeClr>
                </a:solidFill>
                <a:effectLst>
                  <a:outerShdw blurRad="38100" dist="38100" dir="2700000" algn="tl">
                    <a:srgbClr val="C0C0C0"/>
                  </a:outerShdw>
                </a:effectLst>
                <a:latin typeface="Arial Unicode MS" pitchFamily="34" charset="-128"/>
                <a:cs typeface="Arial" charset="0"/>
              </a:rPr>
              <a:t>Registro delle attività</a:t>
            </a:r>
          </a:p>
        </p:txBody>
      </p:sp>
      <p:sp useBgFill="1">
        <p:nvSpPr>
          <p:cNvPr id="35" name="Rectangle 33">
            <a:extLst/>
          </p:cNvPr>
          <p:cNvSpPr>
            <a:spLocks noChangeArrowheads="1"/>
          </p:cNvSpPr>
          <p:nvPr/>
        </p:nvSpPr>
        <p:spPr bwMode="auto">
          <a:xfrm>
            <a:off x="5030788" y="5476875"/>
            <a:ext cx="2984500" cy="588963"/>
          </a:xfrm>
          <a:prstGeom prst="rect">
            <a:avLst/>
          </a:prstGeom>
          <a:ln w="9525">
            <a:solidFill>
              <a:schemeClr val="tx1"/>
            </a:solidFill>
            <a:prstDash val="dash"/>
            <a:miter lim="800000"/>
            <a:headEnd/>
            <a:tailEnd/>
          </a:ln>
          <a:effectLst/>
        </p:spPr>
        <p:txBody>
          <a:bodyPr anchor="ctr"/>
          <a:lstStyle/>
          <a:p>
            <a:pPr eaLnBrk="1" hangingPunct="1">
              <a:defRPr/>
            </a:pPr>
            <a:r>
              <a:rPr lang="it-IT" sz="2000" dirty="0">
                <a:solidFill>
                  <a:srgbClr val="00B050"/>
                </a:solidFill>
                <a:effectLst>
                  <a:outerShdw blurRad="38100" dist="38100" dir="2700000" algn="tl">
                    <a:srgbClr val="C0C0C0"/>
                  </a:outerShdw>
                </a:effectLst>
                <a:latin typeface="Arial Unicode MS" pitchFamily="34" charset="-128"/>
                <a:cs typeface="Arial" charset="0"/>
              </a:rPr>
              <a:t>Fascicolo personale</a:t>
            </a:r>
          </a:p>
        </p:txBody>
      </p:sp>
    </p:spTree>
    <p:extLst>
      <p:ext uri="{BB962C8B-B14F-4D97-AF65-F5344CB8AC3E}">
        <p14:creationId xmlns:p14="http://schemas.microsoft.com/office/powerpoint/2010/main" val="3865019188"/>
      </p:ext>
    </p:extLst>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25324" y="2228751"/>
            <a:ext cx="7480738" cy="3693319"/>
          </a:xfrm>
          <a:prstGeom prst="rect">
            <a:avLst/>
          </a:prstGeom>
        </p:spPr>
        <p:txBody>
          <a:bodyPr wrap="square">
            <a:spAutoFit/>
          </a:bodyPr>
          <a:lstStyle/>
          <a:p>
            <a:r>
              <a:rPr lang="it-IT" b="1" dirty="0"/>
              <a:t>5.8 Continuità tra ordini di scuola</a:t>
            </a:r>
          </a:p>
          <a:p>
            <a:endParaRPr lang="it-IT" dirty="0"/>
          </a:p>
          <a:p>
            <a:pPr marL="285750" indent="-285750">
              <a:buFont typeface="Symbol" panose="05050102010706020507" pitchFamily="18" charset="2"/>
              <a:buChar char="·"/>
            </a:pPr>
            <a:r>
              <a:rPr lang="it-IT" b="1" dirty="0" smtClean="0">
                <a:solidFill>
                  <a:srgbClr val="FF0000"/>
                </a:solidFill>
              </a:rPr>
              <a:t>GLO </a:t>
            </a:r>
            <a:r>
              <a:rPr lang="it-IT" b="1" dirty="0">
                <a:solidFill>
                  <a:srgbClr val="FF0000"/>
                </a:solidFill>
              </a:rPr>
              <a:t>per il passaggio tra ordini di </a:t>
            </a:r>
            <a:r>
              <a:rPr lang="it-IT" b="1" dirty="0" smtClean="0">
                <a:solidFill>
                  <a:srgbClr val="FF0000"/>
                </a:solidFill>
              </a:rPr>
              <a:t>scuola</a:t>
            </a:r>
          </a:p>
          <a:p>
            <a:endParaRPr lang="it-IT" i="1" u="sng" dirty="0"/>
          </a:p>
          <a:p>
            <a:pPr algn="just"/>
            <a:r>
              <a:rPr lang="it-IT" dirty="0"/>
              <a:t>Per favorire il passaggio di informazioni, si può prevedere anche un </a:t>
            </a:r>
            <a:r>
              <a:rPr lang="it-IT" b="1" dirty="0">
                <a:solidFill>
                  <a:srgbClr val="0000FF"/>
                </a:solidFill>
              </a:rPr>
              <a:t>incontro mirato </a:t>
            </a:r>
            <a:r>
              <a:rPr lang="it-IT" b="1" dirty="0" smtClean="0">
                <a:solidFill>
                  <a:srgbClr val="0000FF"/>
                </a:solidFill>
              </a:rPr>
              <a:t>a comunicare </a:t>
            </a:r>
            <a:r>
              <a:rPr lang="it-IT" b="1" dirty="0">
                <a:solidFill>
                  <a:srgbClr val="0000FF"/>
                </a:solidFill>
              </a:rPr>
              <a:t>le informazioni e le strategie utili </a:t>
            </a:r>
            <a:r>
              <a:rPr lang="it-IT" dirty="0"/>
              <a:t>alla scuola d’ingresso per predisporre progetti </a:t>
            </a:r>
            <a:r>
              <a:rPr lang="it-IT" dirty="0" smtClean="0"/>
              <a:t>di inclusione</a:t>
            </a:r>
            <a:r>
              <a:rPr lang="it-IT" dirty="0"/>
              <a:t>. </a:t>
            </a:r>
            <a:endParaRPr lang="it-IT" dirty="0" smtClean="0"/>
          </a:p>
          <a:p>
            <a:pPr algn="just"/>
            <a:endParaRPr lang="it-IT" dirty="0"/>
          </a:p>
          <a:p>
            <a:pPr algn="just"/>
            <a:r>
              <a:rPr lang="it-IT" dirty="0" smtClean="0"/>
              <a:t>Vi partecipano:</a:t>
            </a:r>
          </a:p>
          <a:p>
            <a:pPr marL="285750" indent="-285750" algn="just">
              <a:buFont typeface="Arial" panose="020B0604020202020204" pitchFamily="34" charset="0"/>
              <a:buChar char="•"/>
            </a:pPr>
            <a:r>
              <a:rPr lang="it-IT" b="1" dirty="0" smtClean="0">
                <a:solidFill>
                  <a:srgbClr val="0000FF"/>
                </a:solidFill>
              </a:rPr>
              <a:t>insegnanti </a:t>
            </a:r>
            <a:r>
              <a:rPr lang="it-IT" b="1" dirty="0">
                <a:solidFill>
                  <a:srgbClr val="0000FF"/>
                </a:solidFill>
              </a:rPr>
              <a:t>appartenenti alla scuola frequentata</a:t>
            </a:r>
            <a:r>
              <a:rPr lang="it-IT" dirty="0"/>
              <a:t>, </a:t>
            </a:r>
            <a:endParaRPr lang="it-IT" dirty="0" smtClean="0"/>
          </a:p>
          <a:p>
            <a:pPr marL="285750" indent="-285750" algn="just">
              <a:buFont typeface="Arial" panose="020B0604020202020204" pitchFamily="34" charset="0"/>
              <a:buChar char="•"/>
            </a:pPr>
            <a:r>
              <a:rPr lang="it-IT" b="1" dirty="0" smtClean="0">
                <a:solidFill>
                  <a:srgbClr val="0000FF"/>
                </a:solidFill>
              </a:rPr>
              <a:t>genitori dell’alunno</a:t>
            </a:r>
            <a:r>
              <a:rPr lang="it-IT" dirty="0"/>
              <a:t>, </a:t>
            </a:r>
            <a:endParaRPr lang="it-IT" dirty="0" smtClean="0"/>
          </a:p>
          <a:p>
            <a:pPr marL="285750" indent="-285750" algn="just">
              <a:buFont typeface="Arial" panose="020B0604020202020204" pitchFamily="34" charset="0"/>
              <a:buChar char="•"/>
            </a:pPr>
            <a:r>
              <a:rPr lang="it-IT" b="1" dirty="0" smtClean="0">
                <a:solidFill>
                  <a:srgbClr val="0000FF"/>
                </a:solidFill>
              </a:rPr>
              <a:t>operatori </a:t>
            </a:r>
            <a:r>
              <a:rPr lang="it-IT" b="1" dirty="0">
                <a:solidFill>
                  <a:srgbClr val="0000FF"/>
                </a:solidFill>
              </a:rPr>
              <a:t>dei servizi</a:t>
            </a:r>
            <a:r>
              <a:rPr lang="it-IT" dirty="0"/>
              <a:t>, </a:t>
            </a:r>
            <a:endParaRPr lang="it-IT" dirty="0" smtClean="0"/>
          </a:p>
          <a:p>
            <a:pPr marL="285750" indent="-285750" algn="just">
              <a:buFont typeface="Arial" panose="020B0604020202020204" pitchFamily="34" charset="0"/>
              <a:buChar char="•"/>
            </a:pPr>
            <a:r>
              <a:rPr lang="it-IT" b="1" dirty="0" smtClean="0">
                <a:solidFill>
                  <a:srgbClr val="0000FF"/>
                </a:solidFill>
              </a:rPr>
              <a:t>insegnanti </a:t>
            </a:r>
            <a:r>
              <a:rPr lang="it-IT" b="1" dirty="0">
                <a:solidFill>
                  <a:srgbClr val="0000FF"/>
                </a:solidFill>
              </a:rPr>
              <a:t>della scuola in ingresso</a:t>
            </a:r>
            <a:r>
              <a:rPr lang="it-IT" dirty="0"/>
              <a:t>.</a:t>
            </a:r>
          </a:p>
        </p:txBody>
      </p:sp>
      <p:pic>
        <p:nvPicPr>
          <p:cNvPr id="3" name="Immagine 2"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7"/>
          <p:cNvSpPr>
            <a:spLocks noChangeArrowheads="1"/>
          </p:cNvSpPr>
          <p:nvPr/>
        </p:nvSpPr>
        <p:spPr bwMode="auto">
          <a:xfrm>
            <a:off x="200025" y="325438"/>
            <a:ext cx="636588" cy="590550"/>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3200" dirty="0"/>
              <a:t>A</a:t>
            </a:r>
          </a:p>
        </p:txBody>
      </p:sp>
      <p:sp>
        <p:nvSpPr>
          <p:cNvPr id="6" name="Text Box 2">
            <a:extLst/>
          </p:cNvPr>
          <p:cNvSpPr txBox="1">
            <a:spLocks noChangeArrowheads="1"/>
          </p:cNvSpPr>
          <p:nvPr/>
        </p:nvSpPr>
        <p:spPr bwMode="auto">
          <a:xfrm>
            <a:off x="525324" y="1141382"/>
            <a:ext cx="7313233" cy="369332"/>
          </a:xfrm>
          <a:prstGeom prst="rect">
            <a:avLst/>
          </a:prstGeom>
          <a:noFill/>
          <a:ln>
            <a:noFill/>
          </a:ln>
          <a:effectLst/>
          <a:extLst/>
        </p:spPr>
        <p:txBody>
          <a:bodyPr wrap="square">
            <a:spAutoFit/>
          </a:bodyPr>
          <a:lstStyle/>
          <a:p>
            <a:pPr lvl="0"/>
            <a:r>
              <a:rPr lang="it-IT" b="1" dirty="0" smtClean="0">
                <a:solidFill>
                  <a:srgbClr val="0000FF"/>
                </a:solidFill>
                <a:latin typeface="+mn-lt"/>
              </a:rPr>
              <a:t>Accordo di Programma della Provincia di Treviso (2 di 2)</a:t>
            </a:r>
            <a:endParaRPr kumimoji="1" lang="it-IT" altLang="it-IT" dirty="0">
              <a:solidFill>
                <a:srgbClr val="0000FF"/>
              </a:solidFill>
              <a:latin typeface="+mn-lt"/>
            </a:endParaRPr>
          </a:p>
        </p:txBody>
      </p:sp>
      <p:sp>
        <p:nvSpPr>
          <p:cNvPr id="7" name="Text Box 2">
            <a:extLst/>
          </p:cNvPr>
          <p:cNvSpPr txBox="1">
            <a:spLocks noChangeArrowheads="1"/>
          </p:cNvSpPr>
          <p:nvPr/>
        </p:nvSpPr>
        <p:spPr bwMode="auto">
          <a:xfrm>
            <a:off x="995363" y="423346"/>
            <a:ext cx="7018337" cy="369332"/>
          </a:xfrm>
          <a:prstGeom prst="rect">
            <a:avLst/>
          </a:prstGeom>
          <a:noFill/>
          <a:ln>
            <a:noFill/>
          </a:ln>
          <a:effectLst/>
          <a:extLst/>
        </p:spPr>
        <p:txBody>
          <a:bodyPr>
            <a:spAutoFit/>
          </a:bodyPr>
          <a:lstStyle/>
          <a:p>
            <a:pPr lvl="0"/>
            <a:r>
              <a:rPr lang="it-IT" b="1" dirty="0" smtClean="0">
                <a:solidFill>
                  <a:srgbClr val="0000FF"/>
                </a:solidFill>
                <a:latin typeface="+mn-lt"/>
              </a:rPr>
              <a:t>La </a:t>
            </a:r>
            <a:r>
              <a:rPr lang="it-IT" b="1" dirty="0">
                <a:solidFill>
                  <a:srgbClr val="0000FF"/>
                </a:solidFill>
                <a:latin typeface="+mn-lt"/>
              </a:rPr>
              <a:t>continuità nel processo educativo: La normativa </a:t>
            </a:r>
            <a:r>
              <a:rPr lang="it-IT" b="1" dirty="0" smtClean="0">
                <a:solidFill>
                  <a:srgbClr val="0000FF"/>
                </a:solidFill>
                <a:latin typeface="+mn-lt"/>
              </a:rPr>
              <a:t>vigente</a:t>
            </a:r>
            <a:endParaRPr kumimoji="1" lang="it-IT" altLang="it-IT" dirty="0">
              <a:solidFill>
                <a:srgbClr val="0000FF"/>
              </a:solidFill>
              <a:latin typeface="+mn-lt"/>
            </a:endParaRPr>
          </a:p>
        </p:txBody>
      </p:sp>
      <p:sp>
        <p:nvSpPr>
          <p:cNvPr id="8" name="Ovale 7"/>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1800" b="1" i="0" u="none" strike="noStrike" cap="none" normalizeH="0" baseline="0" dirty="0" smtClean="0">
                <a:ln>
                  <a:noFill/>
                </a:ln>
                <a:solidFill>
                  <a:schemeClr val="tx1"/>
                </a:solidFill>
                <a:effectLst/>
                <a:latin typeface="Arial" charset="0"/>
              </a:rPr>
              <a:t>1</a:t>
            </a:r>
          </a:p>
        </p:txBody>
      </p:sp>
    </p:spTree>
    <p:extLst>
      <p:ext uri="{BB962C8B-B14F-4D97-AF65-F5344CB8AC3E}">
        <p14:creationId xmlns:p14="http://schemas.microsoft.com/office/powerpoint/2010/main" val="1013468053"/>
      </p:ext>
    </p:extLst>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55573" y="1698695"/>
            <a:ext cx="7264837" cy="4849789"/>
          </a:xfrm>
          <a:prstGeom prst="rect">
            <a:avLst/>
          </a:prstGeom>
        </p:spPr>
        <p:txBody>
          <a:bodyPr wrap="square">
            <a:spAutoFit/>
          </a:bodyPr>
          <a:lstStyle/>
          <a:p>
            <a:pPr>
              <a:lnSpc>
                <a:spcPct val="107000"/>
              </a:lnSpc>
              <a:spcAft>
                <a:spcPts val="800"/>
              </a:spcAft>
            </a:pPr>
            <a:r>
              <a:rPr lang="it-IT" dirty="0" smtClean="0">
                <a:latin typeface="Times New Roman" panose="02020603050405020304" pitchFamily="18" charset="0"/>
                <a:ea typeface="Times New Roman" panose="02020603050405020304" pitchFamily="18" charset="0"/>
                <a:cs typeface="Times New Roman" panose="02020603050405020304" pitchFamily="18" charset="0"/>
              </a:rPr>
              <a:t>…………………..</a:t>
            </a:r>
            <a:endParaRPr lang="it-IT" b="1"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lgn="just">
              <a:lnSpc>
                <a:spcPct val="107000"/>
              </a:lnSpc>
              <a:spcAft>
                <a:spcPts val="800"/>
              </a:spcAft>
              <a:buFontTx/>
              <a:buChar char="-"/>
            </a:pPr>
            <a:r>
              <a:rPr lang="it-IT" sz="1600" b="1" dirty="0" smtClean="0">
                <a:effectLst/>
                <a:latin typeface="+mj-lt"/>
                <a:ea typeface="Calibri" panose="020F0502020204030204" pitchFamily="34" charset="0"/>
                <a:cs typeface="Times New Roman" panose="02020603050405020304" pitchFamily="18" charset="0"/>
              </a:rPr>
              <a:t>1. Coordinamento dei curricoli: </a:t>
            </a:r>
            <a:r>
              <a:rPr lang="it-IT" sz="1600" dirty="0">
                <a:latin typeface="+mj-lt"/>
              </a:rPr>
              <a:t>Un vero e proprio progetto di continuità curriculare </a:t>
            </a:r>
            <a:r>
              <a:rPr lang="it-IT" sz="1600" dirty="0" smtClean="0">
                <a:latin typeface="+mj-lt"/>
              </a:rPr>
              <a:t>l'individuazione </a:t>
            </a:r>
            <a:r>
              <a:rPr lang="it-IT" sz="1600" dirty="0">
                <a:latin typeface="+mj-lt"/>
              </a:rPr>
              <a:t>di obiettivi, </a:t>
            </a:r>
            <a:r>
              <a:rPr lang="it-IT" sz="1600" dirty="0" smtClean="0">
                <a:latin typeface="+mj-lt"/>
              </a:rPr>
              <a:t>la conoscenza dei programmi reciproci….. </a:t>
            </a:r>
          </a:p>
          <a:p>
            <a:pPr marL="285750" indent="-285750" algn="just">
              <a:lnSpc>
                <a:spcPct val="107000"/>
              </a:lnSpc>
              <a:spcAft>
                <a:spcPts val="800"/>
              </a:spcAft>
              <a:buFontTx/>
              <a:buChar char="-"/>
            </a:pPr>
            <a:r>
              <a:rPr lang="it-IT" sz="1600" b="1" dirty="0" smtClean="0">
                <a:latin typeface="+mj-lt"/>
                <a:ea typeface="Calibri" panose="020F0502020204030204" pitchFamily="34" charset="0"/>
                <a:cs typeface="Times New Roman" panose="02020603050405020304" pitchFamily="18" charset="0"/>
              </a:rPr>
              <a:t>2. Conoscenza </a:t>
            </a:r>
            <a:r>
              <a:rPr lang="it-IT" sz="1600" b="1" dirty="0">
                <a:latin typeface="+mj-lt"/>
                <a:ea typeface="Calibri" panose="020F0502020204030204" pitchFamily="34" charset="0"/>
                <a:cs typeface="Times New Roman" panose="02020603050405020304" pitchFamily="18" charset="0"/>
              </a:rPr>
              <a:t>del percorso formativo </a:t>
            </a:r>
            <a:r>
              <a:rPr lang="it-IT" sz="1600" b="1" dirty="0" smtClean="0">
                <a:latin typeface="+mj-lt"/>
                <a:ea typeface="Calibri" panose="020F0502020204030204" pitchFamily="34" charset="0"/>
                <a:cs typeface="Times New Roman" panose="02020603050405020304" pitchFamily="18" charset="0"/>
              </a:rPr>
              <a:t>dell'alunno: </a:t>
            </a:r>
            <a:r>
              <a:rPr lang="it-IT" sz="1600" dirty="0">
                <a:latin typeface="+mj-lt"/>
              </a:rPr>
              <a:t>le informazioni sull'alunno ed il contesto in cui la scuola opera, finalizzato alla elaborazione di curriculi flessibili che possano rispondere in modo mirato alla domanda formativa di ciascun bambino/ragazzo. </a:t>
            </a:r>
            <a:endParaRPr lang="it-IT" sz="1600" b="1" dirty="0">
              <a:latin typeface="+mj-lt"/>
              <a:ea typeface="Calibri" panose="020F0502020204030204" pitchFamily="34" charset="0"/>
              <a:cs typeface="Times New Roman" panose="02020603050405020304" pitchFamily="18" charset="0"/>
            </a:endParaRPr>
          </a:p>
          <a:p>
            <a:pPr marL="285750" indent="-285750" algn="just">
              <a:lnSpc>
                <a:spcPct val="107000"/>
              </a:lnSpc>
              <a:spcAft>
                <a:spcPts val="800"/>
              </a:spcAft>
              <a:buFontTx/>
              <a:buChar char="-"/>
            </a:pPr>
            <a:r>
              <a:rPr lang="it-IT" sz="1600" b="1" dirty="0" smtClean="0">
                <a:effectLst/>
                <a:latin typeface="+mj-lt"/>
                <a:ea typeface="Calibri" panose="020F0502020204030204" pitchFamily="34" charset="0"/>
                <a:cs typeface="Times New Roman" panose="02020603050405020304" pitchFamily="18" charset="0"/>
              </a:rPr>
              <a:t>3. Fascicolo personale dell’allievo: </a:t>
            </a:r>
            <a:r>
              <a:rPr lang="it-IT" sz="1600" dirty="0">
                <a:latin typeface="+mj-lt"/>
              </a:rPr>
              <a:t>L'istituzione scolastica che accoglie l'alunno deve richiedere alla scuola di provenienza il fascicolo personale la cui trasmissione costituisce obbligo per quest'ultima e deve avvenire in tempo utile per la predisposizione degli adempimenti connessi con l'avvio dell'anno scolastico</a:t>
            </a:r>
            <a:endParaRPr lang="it-IT" sz="1600" b="1" dirty="0" smtClean="0">
              <a:effectLst/>
              <a:latin typeface="+mj-lt"/>
              <a:ea typeface="Calibri" panose="020F0502020204030204" pitchFamily="34" charset="0"/>
              <a:cs typeface="Times New Roman" panose="02020603050405020304" pitchFamily="18" charset="0"/>
            </a:endParaRPr>
          </a:p>
          <a:p>
            <a:pPr marL="285750" indent="-285750" algn="just">
              <a:lnSpc>
                <a:spcPct val="107000"/>
              </a:lnSpc>
              <a:spcAft>
                <a:spcPts val="800"/>
              </a:spcAft>
              <a:buFontTx/>
              <a:buChar char="-"/>
            </a:pPr>
            <a:r>
              <a:rPr lang="it-IT" sz="1600" b="1" dirty="0" smtClean="0">
                <a:latin typeface="+mj-lt"/>
              </a:rPr>
              <a:t>3. Continuità orizzontale</a:t>
            </a:r>
            <a:r>
              <a:rPr lang="it-IT" sz="1600" dirty="0">
                <a:latin typeface="+mj-lt"/>
              </a:rPr>
              <a:t> </a:t>
            </a:r>
            <a:r>
              <a:rPr lang="it-IT" sz="1600" dirty="0" smtClean="0">
                <a:latin typeface="+mj-lt"/>
              </a:rPr>
              <a:t> </a:t>
            </a:r>
            <a:r>
              <a:rPr lang="it-IT" sz="1600" dirty="0">
                <a:latin typeface="+mj-lt"/>
              </a:rPr>
              <a:t>interventi congiunti e coordinati per un progetto rispondente ai bisogni formativi, anche attraverso la "sottoscrizione di intese" </a:t>
            </a:r>
            <a:endParaRPr lang="it-IT" sz="1600" b="1" dirty="0">
              <a:effectLst/>
              <a:latin typeface="+mj-lt"/>
              <a:ea typeface="Calibri" panose="020F0502020204030204" pitchFamily="34" charset="0"/>
              <a:cs typeface="Times New Roman" panose="02020603050405020304" pitchFamily="18" charset="0"/>
            </a:endParaRPr>
          </a:p>
        </p:txBody>
      </p:sp>
      <p:sp>
        <p:nvSpPr>
          <p:cNvPr id="3" name="Rettangolo arrotondato 2"/>
          <p:cNvSpPr/>
          <p:nvPr/>
        </p:nvSpPr>
        <p:spPr>
          <a:xfrm>
            <a:off x="1140705" y="1085835"/>
            <a:ext cx="6097492" cy="617838"/>
          </a:xfrm>
          <a:prstGeom prst="roundRect">
            <a:avLst/>
          </a:prstGeom>
          <a:solidFill>
            <a:schemeClr val="bg2">
              <a:lumMod val="20000"/>
              <a:lumOff val="80000"/>
            </a:schemeClr>
          </a:solid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it-IT" b="1" dirty="0" smtClean="0">
                <a:latin typeface="+mj-lt"/>
                <a:ea typeface="Times New Roman" panose="02020603050405020304" pitchFamily="18" charset="0"/>
                <a:cs typeface="Times New Roman" panose="02020603050405020304" pitchFamily="18" charset="0"/>
              </a:rPr>
              <a:t>Piano </a:t>
            </a:r>
            <a:r>
              <a:rPr lang="it-IT" b="1" dirty="0">
                <a:latin typeface="+mj-lt"/>
                <a:ea typeface="Times New Roman" panose="02020603050405020304" pitchFamily="18" charset="0"/>
                <a:cs typeface="Times New Roman" panose="02020603050405020304" pitchFamily="18" charset="0"/>
              </a:rPr>
              <a:t>di intervento per promuovere la continuità</a:t>
            </a:r>
            <a:endParaRPr lang="it-IT" dirty="0">
              <a:latin typeface="+mj-lt"/>
            </a:endParaRPr>
          </a:p>
        </p:txBody>
      </p:sp>
      <p:sp>
        <p:nvSpPr>
          <p:cNvPr id="4" name="Rectangle 7"/>
          <p:cNvSpPr>
            <a:spLocks noChangeArrowheads="1"/>
          </p:cNvSpPr>
          <p:nvPr/>
        </p:nvSpPr>
        <p:spPr bwMode="auto">
          <a:xfrm>
            <a:off x="200025" y="325438"/>
            <a:ext cx="636588" cy="590550"/>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3200" dirty="0"/>
              <a:t>A</a:t>
            </a:r>
          </a:p>
        </p:txBody>
      </p:sp>
      <p:pic>
        <p:nvPicPr>
          <p:cNvPr id="5" name="Immagine 4" descr="D:\Users\mi14227\Desktop\Copertina immagine\logo ritagliato e sfumato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00" y="114300"/>
            <a:ext cx="9302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2">
            <a:extLst/>
          </p:cNvPr>
          <p:cNvSpPr txBox="1">
            <a:spLocks noChangeArrowheads="1"/>
          </p:cNvSpPr>
          <p:nvPr/>
        </p:nvSpPr>
        <p:spPr bwMode="auto">
          <a:xfrm>
            <a:off x="995363" y="423346"/>
            <a:ext cx="7018337" cy="369332"/>
          </a:xfrm>
          <a:prstGeom prst="rect">
            <a:avLst/>
          </a:prstGeom>
          <a:noFill/>
          <a:ln>
            <a:noFill/>
          </a:ln>
          <a:effectLst/>
          <a:extLst/>
        </p:spPr>
        <p:txBody>
          <a:bodyPr>
            <a:spAutoFit/>
          </a:bodyPr>
          <a:lstStyle/>
          <a:p>
            <a:pPr lvl="0"/>
            <a:r>
              <a:rPr lang="it-IT" b="1" dirty="0" smtClean="0">
                <a:solidFill>
                  <a:srgbClr val="0000FF"/>
                </a:solidFill>
                <a:latin typeface="+mn-lt"/>
              </a:rPr>
              <a:t>La </a:t>
            </a:r>
            <a:r>
              <a:rPr lang="it-IT" b="1" dirty="0">
                <a:solidFill>
                  <a:srgbClr val="0000FF"/>
                </a:solidFill>
                <a:latin typeface="+mn-lt"/>
              </a:rPr>
              <a:t>continuità nel processo educativo: La normativa </a:t>
            </a:r>
            <a:r>
              <a:rPr lang="it-IT" b="1" dirty="0" smtClean="0">
                <a:solidFill>
                  <a:srgbClr val="0000FF"/>
                </a:solidFill>
                <a:latin typeface="+mn-lt"/>
              </a:rPr>
              <a:t>vigente</a:t>
            </a:r>
            <a:endParaRPr kumimoji="1" lang="it-IT" altLang="it-IT" dirty="0">
              <a:solidFill>
                <a:srgbClr val="0000FF"/>
              </a:solidFill>
              <a:latin typeface="+mn-lt"/>
            </a:endParaRPr>
          </a:p>
        </p:txBody>
      </p:sp>
      <p:sp>
        <p:nvSpPr>
          <p:cNvPr id="7" name="Ovale 6"/>
          <p:cNvSpPr/>
          <p:nvPr/>
        </p:nvSpPr>
        <p:spPr bwMode="auto">
          <a:xfrm>
            <a:off x="8477428" y="6067515"/>
            <a:ext cx="427289" cy="51935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1800" b="1" i="0" u="none" strike="noStrike" cap="none" normalizeH="0" baseline="0" dirty="0" smtClean="0">
                <a:ln>
                  <a:noFill/>
                </a:ln>
                <a:solidFill>
                  <a:schemeClr val="tx1"/>
                </a:solidFill>
                <a:effectLst/>
                <a:latin typeface="Arial" charset="0"/>
              </a:rPr>
              <a:t>1</a:t>
            </a:r>
          </a:p>
        </p:txBody>
      </p:sp>
    </p:spTree>
    <p:extLst>
      <p:ext uri="{BB962C8B-B14F-4D97-AF65-F5344CB8AC3E}">
        <p14:creationId xmlns:p14="http://schemas.microsoft.com/office/powerpoint/2010/main" val="2552177152"/>
      </p:ext>
    </p:extLst>
  </p:cSld>
  <p:clrMapOvr>
    <a:masterClrMapping/>
  </p:clrMapOvr>
  <p:transition>
    <p:random/>
  </p:transition>
  <p:timing>
    <p:tnLst>
      <p:par>
        <p:cTn id="1" dur="indefinite" restart="never" nodeType="tmRoot"/>
      </p:par>
    </p:tnLst>
  </p:timing>
</p:sld>
</file>

<file path=ppt/theme/theme1.xml><?xml version="1.0" encoding="utf-8"?>
<a:theme xmlns:a="http://schemas.openxmlformats.org/drawingml/2006/main" name="Rete">
  <a:themeElements>
    <a:clrScheme name="Rete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fontScheme name="Re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sz="1800" b="0" i="0" u="none" strike="noStrike" cap="none" normalizeH="0" baseline="0" smtClean="0">
            <a:ln>
              <a:noFill/>
            </a:ln>
            <a:solidFill>
              <a:schemeClr val="tx1"/>
            </a:solidFill>
            <a:effectLst/>
            <a:latin typeface="Arial" charset="0"/>
          </a:defRPr>
        </a:defPPr>
      </a:lstStyle>
    </a:lnDef>
  </a:objectDefaults>
  <a:extraClrSchemeLst>
    <a:extraClrScheme>
      <a:clrScheme name="Rete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Rete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Rete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Rete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Rete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Rete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Rete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Rete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Rete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Rete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Network</Template>
  <TotalTime>5151</TotalTime>
  <Words>3815</Words>
  <Application>Microsoft Office PowerPoint</Application>
  <PresentationFormat>Presentazione su schermo (4:3)</PresentationFormat>
  <Paragraphs>1252</Paragraphs>
  <Slides>37</Slides>
  <Notes>1</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37</vt:i4>
      </vt:variant>
    </vt:vector>
  </HeadingPairs>
  <TitlesOfParts>
    <vt:vector size="46" baseType="lpstr">
      <vt:lpstr>Arial</vt:lpstr>
      <vt:lpstr>Arial Unicode MS</vt:lpstr>
      <vt:lpstr>Batang</vt:lpstr>
      <vt:lpstr>Calibri</vt:lpstr>
      <vt:lpstr>Symbol</vt:lpstr>
      <vt:lpstr>Times New Roman</vt:lpstr>
      <vt:lpstr>Verdana</vt:lpstr>
      <vt:lpstr>Wingdings</vt:lpstr>
      <vt:lpstr>Rete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Grazie per l’attenzione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Admin</dc:creator>
  <cp:lastModifiedBy>Anna Gallonetto</cp:lastModifiedBy>
  <cp:revision>499</cp:revision>
  <dcterms:created xsi:type="dcterms:W3CDTF">2007-07-06T08:48:00Z</dcterms:created>
  <dcterms:modified xsi:type="dcterms:W3CDTF">2021-03-22T18:19:28Z</dcterms:modified>
</cp:coreProperties>
</file>