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9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3D12548-EDE2-4C9E-83DE-4BBCFA76CEB6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00D8624-C63C-4E6A-8820-3DDD6B8E1FA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arrotondato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arrotondat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20" name="Sottotito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7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DAE1A8-CEEE-40BA-B8F7-5EF8FECA80C7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0AE642-C011-4E11-957F-B2D0D2498CD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87AC6-48D9-4388-B122-7642A069AE61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5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17CCB-86D7-4706-B8B1-7F8E18BF6E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07C03-FD90-42E5-9669-81AD31AB8D47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5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CC9D9-0142-4A26-9A3B-5B0C82993C7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arrotondato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ttangolo arrotondat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77AF3F-84F5-427E-B73F-1CE2ABA48400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CD8864-D046-4F80-8353-522B04969CA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13974-6AC6-4BB9-8649-6C7952AB9F16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6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CAAB6-8C75-4709-AD1C-75F183243A5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2A271-C2AD-4C50-B70A-704FCB55B95C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8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6DD3F-99FA-495B-B7BD-A941C1C81F3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8EE4A-778D-4EB1-AD65-1F2FE70754F7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4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E692D-A292-4E9A-8EDC-A3D4523D236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2A1C4-6E71-4686-B9AC-E406DCD7E906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6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839DF-FB15-474A-8168-CB8D31F8C09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Arrotonda singolo angolo rettangolo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it-IT" noProof="0"/>
              <a:t>Fare clic sull'icona per inserire un'immagine</a:t>
            </a:r>
            <a:endParaRPr lang="en-US" noProof="0"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90E76E-4195-4789-BBB2-A65B0A213960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E1EDC9-27E4-4B68-A090-B606B8BD9D7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4BE16-BCB0-42C5-A38A-2702778D5DE6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5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99B4-114A-48B2-B6E4-8514C26002F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ttangolo arrotondat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Segnaposto titolo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1031" name="Segnaposto testo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E0AA046-1CA3-422C-89D8-42E082577116}" type="datetimeFigureOut">
              <a:rPr lang="it-IT"/>
              <a:pPr>
                <a:defRPr/>
              </a:pPr>
              <a:t>17/11/2016</a:t>
            </a:fld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1FF2AEF-0CD1-4364-B04C-0309AEE412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7" r:id="rId2"/>
    <p:sldLayoutId id="2147483685" r:id="rId3"/>
    <p:sldLayoutId id="2147483678" r:id="rId4"/>
    <p:sldLayoutId id="2147483679" r:id="rId5"/>
    <p:sldLayoutId id="2147483680" r:id="rId6"/>
    <p:sldLayoutId id="2147483681" r:id="rId7"/>
    <p:sldLayoutId id="2147483686" r:id="rId8"/>
    <p:sldLayoutId id="2147483682" r:id="rId9"/>
    <p:sldLayoutId id="2147483683" r:id="rId10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Unit&#224;%201_Aree_Occupazionali.pp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Unit&#224;%201_Sistema%20Scoalstico.pp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4"/>
          <p:cNvSpPr>
            <a:spLocks noChangeArrowheads="1"/>
          </p:cNvSpPr>
          <p:nvPr/>
        </p:nvSpPr>
        <p:spPr bwMode="auto">
          <a:xfrm>
            <a:off x="-1946275" y="6767513"/>
            <a:ext cx="1035050" cy="723900"/>
          </a:xfrm>
          <a:prstGeom prst="cloudCallout">
            <a:avLst>
              <a:gd name="adj1" fmla="val -65468"/>
              <a:gd name="adj2" fmla="val -17514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Cosa vorrei dal lavoro?</a:t>
            </a:r>
            <a:endParaRPr lang="it-IT"/>
          </a:p>
        </p:txBody>
      </p:sp>
      <p:sp>
        <p:nvSpPr>
          <p:cNvPr id="16386" name="Rectangle 38"/>
          <p:cNvSpPr>
            <a:spLocks noChangeArrowheads="1"/>
          </p:cNvSpPr>
          <p:nvPr/>
        </p:nvSpPr>
        <p:spPr bwMode="auto">
          <a:xfrm>
            <a:off x="0" y="571500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400" b="1">
                <a:solidFill>
                  <a:srgbClr val="0070C0"/>
                </a:solidFill>
                <a:cs typeface="Times New Roman" pitchFamily="18" charset="0"/>
              </a:rPr>
              <a:t>Scegliere la Scuola Superiore</a:t>
            </a:r>
          </a:p>
          <a:p>
            <a:pPr algn="ctr"/>
            <a:r>
              <a:rPr lang="it-IT" i="1"/>
              <a:t>Quante domande …</a:t>
            </a:r>
          </a:p>
        </p:txBody>
      </p:sp>
      <p:sp>
        <p:nvSpPr>
          <p:cNvPr id="16387" name="Rectangle 58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6388" name="Rectangle 60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/>
          </a:p>
        </p:txBody>
      </p:sp>
      <p:sp>
        <p:nvSpPr>
          <p:cNvPr id="16389" name="Rectangle 62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 sz="12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it-IT"/>
          </a:p>
        </p:txBody>
      </p:sp>
      <p:sp>
        <p:nvSpPr>
          <p:cNvPr id="16390" name="Rectangle 64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 sz="12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it-IT"/>
          </a:p>
        </p:txBody>
      </p:sp>
      <p:sp>
        <p:nvSpPr>
          <p:cNvPr id="16391" name="Rectangle 66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 sz="12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it-IT"/>
          </a:p>
        </p:txBody>
      </p:sp>
      <p:sp>
        <p:nvSpPr>
          <p:cNvPr id="16392" name="Rectangle 192"/>
          <p:cNvSpPr>
            <a:spLocks noChangeArrowheads="1"/>
          </p:cNvSpPr>
          <p:nvPr/>
        </p:nvSpPr>
        <p:spPr bwMode="auto">
          <a:xfrm>
            <a:off x="755650" y="1474788"/>
            <a:ext cx="7777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it-IT" b="1">
                <a:solidFill>
                  <a:srgbClr val="002060"/>
                </a:solidFill>
              </a:rPr>
              <a:t>Cosa è importante considerare nella scelta della Scuola Superiore?  </a:t>
            </a:r>
          </a:p>
        </p:txBody>
      </p:sp>
      <p:sp>
        <p:nvSpPr>
          <p:cNvPr id="53" name="Rectangle 192"/>
          <p:cNvSpPr>
            <a:spLocks noChangeArrowheads="1"/>
          </p:cNvSpPr>
          <p:nvPr/>
        </p:nvSpPr>
        <p:spPr bwMode="auto">
          <a:xfrm>
            <a:off x="611560" y="2564904"/>
            <a:ext cx="7920880" cy="357020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……………………</a:t>
            </a:r>
            <a:r>
              <a:rPr lang="it-IT" sz="16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………………</a:t>
            </a:r>
            <a:r>
              <a:rPr lang="it-IT" sz="16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…………</a:t>
            </a:r>
            <a:r>
              <a:rPr lang="it-IT" sz="16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6" name="Rectangle 192"/>
          <p:cNvSpPr>
            <a:spLocks noChangeArrowheads="1"/>
          </p:cNvSpPr>
          <p:nvPr/>
        </p:nvSpPr>
        <p:spPr bwMode="auto">
          <a:xfrm>
            <a:off x="755650" y="1916113"/>
            <a:ext cx="7777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it-IT" b="1">
                <a:solidFill>
                  <a:srgbClr val="002060"/>
                </a:solidFill>
              </a:rPr>
              <a:t>Elencate di seguito gli aspetti che avete pensato:</a:t>
            </a:r>
          </a:p>
        </p:txBody>
      </p:sp>
      <p:pic>
        <p:nvPicPr>
          <p:cNvPr id="16397" name="Picture 196" descr="LOGO_ORIEN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549275"/>
            <a:ext cx="15890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33"/>
          <p:cNvGraphicFramePr>
            <a:graphicFrameLocks noChangeAspect="1"/>
          </p:cNvGraphicFramePr>
          <p:nvPr/>
        </p:nvGraphicFramePr>
        <p:xfrm>
          <a:off x="8172450" y="3573463"/>
          <a:ext cx="3603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r:id="rId3" imgW="1296063" imgH="3934305" progId="">
                  <p:embed/>
                </p:oleObj>
              </mc:Choice>
              <mc:Fallback>
                <p:oleObj r:id="rId3" imgW="1296063" imgH="3934305" progId="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3573463"/>
                        <a:ext cx="360363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32"/>
          <p:cNvGraphicFramePr>
            <a:graphicFrameLocks noChangeAspect="1"/>
          </p:cNvGraphicFramePr>
          <p:nvPr/>
        </p:nvGraphicFramePr>
        <p:xfrm>
          <a:off x="1835150" y="1484313"/>
          <a:ext cx="3048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r:id="rId5" imgW="1857375" imgH="3995738" progId="">
                  <p:embed/>
                </p:oleObj>
              </mc:Choice>
              <mc:Fallback>
                <p:oleObj r:id="rId5" imgW="1857375" imgH="3995738" progId="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1484313"/>
                        <a:ext cx="304800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23"/>
          <p:cNvGraphicFramePr>
            <a:graphicFrameLocks noChangeAspect="1"/>
          </p:cNvGraphicFramePr>
          <p:nvPr/>
        </p:nvGraphicFramePr>
        <p:xfrm>
          <a:off x="1781175" y="3216275"/>
          <a:ext cx="3143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r:id="rId7" imgW="1857375" imgH="3995738" progId="">
                  <p:embed/>
                </p:oleObj>
              </mc:Choice>
              <mc:Fallback>
                <p:oleObj r:id="rId7" imgW="1857375" imgH="3995738" progId="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1175" y="3216275"/>
                        <a:ext cx="3143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13"/>
          <p:cNvGraphicFramePr>
            <a:graphicFrameLocks noChangeAspect="1"/>
          </p:cNvGraphicFramePr>
          <p:nvPr/>
        </p:nvGraphicFramePr>
        <p:xfrm>
          <a:off x="1835150" y="5589588"/>
          <a:ext cx="3048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r:id="rId8" imgW="1857375" imgH="3995738" progId="">
                  <p:embed/>
                </p:oleObj>
              </mc:Choice>
              <mc:Fallback>
                <p:oleObj r:id="rId8" imgW="1857375" imgH="3995738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5589588"/>
                        <a:ext cx="304800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AutoShape 1"/>
          <p:cNvSpPr>
            <a:spLocks noChangeArrowheads="1"/>
          </p:cNvSpPr>
          <p:nvPr/>
        </p:nvSpPr>
        <p:spPr bwMode="auto">
          <a:xfrm>
            <a:off x="5219700" y="4437063"/>
            <a:ext cx="1308100" cy="7223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400">
                <a:latin typeface="Tahoma" pitchFamily="34" charset="0"/>
                <a:ea typeface="Times New Roman" pitchFamily="18" charset="0"/>
                <a:cs typeface="Tahoma" pitchFamily="34" charset="0"/>
              </a:rPr>
              <a:t>confronto con gli altri</a:t>
            </a:r>
            <a:endParaRPr lang="it-IT">
              <a:ea typeface="Times New Roman" pitchFamily="18" charset="0"/>
            </a:endParaRPr>
          </a:p>
        </p:txBody>
      </p:sp>
      <p:sp>
        <p:nvSpPr>
          <p:cNvPr id="15371" name="Line 5"/>
          <p:cNvSpPr>
            <a:spLocks noChangeShapeType="1"/>
          </p:cNvSpPr>
          <p:nvPr/>
        </p:nvSpPr>
        <p:spPr bwMode="auto">
          <a:xfrm flipV="1">
            <a:off x="3492500" y="4125913"/>
            <a:ext cx="363538" cy="18954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5372" name="Line 6"/>
          <p:cNvSpPr>
            <a:spLocks noChangeShapeType="1"/>
          </p:cNvSpPr>
          <p:nvPr/>
        </p:nvSpPr>
        <p:spPr bwMode="auto">
          <a:xfrm flipV="1">
            <a:off x="3502025" y="3935413"/>
            <a:ext cx="352425" cy="11112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5373" name="Line 7"/>
          <p:cNvSpPr>
            <a:spLocks noChangeShapeType="1"/>
          </p:cNvSpPr>
          <p:nvPr/>
        </p:nvSpPr>
        <p:spPr bwMode="auto">
          <a:xfrm>
            <a:off x="5883275" y="3417888"/>
            <a:ext cx="0" cy="103505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5374" name="AutoShape 10"/>
          <p:cNvSpPr>
            <a:spLocks noChangeArrowheads="1"/>
          </p:cNvSpPr>
          <p:nvPr/>
        </p:nvSpPr>
        <p:spPr bwMode="auto">
          <a:xfrm>
            <a:off x="2195513" y="1341438"/>
            <a:ext cx="1308100" cy="7223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400">
                <a:latin typeface="Tahoma" pitchFamily="34" charset="0"/>
                <a:ea typeface="Times New Roman" pitchFamily="18" charset="0"/>
                <a:cs typeface="Tahoma" pitchFamily="34" charset="0"/>
              </a:rPr>
              <a:t>preparazione scolastica</a:t>
            </a:r>
            <a:endParaRPr lang="it-IT">
              <a:ea typeface="Times New Roman" pitchFamily="18" charset="0"/>
            </a:endParaRPr>
          </a:p>
        </p:txBody>
      </p:sp>
      <p:sp>
        <p:nvSpPr>
          <p:cNvPr id="15375" name="AutoShape 11"/>
          <p:cNvSpPr>
            <a:spLocks noChangeArrowheads="1"/>
          </p:cNvSpPr>
          <p:nvPr/>
        </p:nvSpPr>
        <p:spPr bwMode="auto">
          <a:xfrm>
            <a:off x="539750" y="476250"/>
            <a:ext cx="2016125" cy="936625"/>
          </a:xfrm>
          <a:prstGeom prst="cloudCallout">
            <a:avLst>
              <a:gd name="adj1" fmla="val 11829"/>
              <a:gd name="adj2" fmla="val 80278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Cosa so?</a:t>
            </a:r>
            <a:endParaRPr lang="it-IT" sz="900"/>
          </a:p>
          <a:p>
            <a:pPr eaLnBrk="0" hangingPunct="0"/>
            <a:r>
              <a:rPr lang="it-IT" sz="1000" i="1">
                <a:cs typeface="Times New Roman" pitchFamily="18" charset="0"/>
              </a:rPr>
              <a:t>Cosa so fare?</a:t>
            </a:r>
          </a:p>
          <a:p>
            <a:pPr eaLnBrk="0" hangingPunct="0"/>
            <a:r>
              <a:rPr lang="it-IT" sz="1000" i="1"/>
              <a:t>In cosa mi sento capace?</a:t>
            </a:r>
            <a:endParaRPr lang="it-IT"/>
          </a:p>
        </p:txBody>
      </p:sp>
      <p:sp>
        <p:nvSpPr>
          <p:cNvPr id="15376" name="AutoShape 14"/>
          <p:cNvSpPr>
            <a:spLocks noChangeArrowheads="1"/>
          </p:cNvSpPr>
          <p:nvPr/>
        </p:nvSpPr>
        <p:spPr bwMode="auto">
          <a:xfrm>
            <a:off x="2155825" y="3611563"/>
            <a:ext cx="1327150" cy="7223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400">
                <a:latin typeface="Tahoma" pitchFamily="34" charset="0"/>
                <a:ea typeface="Times New Roman" pitchFamily="18" charset="0"/>
                <a:cs typeface="Tahoma" pitchFamily="34" charset="0"/>
              </a:rPr>
              <a:t>interessi aspirazioni</a:t>
            </a:r>
            <a:endParaRPr lang="it-IT">
              <a:ea typeface="Times New Roman" pitchFamily="18" charset="0"/>
            </a:endParaRPr>
          </a:p>
        </p:txBody>
      </p:sp>
      <p:sp>
        <p:nvSpPr>
          <p:cNvPr id="15377" name="AutoShape 15"/>
          <p:cNvSpPr>
            <a:spLocks noChangeArrowheads="1"/>
          </p:cNvSpPr>
          <p:nvPr/>
        </p:nvSpPr>
        <p:spPr bwMode="auto">
          <a:xfrm>
            <a:off x="468313" y="2205038"/>
            <a:ext cx="2009775" cy="936625"/>
          </a:xfrm>
          <a:prstGeom prst="cloudCallout">
            <a:avLst>
              <a:gd name="adj1" fmla="val 11713"/>
              <a:gd name="adj2" fmla="val 79477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/>
              <a:t>Quali argomenti mi interessano?</a:t>
            </a:r>
          </a:p>
          <a:p>
            <a:r>
              <a:rPr lang="it-IT" sz="1000" i="1"/>
              <a:t>Quali attività mi interessano?</a:t>
            </a:r>
            <a:endParaRPr lang="it-IT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3852863" y="3535363"/>
            <a:ext cx="1092200" cy="80962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  <a:effectLst>
            <a:prstShdw prst="shdw13" dist="53882" dir="13500000">
              <a:srgbClr val="808080"/>
            </a:prstShdw>
          </a:effectLst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endParaRPr lang="it-IT" sz="8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it-IT" sz="1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indirizzo di studio</a:t>
            </a:r>
            <a:endParaRPr lang="it-IT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79" name="Line 20"/>
          <p:cNvSpPr>
            <a:spLocks noChangeShapeType="1"/>
          </p:cNvSpPr>
          <p:nvPr/>
        </p:nvSpPr>
        <p:spPr bwMode="auto">
          <a:xfrm>
            <a:off x="3492500" y="1989138"/>
            <a:ext cx="371475" cy="19716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6950075" y="3544888"/>
            <a:ext cx="1222375" cy="80962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  <a:effectLst>
            <a:prstShdw prst="shdw13" dist="53882" dir="13500000">
              <a:srgbClr val="808080"/>
            </a:prstShdw>
          </a:effectLst>
        </p:spPr>
        <p:txBody>
          <a:bodyPr/>
          <a:lstStyle/>
          <a:p>
            <a:pPr algn="ctr">
              <a:defRPr/>
            </a:pPr>
            <a:endParaRPr lang="it-IT" sz="14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ctr">
              <a:defRPr/>
            </a:pPr>
            <a:r>
              <a:rPr lang="it-IT" sz="2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SCELTA</a:t>
            </a:r>
            <a:endParaRPr lang="it-IT" sz="20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81" name="AutoShape 4"/>
          <p:cNvSpPr>
            <a:spLocks noChangeArrowheads="1"/>
          </p:cNvSpPr>
          <p:nvPr/>
        </p:nvSpPr>
        <p:spPr bwMode="auto">
          <a:xfrm>
            <a:off x="-1946275" y="6767513"/>
            <a:ext cx="1035050" cy="723900"/>
          </a:xfrm>
          <a:prstGeom prst="cloudCallout">
            <a:avLst>
              <a:gd name="adj1" fmla="val -65468"/>
              <a:gd name="adj2" fmla="val -17514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Cosa vorrei dal lavoro?</a:t>
            </a:r>
            <a:endParaRPr lang="it-IT"/>
          </a:p>
        </p:txBody>
      </p:sp>
      <p:sp>
        <p:nvSpPr>
          <p:cNvPr id="15382" name="AutoShape 24"/>
          <p:cNvSpPr>
            <a:spLocks noChangeArrowheads="1"/>
          </p:cNvSpPr>
          <p:nvPr/>
        </p:nvSpPr>
        <p:spPr bwMode="auto">
          <a:xfrm>
            <a:off x="2173288" y="5732463"/>
            <a:ext cx="1336675" cy="7223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400">
                <a:latin typeface="Tahoma" pitchFamily="34" charset="0"/>
                <a:ea typeface="Times New Roman" pitchFamily="18" charset="0"/>
                <a:cs typeface="Tahoma" pitchFamily="34" charset="0"/>
              </a:rPr>
              <a:t>modelli e valori</a:t>
            </a:r>
            <a:endParaRPr lang="it-IT">
              <a:ea typeface="Times New Roman" pitchFamily="18" charset="0"/>
            </a:endParaRPr>
          </a:p>
        </p:txBody>
      </p:sp>
      <p:sp>
        <p:nvSpPr>
          <p:cNvPr id="15383" name="AutoShape 25"/>
          <p:cNvSpPr>
            <a:spLocks noChangeArrowheads="1"/>
          </p:cNvSpPr>
          <p:nvPr/>
        </p:nvSpPr>
        <p:spPr bwMode="auto">
          <a:xfrm>
            <a:off x="1908175" y="4652963"/>
            <a:ext cx="1585913" cy="585787"/>
          </a:xfrm>
          <a:prstGeom prst="cloudCallout">
            <a:avLst>
              <a:gd name="adj1" fmla="val -32644"/>
              <a:gd name="adj2" fmla="val 104648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A chi vorrei assomigliare?</a:t>
            </a:r>
            <a:endParaRPr lang="it-IT"/>
          </a:p>
        </p:txBody>
      </p:sp>
      <p:sp>
        <p:nvSpPr>
          <p:cNvPr id="15384" name="AutoShape 3"/>
          <p:cNvSpPr>
            <a:spLocks noChangeArrowheads="1"/>
          </p:cNvSpPr>
          <p:nvPr/>
        </p:nvSpPr>
        <p:spPr bwMode="auto">
          <a:xfrm>
            <a:off x="323850" y="5013325"/>
            <a:ext cx="1741488" cy="647700"/>
          </a:xfrm>
          <a:prstGeom prst="cloudCallout">
            <a:avLst>
              <a:gd name="adj1" fmla="val 38144"/>
              <a:gd name="adj2" fmla="val 86639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Cosa è importante per me?</a:t>
            </a:r>
            <a:endParaRPr lang="it-IT"/>
          </a:p>
        </p:txBody>
      </p:sp>
      <p:sp>
        <p:nvSpPr>
          <p:cNvPr id="15385" name="AutoShape 28"/>
          <p:cNvSpPr>
            <a:spLocks noChangeArrowheads="1"/>
          </p:cNvSpPr>
          <p:nvPr/>
        </p:nvSpPr>
        <p:spPr bwMode="auto">
          <a:xfrm>
            <a:off x="5202238" y="2662238"/>
            <a:ext cx="1308100" cy="7223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400">
                <a:latin typeface="Tahoma" pitchFamily="34" charset="0"/>
                <a:ea typeface="Times New Roman" pitchFamily="18" charset="0"/>
                <a:cs typeface="Tahoma" pitchFamily="34" charset="0"/>
              </a:rPr>
              <a:t>situazione ambientale</a:t>
            </a:r>
            <a:endParaRPr lang="it-IT">
              <a:ea typeface="Times New Roman" pitchFamily="18" charset="0"/>
            </a:endParaRPr>
          </a:p>
        </p:txBody>
      </p:sp>
      <p:sp>
        <p:nvSpPr>
          <p:cNvPr id="15386" name="AutoShape 37"/>
          <p:cNvSpPr>
            <a:spLocks noChangeArrowheads="1"/>
          </p:cNvSpPr>
          <p:nvPr/>
        </p:nvSpPr>
        <p:spPr bwMode="auto">
          <a:xfrm>
            <a:off x="5435600" y="836613"/>
            <a:ext cx="3384550" cy="1352550"/>
          </a:xfrm>
          <a:prstGeom prst="cloudCallout">
            <a:avLst>
              <a:gd name="adj1" fmla="val -42926"/>
              <a:gd name="adj2" fmla="val 49213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Cosa mi offre l'ambiente in cui vivo :</a:t>
            </a:r>
          </a:p>
          <a:p>
            <a:pPr>
              <a:buFont typeface="Arial" charset="0"/>
              <a:buChar char="•"/>
            </a:pPr>
            <a:r>
              <a:rPr lang="it-IT" sz="1000" i="1">
                <a:cs typeface="Times New Roman" pitchFamily="18" charset="0"/>
              </a:rPr>
              <a:t>  la famiglia,</a:t>
            </a:r>
          </a:p>
          <a:p>
            <a:pPr>
              <a:buFont typeface="Arial" charset="0"/>
              <a:buChar char="•"/>
            </a:pPr>
            <a:r>
              <a:rPr lang="it-IT" sz="1000" i="1">
                <a:cs typeface="Times New Roman" pitchFamily="18" charset="0"/>
              </a:rPr>
              <a:t>  le scuole presenti nel territorio, </a:t>
            </a:r>
          </a:p>
          <a:p>
            <a:pPr>
              <a:buFont typeface="Arial" charset="0"/>
              <a:buChar char="•"/>
            </a:pPr>
            <a:r>
              <a:rPr lang="it-IT" sz="1000" i="1">
                <a:cs typeface="Times New Roman" pitchFamily="18" charset="0"/>
              </a:rPr>
              <a:t>  le possibilità di lavoro</a:t>
            </a:r>
          </a:p>
          <a:p>
            <a:r>
              <a:rPr lang="it-IT" sz="1000" i="1">
                <a:cs typeface="Times New Roman" pitchFamily="18" charset="0"/>
              </a:rPr>
              <a:t>per realizzare la mia scelta?</a:t>
            </a:r>
            <a:endParaRPr lang="it-IT"/>
          </a:p>
        </p:txBody>
      </p:sp>
      <p:sp>
        <p:nvSpPr>
          <p:cNvPr id="15387" name="Text Box 29"/>
          <p:cNvSpPr txBox="1">
            <a:spLocks noChangeArrowheads="1"/>
          </p:cNvSpPr>
          <p:nvPr/>
        </p:nvSpPr>
        <p:spPr bwMode="auto">
          <a:xfrm>
            <a:off x="5210175" y="5180013"/>
            <a:ext cx="476250" cy="7254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>
              <a:latin typeface="Verdana" pitchFamily="34" charset="0"/>
            </a:endParaRPr>
          </a:p>
        </p:txBody>
      </p:sp>
      <p:sp>
        <p:nvSpPr>
          <p:cNvPr id="15388" name="AutoShape 2"/>
          <p:cNvSpPr>
            <a:spLocks noChangeArrowheads="1"/>
          </p:cNvSpPr>
          <p:nvPr/>
        </p:nvSpPr>
        <p:spPr bwMode="auto">
          <a:xfrm>
            <a:off x="4427538" y="5373688"/>
            <a:ext cx="3457575" cy="1150937"/>
          </a:xfrm>
          <a:prstGeom prst="cloudCallout">
            <a:avLst>
              <a:gd name="adj1" fmla="val -36361"/>
              <a:gd name="adj2" fmla="val -77056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Cosa pensano gli adulti: </a:t>
            </a:r>
          </a:p>
          <a:p>
            <a:pPr>
              <a:buFont typeface="Arial" charset="0"/>
              <a:buChar char="•"/>
            </a:pPr>
            <a:r>
              <a:rPr lang="it-IT" sz="1000" i="1">
                <a:cs typeface="Times New Roman" pitchFamily="18" charset="0"/>
              </a:rPr>
              <a:t>  I genitori;</a:t>
            </a:r>
          </a:p>
          <a:p>
            <a:pPr>
              <a:buFont typeface="Arial" charset="0"/>
              <a:buChar char="•"/>
            </a:pPr>
            <a:r>
              <a:rPr lang="it-IT" sz="1000" i="1">
                <a:cs typeface="Times New Roman" pitchFamily="18" charset="0"/>
              </a:rPr>
              <a:t>  gli insegnanti, </a:t>
            </a:r>
          </a:p>
          <a:p>
            <a:pPr>
              <a:buFont typeface="Arial" charset="0"/>
              <a:buChar char="•"/>
            </a:pPr>
            <a:r>
              <a:rPr lang="it-IT" sz="1000" i="1">
                <a:cs typeface="Times New Roman" pitchFamily="18" charset="0"/>
              </a:rPr>
              <a:t>  altre persone per me importanti</a:t>
            </a:r>
          </a:p>
          <a:p>
            <a:r>
              <a:rPr lang="it-IT" sz="1000" i="1">
                <a:cs typeface="Times New Roman" pitchFamily="18" charset="0"/>
              </a:rPr>
              <a:t>della mia scelta?</a:t>
            </a:r>
            <a:endParaRPr lang="it-IT"/>
          </a:p>
        </p:txBody>
      </p:sp>
      <p:sp>
        <p:nvSpPr>
          <p:cNvPr id="15389" name="AutoShape 34"/>
          <p:cNvSpPr>
            <a:spLocks noChangeArrowheads="1"/>
          </p:cNvSpPr>
          <p:nvPr/>
        </p:nvSpPr>
        <p:spPr bwMode="auto">
          <a:xfrm>
            <a:off x="3563938" y="1773238"/>
            <a:ext cx="1465262" cy="576262"/>
          </a:xfrm>
          <a:prstGeom prst="wedgeEllipseCallout">
            <a:avLst>
              <a:gd name="adj1" fmla="val 4403"/>
              <a:gd name="adj2" fmla="val 112296"/>
            </a:avLst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Allora, potrei  frequentare....</a:t>
            </a:r>
            <a:endParaRPr lang="it-IT"/>
          </a:p>
        </p:txBody>
      </p:sp>
      <p:sp>
        <p:nvSpPr>
          <p:cNvPr id="15390" name="AutoShape 35"/>
          <p:cNvSpPr>
            <a:spLocks noChangeArrowheads="1"/>
          </p:cNvSpPr>
          <p:nvPr/>
        </p:nvSpPr>
        <p:spPr bwMode="auto">
          <a:xfrm>
            <a:off x="7235825" y="2492375"/>
            <a:ext cx="1628775" cy="687388"/>
          </a:xfrm>
          <a:prstGeom prst="wedgeEllipseCallout">
            <a:avLst>
              <a:gd name="adj1" fmla="val 14773"/>
              <a:gd name="adj2" fmla="val 101370"/>
            </a:avLst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Considerando tutto, mi iscriverò a.......</a:t>
            </a:r>
            <a:endParaRPr lang="it-IT" sz="900"/>
          </a:p>
          <a:p>
            <a:pPr eaLnBrk="0" hangingPunct="0"/>
            <a:endParaRPr lang="it-IT"/>
          </a:p>
        </p:txBody>
      </p:sp>
      <p:sp>
        <p:nvSpPr>
          <p:cNvPr id="15391" name="Line 36"/>
          <p:cNvSpPr>
            <a:spLocks noChangeShapeType="1"/>
          </p:cNvSpPr>
          <p:nvPr/>
        </p:nvSpPr>
        <p:spPr bwMode="auto">
          <a:xfrm>
            <a:off x="4946650" y="3935413"/>
            <a:ext cx="1970088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5392" name="Rectangle 38"/>
          <p:cNvSpPr>
            <a:spLocks noChangeArrowheads="1"/>
          </p:cNvSpPr>
          <p:nvPr/>
        </p:nvSpPr>
        <p:spPr bwMode="auto">
          <a:xfrm>
            <a:off x="0" y="404813"/>
            <a:ext cx="9144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400" b="1">
                <a:solidFill>
                  <a:srgbClr val="0070C0"/>
                </a:solidFill>
                <a:cs typeface="Times New Roman" pitchFamily="18" charset="0"/>
              </a:rPr>
              <a:t>Scegliere la Scuola Superiore</a:t>
            </a:r>
          </a:p>
          <a:p>
            <a:pPr algn="ctr"/>
            <a:r>
              <a:rPr lang="it-IT" i="1"/>
              <a:t>Quante domande …</a:t>
            </a:r>
          </a:p>
        </p:txBody>
      </p:sp>
      <p:sp>
        <p:nvSpPr>
          <p:cNvPr id="15393" name="Rectangle 42"/>
          <p:cNvSpPr>
            <a:spLocks noChangeArrowheads="1"/>
          </p:cNvSpPr>
          <p:nvPr/>
        </p:nvSpPr>
        <p:spPr bwMode="auto">
          <a:xfrm>
            <a:off x="1781175" y="4826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it-IT">
              <a:latin typeface="Verdana" pitchFamily="34" charset="0"/>
            </a:endParaRPr>
          </a:p>
        </p:txBody>
      </p:sp>
      <p:sp>
        <p:nvSpPr>
          <p:cNvPr id="15394" name="Rectangle 43"/>
          <p:cNvSpPr>
            <a:spLocks noChangeArrowheads="1"/>
          </p:cNvSpPr>
          <p:nvPr/>
        </p:nvSpPr>
        <p:spPr bwMode="auto">
          <a:xfrm>
            <a:off x="1781175" y="190182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it-IT">
              <a:latin typeface="Verdana" pitchFamily="34" charset="0"/>
            </a:endParaRPr>
          </a:p>
        </p:txBody>
      </p:sp>
      <p:sp>
        <p:nvSpPr>
          <p:cNvPr id="15395" name="Rectangle 45"/>
          <p:cNvSpPr>
            <a:spLocks noChangeArrowheads="1"/>
          </p:cNvSpPr>
          <p:nvPr/>
        </p:nvSpPr>
        <p:spPr bwMode="auto">
          <a:xfrm>
            <a:off x="1781175" y="255905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it-IT">
              <a:latin typeface="Verdana" pitchFamily="34" charset="0"/>
            </a:endParaRPr>
          </a:p>
        </p:txBody>
      </p:sp>
      <p:sp>
        <p:nvSpPr>
          <p:cNvPr id="15396" name="Rectangle 48"/>
          <p:cNvSpPr>
            <a:spLocks noChangeArrowheads="1"/>
          </p:cNvSpPr>
          <p:nvPr/>
        </p:nvSpPr>
        <p:spPr bwMode="auto">
          <a:xfrm>
            <a:off x="1781175" y="32162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it-IT">
              <a:latin typeface="Verdana" pitchFamily="34" charset="0"/>
            </a:endParaRPr>
          </a:p>
        </p:txBody>
      </p:sp>
      <p:sp>
        <p:nvSpPr>
          <p:cNvPr id="15397" name="Rectangle 51"/>
          <p:cNvSpPr>
            <a:spLocks noChangeArrowheads="1"/>
          </p:cNvSpPr>
          <p:nvPr/>
        </p:nvSpPr>
        <p:spPr bwMode="auto">
          <a:xfrm>
            <a:off x="1781175" y="38639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it-IT">
              <a:latin typeface="Verdana" pitchFamily="34" charset="0"/>
            </a:endParaRPr>
          </a:p>
        </p:txBody>
      </p:sp>
      <p:sp>
        <p:nvSpPr>
          <p:cNvPr id="15398" name="Rectangle 54"/>
          <p:cNvSpPr>
            <a:spLocks noChangeArrowheads="1"/>
          </p:cNvSpPr>
          <p:nvPr/>
        </p:nvSpPr>
        <p:spPr bwMode="auto">
          <a:xfrm>
            <a:off x="1781175" y="5283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it-IT">
              <a:latin typeface="Verdana" pitchFamily="34" charset="0"/>
            </a:endParaRPr>
          </a:p>
        </p:txBody>
      </p:sp>
      <p:sp>
        <p:nvSpPr>
          <p:cNvPr id="15399" name="Rectangle 57"/>
          <p:cNvSpPr>
            <a:spLocks noChangeArrowheads="1"/>
          </p:cNvSpPr>
          <p:nvPr/>
        </p:nvSpPr>
        <p:spPr bwMode="auto">
          <a:xfrm>
            <a:off x="1781175" y="594042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it-IT">
              <a:latin typeface="Verdana" pitchFamily="34" charset="0"/>
            </a:endParaRPr>
          </a:p>
        </p:txBody>
      </p:sp>
      <p:sp>
        <p:nvSpPr>
          <p:cNvPr id="15400" name="Rectangle 58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5401" name="Rectangle 60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/>
          </a:p>
        </p:txBody>
      </p:sp>
      <p:sp>
        <p:nvSpPr>
          <p:cNvPr id="15402" name="Rectangle 62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 sz="12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it-IT"/>
          </a:p>
        </p:txBody>
      </p:sp>
      <p:sp>
        <p:nvSpPr>
          <p:cNvPr id="15403" name="Rectangle 64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 sz="12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it-IT"/>
          </a:p>
        </p:txBody>
      </p:sp>
      <p:sp>
        <p:nvSpPr>
          <p:cNvPr id="15404" name="Rectangle 66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 sz="12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it-IT"/>
          </a:p>
        </p:txBody>
      </p:sp>
      <p:sp>
        <p:nvSpPr>
          <p:cNvPr id="15405" name="AutoShape 25"/>
          <p:cNvSpPr>
            <a:spLocks noChangeArrowheads="1"/>
          </p:cNvSpPr>
          <p:nvPr/>
        </p:nvSpPr>
        <p:spPr bwMode="auto">
          <a:xfrm>
            <a:off x="7164388" y="4437063"/>
            <a:ext cx="1585912" cy="792162"/>
          </a:xfrm>
          <a:prstGeom prst="cloudCallout">
            <a:avLst>
              <a:gd name="adj1" fmla="val 26889"/>
              <a:gd name="adj2" fmla="val 78069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In cosa posso cercare migliorare?</a:t>
            </a:r>
            <a:endParaRPr lang="it-IT"/>
          </a:p>
        </p:txBody>
      </p:sp>
      <p:graphicFrame>
        <p:nvGraphicFramePr>
          <p:cNvPr id="15366" name="Object 34"/>
          <p:cNvGraphicFramePr>
            <a:graphicFrameLocks noChangeAspect="1"/>
          </p:cNvGraphicFramePr>
          <p:nvPr/>
        </p:nvGraphicFramePr>
        <p:xfrm>
          <a:off x="8388350" y="5373688"/>
          <a:ext cx="3143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r:id="rId9" imgW="1857375" imgH="3995738" progId="">
                  <p:embed/>
                </p:oleObj>
              </mc:Choice>
              <mc:Fallback>
                <p:oleObj r:id="rId9" imgW="1857375" imgH="3995738" progId="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8350" y="5373688"/>
                        <a:ext cx="3143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35"/>
          <p:cNvGraphicFramePr>
            <a:graphicFrameLocks noChangeAspect="1"/>
          </p:cNvGraphicFramePr>
          <p:nvPr/>
        </p:nvGraphicFramePr>
        <p:xfrm>
          <a:off x="4500563" y="4868863"/>
          <a:ext cx="3143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5" r:id="rId10" imgW="1857375" imgH="3995738" progId="">
                  <p:embed/>
                </p:oleObj>
              </mc:Choice>
              <mc:Fallback>
                <p:oleObj r:id="rId10" imgW="1857375" imgH="3995738" progId="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4868863"/>
                        <a:ext cx="3143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Object 36"/>
          <p:cNvGraphicFramePr>
            <a:graphicFrameLocks noChangeAspect="1"/>
          </p:cNvGraphicFramePr>
          <p:nvPr/>
        </p:nvGraphicFramePr>
        <p:xfrm>
          <a:off x="5292725" y="1916113"/>
          <a:ext cx="30480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r:id="rId11" imgW="1857375" imgH="3995738" progId="">
                  <p:embed/>
                </p:oleObj>
              </mc:Choice>
              <mc:Fallback>
                <p:oleObj r:id="rId11" imgW="1857375" imgH="3995738" progId="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1916113"/>
                        <a:ext cx="304800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Object 37"/>
          <p:cNvGraphicFramePr>
            <a:graphicFrameLocks noChangeAspect="1"/>
          </p:cNvGraphicFramePr>
          <p:nvPr/>
        </p:nvGraphicFramePr>
        <p:xfrm>
          <a:off x="4356100" y="2708275"/>
          <a:ext cx="3603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r:id="rId12" imgW="1296063" imgH="3934305" progId="">
                  <p:embed/>
                </p:oleObj>
              </mc:Choice>
              <mc:Fallback>
                <p:oleObj r:id="rId12" imgW="1296063" imgH="3934305" progId="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2708275"/>
                        <a:ext cx="360363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406" name="Picture 196" descr="LOGO_ORIENT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95288" y="3789363"/>
            <a:ext cx="1433512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4"/>
          <p:cNvSpPr>
            <a:spLocks noChangeArrowheads="1"/>
          </p:cNvSpPr>
          <p:nvPr/>
        </p:nvSpPr>
        <p:spPr bwMode="auto">
          <a:xfrm>
            <a:off x="-1946275" y="6767513"/>
            <a:ext cx="1035050" cy="723900"/>
          </a:xfrm>
          <a:prstGeom prst="cloudCallout">
            <a:avLst>
              <a:gd name="adj1" fmla="val -65468"/>
              <a:gd name="adj2" fmla="val -17514"/>
            </a:avLst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it-IT" sz="1000" i="1">
                <a:cs typeface="Times New Roman" pitchFamily="18" charset="0"/>
              </a:rPr>
              <a:t>Cosa vorrei dal lavoro?</a:t>
            </a:r>
            <a:endParaRPr lang="it-IT"/>
          </a:p>
        </p:txBody>
      </p:sp>
      <p:sp>
        <p:nvSpPr>
          <p:cNvPr id="19458" name="Rectangle 38"/>
          <p:cNvSpPr>
            <a:spLocks noChangeArrowheads="1"/>
          </p:cNvSpPr>
          <p:nvPr/>
        </p:nvSpPr>
        <p:spPr bwMode="auto">
          <a:xfrm>
            <a:off x="0" y="642938"/>
            <a:ext cx="9144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400" b="1">
                <a:solidFill>
                  <a:srgbClr val="0070C0"/>
                </a:solidFill>
                <a:cs typeface="Times New Roman" pitchFamily="18" charset="0"/>
              </a:rPr>
              <a:t>Scegliere la Scuola Superiore</a:t>
            </a:r>
          </a:p>
          <a:p>
            <a:pPr algn="ctr"/>
            <a:r>
              <a:rPr lang="it-IT" i="1"/>
              <a:t>Quante domande …</a:t>
            </a:r>
          </a:p>
        </p:txBody>
      </p:sp>
      <p:sp>
        <p:nvSpPr>
          <p:cNvPr id="19459" name="Rectangle 58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9460" name="Rectangle 60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/>
          </a:p>
        </p:txBody>
      </p:sp>
      <p:sp>
        <p:nvSpPr>
          <p:cNvPr id="19461" name="Rectangle 62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 sz="12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it-IT"/>
          </a:p>
        </p:txBody>
      </p:sp>
      <p:sp>
        <p:nvSpPr>
          <p:cNvPr id="19462" name="Rectangle 64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 sz="12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it-IT"/>
          </a:p>
        </p:txBody>
      </p:sp>
      <p:sp>
        <p:nvSpPr>
          <p:cNvPr id="19463" name="Rectangle 66"/>
          <p:cNvSpPr>
            <a:spLocks noChangeArrowheads="1"/>
          </p:cNvSpPr>
          <p:nvPr/>
        </p:nvSpPr>
        <p:spPr bwMode="auto">
          <a:xfrm>
            <a:off x="0" y="657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76176" anchor="ctr">
            <a:spAutoFit/>
          </a:bodyPr>
          <a:lstStyle/>
          <a:p>
            <a:endParaRPr lang="it-IT" sz="12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it-IT"/>
          </a:p>
        </p:txBody>
      </p:sp>
      <p:sp>
        <p:nvSpPr>
          <p:cNvPr id="19464" name="Rectangle 192"/>
          <p:cNvSpPr>
            <a:spLocks noChangeArrowheads="1"/>
          </p:cNvSpPr>
          <p:nvPr/>
        </p:nvSpPr>
        <p:spPr bwMode="auto">
          <a:xfrm>
            <a:off x="755650" y="2700338"/>
            <a:ext cx="7777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it-IT" b="1">
                <a:solidFill>
                  <a:srgbClr val="002060"/>
                </a:solidFill>
              </a:rPr>
              <a:t>Per iniziare consideriamo:</a:t>
            </a:r>
          </a:p>
        </p:txBody>
      </p:sp>
      <p:sp>
        <p:nvSpPr>
          <p:cNvPr id="53" name="Rectangle 192"/>
          <p:cNvSpPr>
            <a:spLocks noChangeArrowheads="1"/>
          </p:cNvSpPr>
          <p:nvPr/>
        </p:nvSpPr>
        <p:spPr bwMode="auto">
          <a:xfrm>
            <a:off x="467544" y="3861048"/>
            <a:ext cx="7056784" cy="9848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i="1" dirty="0">
                <a:latin typeface="+mn-lt"/>
                <a:cs typeface="+mn-cs"/>
              </a:rPr>
              <a:t>Per quali aree professionali possiamo provare interesse?</a:t>
            </a:r>
            <a:endParaRPr lang="it-IT" sz="2000" b="1" i="1" dirty="0">
              <a:solidFill>
                <a:srgbClr val="33CCCC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i="1" dirty="0">
              <a:solidFill>
                <a:srgbClr val="33CCCC"/>
              </a:solidFill>
              <a:latin typeface="+mn-lt"/>
              <a:cs typeface="+mn-cs"/>
            </a:endParaRPr>
          </a:p>
        </p:txBody>
      </p:sp>
      <p:sp>
        <p:nvSpPr>
          <p:cNvPr id="12" name="Rectangle 192"/>
          <p:cNvSpPr>
            <a:spLocks noChangeArrowheads="1"/>
          </p:cNvSpPr>
          <p:nvPr/>
        </p:nvSpPr>
        <p:spPr bwMode="auto">
          <a:xfrm>
            <a:off x="467544" y="4869160"/>
            <a:ext cx="7056784" cy="9848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i="1" dirty="0">
                <a:latin typeface="+mn-lt"/>
                <a:cs typeface="+mn-cs"/>
              </a:rPr>
              <a:t>Quali Scuole, presenti nel Sistema Scolastico Italiano, possono soddisfare i nostri interessi?</a:t>
            </a:r>
            <a:endParaRPr lang="it-IT" sz="2000" b="1" i="1" dirty="0">
              <a:solidFill>
                <a:srgbClr val="33CCCC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i="1" dirty="0">
              <a:solidFill>
                <a:srgbClr val="33CCCC"/>
              </a:solidFill>
              <a:latin typeface="+mn-lt"/>
              <a:cs typeface="+mn-cs"/>
            </a:endParaRPr>
          </a:p>
        </p:txBody>
      </p:sp>
      <p:pic>
        <p:nvPicPr>
          <p:cNvPr id="19471" name="Picture 196" descr="LOGO_ORIEN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628775"/>
            <a:ext cx="1433512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reccia a destra 13">
            <a:hlinkClick r:id="rId3" action="ppaction://hlinkpres?slideindex=1&amp;slidetitle="/>
          </p:cNvPr>
          <p:cNvSpPr/>
          <p:nvPr/>
        </p:nvSpPr>
        <p:spPr>
          <a:xfrm>
            <a:off x="7740650" y="4005263"/>
            <a:ext cx="5762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5" name="Freccia a destra 14">
            <a:hlinkClick r:id="rId4" action="ppaction://hlinkpres?slideindex=1&amp;slidetitle="/>
          </p:cNvPr>
          <p:cNvSpPr/>
          <p:nvPr/>
        </p:nvSpPr>
        <p:spPr>
          <a:xfrm>
            <a:off x="7740650" y="5013325"/>
            <a:ext cx="576263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tro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tr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t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63</TotalTime>
  <Words>207</Words>
  <Application>Microsoft Office PowerPoint</Application>
  <PresentationFormat>Presentazione su schermo (4:3)</PresentationFormat>
  <Paragraphs>53</Paragraphs>
  <Slides>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0</vt:i4>
      </vt:variant>
      <vt:variant>
        <vt:lpstr>Titoli diapositive</vt:lpstr>
      </vt:variant>
      <vt:variant>
        <vt:i4>3</vt:i4>
      </vt:variant>
    </vt:vector>
  </HeadingPairs>
  <TitlesOfParts>
    <vt:vector size="10" baseType="lpstr">
      <vt:lpstr>Arial</vt:lpstr>
      <vt:lpstr>Calibri</vt:lpstr>
      <vt:lpstr>Tahoma</vt:lpstr>
      <vt:lpstr>Times New Roman</vt:lpstr>
      <vt:lpstr>Verdana</vt:lpstr>
      <vt:lpstr>Wingdings 2</vt:lpstr>
      <vt:lpstr>Astro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Renato Tomasella</cp:lastModifiedBy>
  <cp:revision>15</cp:revision>
  <dcterms:created xsi:type="dcterms:W3CDTF">2014-04-29T10:43:03Z</dcterms:created>
  <dcterms:modified xsi:type="dcterms:W3CDTF">2016-11-17T09:53:02Z</dcterms:modified>
</cp:coreProperties>
</file>